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7" r:id="rId13"/>
  </p:sldIdLst>
  <p:sldSz cx="12192000" cy="6858000"/>
  <p:notesSz cx="6858000" cy="9144000"/>
  <p:embeddedFontLst>
    <p:embeddedFont>
      <p:font typeface="Bookman Old Style" panose="020506040505050202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Libre Franklin"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4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tario.ca/page/student-loans-grants-scholarships-and-bursar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dirty="0">
                <a:solidFill>
                  <a:schemeClr val="lt1"/>
                </a:solidFill>
              </a:rPr>
              <a:t>Careers</a:t>
            </a:r>
            <a:endParaRPr dirty="0"/>
          </a:p>
        </p:txBody>
      </p:sp>
      <p:cxnSp>
        <p:nvCxnSpPr>
          <p:cNvPr id="108" name="Google Shape;108;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9" name="Google Shape;109;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901148" y="286603"/>
            <a:ext cx="10254532"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Strategies for Building Good Credit</a:t>
            </a:r>
            <a:endParaRPr/>
          </a:p>
        </p:txBody>
      </p:sp>
      <p:grpSp>
        <p:nvGrpSpPr>
          <p:cNvPr id="194" name="Google Shape;194;p23"/>
          <p:cNvGrpSpPr/>
          <p:nvPr/>
        </p:nvGrpSpPr>
        <p:grpSpPr>
          <a:xfrm>
            <a:off x="1101454" y="2108201"/>
            <a:ext cx="10050050" cy="3760891"/>
            <a:chOff x="4174" y="0"/>
            <a:chExt cx="10050050" cy="3760891"/>
          </a:xfrm>
        </p:grpSpPr>
        <p:sp>
          <p:nvSpPr>
            <p:cNvPr id="195" name="Google Shape;195;p23"/>
            <p:cNvSpPr/>
            <p:nvPr/>
          </p:nvSpPr>
          <p:spPr>
            <a:xfrm>
              <a:off x="4174"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txBox="1"/>
            <p:nvPr/>
          </p:nvSpPr>
          <p:spPr>
            <a:xfrm>
              <a:off x="4174"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Start early – the length of your credit history matters</a:t>
              </a:r>
              <a:endParaRPr/>
            </a:p>
          </p:txBody>
        </p:sp>
        <p:sp>
          <p:nvSpPr>
            <p:cNvPr id="197" name="Google Shape;197;p23"/>
            <p:cNvSpPr/>
            <p:nvPr/>
          </p:nvSpPr>
          <p:spPr>
            <a:xfrm>
              <a:off x="77850" y="225653"/>
              <a:ext cx="1252376" cy="1252376"/>
            </a:xfrm>
            <a:prstGeom prst="ellipse">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1445894"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txBox="1"/>
            <p:nvPr/>
          </p:nvSpPr>
          <p:spPr>
            <a:xfrm>
              <a:off x="1445894"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Start small and slowly increase your credit card allowance over time (big jumps in increase are a red flag for lenders)</a:t>
              </a:r>
              <a:endParaRPr/>
            </a:p>
          </p:txBody>
        </p:sp>
        <p:sp>
          <p:nvSpPr>
            <p:cNvPr id="200" name="Google Shape;200;p23"/>
            <p:cNvSpPr/>
            <p:nvPr/>
          </p:nvSpPr>
          <p:spPr>
            <a:xfrm>
              <a:off x="1519570" y="225653"/>
              <a:ext cx="1252376" cy="1252376"/>
            </a:xfrm>
            <a:prstGeom prst="ellipse">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2887615"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p:nvPr/>
          </p:nvSpPr>
          <p:spPr>
            <a:xfrm>
              <a:off x="2887615"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Pay your credit card balance in full each month and on time</a:t>
              </a:r>
              <a:endParaRPr/>
            </a:p>
          </p:txBody>
        </p:sp>
        <p:sp>
          <p:nvSpPr>
            <p:cNvPr id="203" name="Google Shape;203;p23"/>
            <p:cNvSpPr/>
            <p:nvPr/>
          </p:nvSpPr>
          <p:spPr>
            <a:xfrm>
              <a:off x="2961291" y="225653"/>
              <a:ext cx="1252376" cy="1252376"/>
            </a:xfrm>
            <a:prstGeom prst="ellipse">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4329335"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txBox="1"/>
            <p:nvPr/>
          </p:nvSpPr>
          <p:spPr>
            <a:xfrm>
              <a:off x="4329335"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Limit your credit cards (the more you have, the worse your score)</a:t>
              </a:r>
              <a:endParaRPr/>
            </a:p>
          </p:txBody>
        </p:sp>
        <p:sp>
          <p:nvSpPr>
            <p:cNvPr id="206" name="Google Shape;206;p23"/>
            <p:cNvSpPr/>
            <p:nvPr/>
          </p:nvSpPr>
          <p:spPr>
            <a:xfrm>
              <a:off x="4403011" y="225653"/>
              <a:ext cx="1252376" cy="1252376"/>
            </a:xfrm>
            <a:prstGeom prst="ellipse">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5771056"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txBox="1"/>
            <p:nvPr/>
          </p:nvSpPr>
          <p:spPr>
            <a:xfrm>
              <a:off x="5771056"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Use your accounts (a credit card that you don’t use won’t increase your score)</a:t>
              </a:r>
              <a:endParaRPr/>
            </a:p>
          </p:txBody>
        </p:sp>
        <p:sp>
          <p:nvSpPr>
            <p:cNvPr id="209" name="Google Shape;209;p23"/>
            <p:cNvSpPr/>
            <p:nvPr/>
          </p:nvSpPr>
          <p:spPr>
            <a:xfrm>
              <a:off x="5844732" y="225653"/>
              <a:ext cx="1252376" cy="1252376"/>
            </a:xfrm>
            <a:prstGeom prst="ellipse">
              <a:avLst/>
            </a:prstGeom>
            <a:blipFill rotWithShape="1">
              <a:blip r:embed="rId7">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7212776"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p:nvPr/>
          </p:nvSpPr>
          <p:spPr>
            <a:xfrm>
              <a:off x="7212776"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Maintain employment/primary residence for 2+ years to prove your stability/security</a:t>
              </a:r>
              <a:endParaRPr/>
            </a:p>
          </p:txBody>
        </p:sp>
        <p:sp>
          <p:nvSpPr>
            <p:cNvPr id="212" name="Google Shape;212;p23"/>
            <p:cNvSpPr/>
            <p:nvPr/>
          </p:nvSpPr>
          <p:spPr>
            <a:xfrm>
              <a:off x="7286452" y="225653"/>
              <a:ext cx="1252376" cy="1252376"/>
            </a:xfrm>
            <a:prstGeom prst="ellipse">
              <a:avLst/>
            </a:prstGeom>
            <a:blipFill rotWithShape="1">
              <a:blip r:embed="rId8">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8654496" y="0"/>
              <a:ext cx="1399728" cy="3760891"/>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txBox="1"/>
            <p:nvPr/>
          </p:nvSpPr>
          <p:spPr>
            <a:xfrm>
              <a:off x="8654496" y="1504356"/>
              <a:ext cx="1399728" cy="15043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Libre Franklin"/>
                <a:buNone/>
              </a:pPr>
              <a:r>
                <a:rPr lang="en-US" sz="1100" b="0" i="0" u="none" strike="noStrike" cap="none">
                  <a:solidFill>
                    <a:schemeClr val="lt1"/>
                  </a:solidFill>
                  <a:latin typeface="Libre Franklin"/>
                  <a:ea typeface="Libre Franklin"/>
                  <a:cs typeface="Libre Franklin"/>
                  <a:sym typeface="Libre Franklin"/>
                </a:rPr>
                <a:t>Try to use less than 30% of the available money on your credit card each month</a:t>
              </a:r>
              <a:endParaRPr/>
            </a:p>
          </p:txBody>
        </p:sp>
        <p:sp>
          <p:nvSpPr>
            <p:cNvPr id="215" name="Google Shape;215;p23"/>
            <p:cNvSpPr/>
            <p:nvPr/>
          </p:nvSpPr>
          <p:spPr>
            <a:xfrm>
              <a:off x="8728172" y="225653"/>
              <a:ext cx="1252376" cy="1252376"/>
            </a:xfrm>
            <a:prstGeom prst="ellipse">
              <a:avLst/>
            </a:prstGeom>
            <a:blipFill rotWithShape="1">
              <a:blip r:embed="rId9">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402335" y="3008712"/>
              <a:ext cx="9253728" cy="564133"/>
            </a:xfrm>
            <a:prstGeom prst="leftRightArrow">
              <a:avLst>
                <a:gd name="adj1" fmla="val 50000"/>
                <a:gd name="adj2" fmla="val 50000"/>
              </a:avLst>
            </a:prstGeom>
            <a:solidFill>
              <a:srgbClr val="F4BAA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20"/>
        <p:cNvGrpSpPr/>
        <p:nvPr/>
      </p:nvGrpSpPr>
      <p:grpSpPr>
        <a:xfrm>
          <a:off x="0" y="0"/>
          <a:ext cx="0" cy="0"/>
          <a:chOff x="0" y="0"/>
          <a:chExt cx="0" cy="0"/>
        </a:xfrm>
      </p:grpSpPr>
      <p:sp>
        <p:nvSpPr>
          <p:cNvPr id="221" name="Google Shape;221;p2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22" name="Google Shape;222;p24"/>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23" name="Google Shape;223;p24"/>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24" name="Google Shape;224;p24"/>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25" name="Google Shape;225;p24"/>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i="0" u="none" strike="noStrike" cap="none" dirty="0">
                <a:solidFill>
                  <a:srgbClr val="3F3F3F"/>
                </a:solidFill>
                <a:latin typeface="Libre Franklin"/>
                <a:ea typeface="Libre Franklin"/>
                <a:cs typeface="Libre Franklin"/>
                <a:sym typeface="Libre Franklin"/>
              </a:rPr>
              <a:t>We have now discussed loans, bursaries, and scholarships. You will now choose the one which you think is best for you and explain why. For this imagine that you do NOT have access to lots of money. </a:t>
            </a:r>
          </a:p>
          <a:p>
            <a:pPr marL="0" marR="0" lvl="0" indent="0" algn="l" rtl="0">
              <a:lnSpc>
                <a:spcPct val="100000"/>
              </a:lnSpc>
              <a:spcBef>
                <a:spcPts val="0"/>
              </a:spcBef>
              <a:spcAft>
                <a:spcPts val="0"/>
              </a:spcAft>
              <a:buClr>
                <a:srgbClr val="3F3F3F"/>
              </a:buClr>
              <a:buSzPts val="1800"/>
              <a:buFont typeface="Calibri"/>
              <a:buNone/>
            </a:pPr>
            <a:endParaRPr lang="en-US" sz="180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3F3F3F"/>
              </a:buClr>
              <a:buSzPts val="1800"/>
              <a:buFont typeface="Calibri"/>
              <a:buNone/>
            </a:pPr>
            <a:r>
              <a:rPr lang="en-US" sz="1800" i="0" u="none" strike="noStrike" cap="none" dirty="0">
                <a:solidFill>
                  <a:srgbClr val="3F3F3F"/>
                </a:solidFill>
                <a:latin typeface="Libre Franklin"/>
                <a:ea typeface="Libre Franklin"/>
                <a:cs typeface="Libre Franklin"/>
                <a:sym typeface="Libre Franklin"/>
              </a:rPr>
              <a:t>Before making your decision look through the </a:t>
            </a:r>
            <a:r>
              <a:rPr lang="en-US" sz="1800" dirty="0">
                <a:solidFill>
                  <a:srgbClr val="3F3F3F"/>
                </a:solidFill>
                <a:latin typeface="Libre Franklin"/>
                <a:ea typeface="Libre Franklin"/>
                <a:cs typeface="Libre Franklin"/>
                <a:sym typeface="Libre Franklin"/>
              </a:rPr>
              <a:t>following website: </a:t>
            </a:r>
          </a:p>
          <a:p>
            <a:pPr marL="0" marR="0" lvl="0" indent="0" algn="l" rtl="0">
              <a:lnSpc>
                <a:spcPct val="100000"/>
              </a:lnSpc>
              <a:spcBef>
                <a:spcPts val="0"/>
              </a:spcBef>
              <a:spcAft>
                <a:spcPts val="0"/>
              </a:spcAft>
              <a:buClr>
                <a:srgbClr val="3F3F3F"/>
              </a:buClr>
              <a:buSzPts val="1800"/>
              <a:buFont typeface="Calibri"/>
              <a:buNone/>
            </a:pPr>
            <a:endParaRPr lang="en-US" sz="180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3F3F3F"/>
              </a:buClr>
              <a:buSzPts val="1800"/>
              <a:buFont typeface="Calibri"/>
              <a:buNone/>
            </a:pPr>
            <a:r>
              <a:rPr lang="en-US" sz="1800" i="0" u="none" strike="noStrike" cap="none" dirty="0">
                <a:solidFill>
                  <a:srgbClr val="3F3F3F"/>
                </a:solidFill>
                <a:latin typeface="Libre Franklin"/>
                <a:ea typeface="Libre Franklin"/>
                <a:cs typeface="Libre Franklin"/>
                <a:sym typeface="Libre Franklin"/>
                <a:hlinkClick r:id="rId3"/>
              </a:rPr>
              <a:t>https://www.ontario.ca/page/student-loans-grants-scholarships-and-bursaries</a:t>
            </a:r>
            <a:r>
              <a:rPr lang="en-US" sz="1800" dirty="0">
                <a:solidFill>
                  <a:srgbClr val="3F3F3F"/>
                </a:solidFill>
                <a:latin typeface="Libre Franklin"/>
                <a:ea typeface="Libre Franklin"/>
                <a:cs typeface="Libre Franklin"/>
                <a:sym typeface="Libre Franklin"/>
              </a:rPr>
              <a:t> </a:t>
            </a:r>
            <a:endParaRPr sz="180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42356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5" name="Google Shape;115;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7" name="Google Shape;117;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8" name="Google Shape;118;p15"/>
          <p:cNvSpPr txBox="1">
            <a:spLocks noGrp="1"/>
          </p:cNvSpPr>
          <p:nvPr>
            <p:ph type="body" idx="1"/>
          </p:nvPr>
        </p:nvSpPr>
        <p:spPr>
          <a:xfrm>
            <a:off x="571752" y="2799654"/>
            <a:ext cx="3005462" cy="3541507"/>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Loans</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Credit</a:t>
            </a:r>
            <a:endParaRPr sz="1600" dirty="0">
              <a:solidFill>
                <a:srgbClr val="FFFFFF"/>
              </a:solidFill>
              <a:latin typeface="Calibri"/>
              <a:ea typeface="Calibri"/>
              <a:cs typeface="Calibri"/>
              <a:sym typeface="Calibri"/>
            </a:endParaRP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p>
          <a:p>
            <a:pPr marL="0" lvl="0" indent="0" algn="l" rtl="0">
              <a:lnSpc>
                <a:spcPct val="110000"/>
              </a:lnSpc>
              <a:spcBef>
                <a:spcPts val="2000"/>
              </a:spcBef>
              <a:spcAft>
                <a:spcPts val="0"/>
              </a:spcAft>
              <a:buSzPts val="1800"/>
              <a:buNone/>
            </a:pPr>
            <a:endParaRPr sz="1800" dirty="0">
              <a:solidFill>
                <a:srgbClr val="FFFFFF"/>
              </a:solidFill>
              <a:latin typeface="Calibri"/>
              <a:ea typeface="Calibri"/>
              <a:cs typeface="Calibri"/>
              <a:sym typeface="Calibri"/>
            </a:endParaRPr>
          </a:p>
        </p:txBody>
      </p:sp>
      <p:pic>
        <p:nvPicPr>
          <p:cNvPr id="119" name="Google Shape;119;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
        <p:cNvGrpSpPr/>
        <p:nvPr/>
      </p:nvGrpSpPr>
      <p:grpSpPr>
        <a:xfrm>
          <a:off x="0" y="0"/>
          <a:ext cx="0" cy="0"/>
          <a:chOff x="0" y="0"/>
          <a:chExt cx="0" cy="0"/>
        </a:xfrm>
      </p:grpSpPr>
      <p:sp>
        <p:nvSpPr>
          <p:cNvPr id="124" name="Google Shape;124;p16"/>
          <p:cNvSpPr/>
          <p:nvPr/>
        </p:nvSpPr>
        <p:spPr>
          <a:xfrm>
            <a:off x="0" y="0"/>
            <a:ext cx="1219199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25" name="Google Shape;125;p16" descr="Graph on document with pen"/>
          <p:cNvPicPr preferRelativeResize="0"/>
          <p:nvPr/>
        </p:nvPicPr>
        <p:blipFill rotWithShape="1">
          <a:blip r:embed="rId3">
            <a:alphaModFix amt="35000"/>
          </a:blip>
          <a:srcRect t="1415" b="14315"/>
          <a:stretch/>
        </p:blipFill>
        <p:spPr>
          <a:xfrm>
            <a:off x="20" y="10"/>
            <a:ext cx="12191980" cy="6857990"/>
          </a:xfrm>
          <a:prstGeom prst="rect">
            <a:avLst/>
          </a:prstGeom>
          <a:noFill/>
          <a:ln>
            <a:noFill/>
          </a:ln>
        </p:spPr>
      </p:pic>
      <p:sp>
        <p:nvSpPr>
          <p:cNvPr id="126" name="Google Shape;126;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700"/>
              <a:buFont typeface="Bookman Old Style"/>
              <a:buNone/>
            </a:pPr>
            <a:r>
              <a:rPr lang="en-US"/>
              <a:t>What is a loan?</a:t>
            </a:r>
            <a:endParaRPr/>
          </a:p>
        </p:txBody>
      </p:sp>
      <p:cxnSp>
        <p:nvCxnSpPr>
          <p:cNvPr id="127" name="Google Shape;127;p16"/>
          <p:cNvCxnSpPr/>
          <p:nvPr/>
        </p:nvCxnSpPr>
        <p:spPr>
          <a:xfrm>
            <a:off x="1193532" y="1910746"/>
            <a:ext cx="9966960" cy="0"/>
          </a:xfrm>
          <a:prstGeom prst="straightConnector1">
            <a:avLst/>
          </a:prstGeom>
          <a:noFill/>
          <a:ln w="12700" cap="flat" cmpd="sng">
            <a:solidFill>
              <a:schemeClr val="lt1"/>
            </a:solidFill>
            <a:prstDash val="solid"/>
            <a:round/>
            <a:headEnd type="none" w="sm" len="sm"/>
            <a:tailEnd type="none" w="sm" len="sm"/>
          </a:ln>
        </p:spPr>
      </p:cxnSp>
      <p:sp>
        <p:nvSpPr>
          <p:cNvPr id="128" name="Google Shape;128;p16"/>
          <p:cNvSpPr txBox="1">
            <a:spLocks noGrp="1"/>
          </p:cNvSpPr>
          <p:nvPr>
            <p:ph type="body" idx="1"/>
          </p:nvPr>
        </p:nvSpPr>
        <p:spPr>
          <a:xfrm>
            <a:off x="1021203" y="2188634"/>
            <a:ext cx="10311618" cy="3760891"/>
          </a:xfrm>
          <a:prstGeom prst="rect">
            <a:avLst/>
          </a:prstGeom>
          <a:noFill/>
          <a:ln>
            <a:noFill/>
          </a:ln>
        </p:spPr>
        <p:txBody>
          <a:bodyPr spcFirstLastPara="1" wrap="square" lIns="0" tIns="45700" rIns="0" bIns="45700" anchor="t" anchorCtr="0">
            <a:normAutofit lnSpcReduction="10000"/>
          </a:bodyPr>
          <a:lstStyle/>
          <a:p>
            <a:pPr marL="91440" lvl="0" indent="-107950" algn="l" rtl="0">
              <a:lnSpc>
                <a:spcPct val="110000"/>
              </a:lnSpc>
              <a:spcBef>
                <a:spcPts val="0"/>
              </a:spcBef>
              <a:spcAft>
                <a:spcPts val="0"/>
              </a:spcAft>
              <a:buSzPts val="1700"/>
              <a:buFont typeface="Noto Sans Symbols"/>
              <a:buChar char="⮚"/>
            </a:pPr>
            <a:r>
              <a:rPr lang="en-US" sz="1700"/>
              <a:t> A loan, in the simplest of explanations, is the lending of money from one person/organization to another</a:t>
            </a:r>
            <a:endParaRPr/>
          </a:p>
          <a:p>
            <a:pPr marL="91440" lvl="0" indent="-107950" algn="l" rtl="0">
              <a:lnSpc>
                <a:spcPct val="110000"/>
              </a:lnSpc>
              <a:spcBef>
                <a:spcPts val="1400"/>
              </a:spcBef>
              <a:spcAft>
                <a:spcPts val="0"/>
              </a:spcAft>
              <a:buSzPts val="1700"/>
              <a:buFont typeface="Noto Sans Symbols"/>
              <a:buChar char="⮚"/>
            </a:pPr>
            <a:r>
              <a:rPr lang="en-US" sz="1700"/>
              <a:t> Types of loans:</a:t>
            </a:r>
            <a:endParaRPr/>
          </a:p>
          <a:p>
            <a:pPr marL="457200" lvl="0" indent="-457200" algn="l" rtl="0">
              <a:lnSpc>
                <a:spcPct val="110000"/>
              </a:lnSpc>
              <a:spcBef>
                <a:spcPts val="1400"/>
              </a:spcBef>
              <a:spcAft>
                <a:spcPts val="0"/>
              </a:spcAft>
              <a:buSzPts val="1700"/>
              <a:buAutoNum type="arabicPeriod"/>
            </a:pPr>
            <a:r>
              <a:rPr lang="en-US" sz="1700" b="1" u="sng"/>
              <a:t>Secured:</a:t>
            </a:r>
            <a:r>
              <a:rPr lang="en-US" sz="1700"/>
              <a:t> borrower gives lender something as collateral to get the loan (i.e. a car); includes lower interest</a:t>
            </a:r>
            <a:endParaRPr/>
          </a:p>
          <a:p>
            <a:pPr marL="457200" lvl="0" indent="-457200" algn="l" rtl="0">
              <a:lnSpc>
                <a:spcPct val="110000"/>
              </a:lnSpc>
              <a:spcBef>
                <a:spcPts val="1400"/>
              </a:spcBef>
              <a:spcAft>
                <a:spcPts val="0"/>
              </a:spcAft>
              <a:buSzPts val="1700"/>
              <a:buAutoNum type="arabicPeriod"/>
            </a:pPr>
            <a:r>
              <a:rPr lang="en-US" sz="1700" b="1" u="sng"/>
              <a:t>Unsecured:</a:t>
            </a:r>
            <a:r>
              <a:rPr lang="en-US" sz="1700"/>
              <a:t> rely solely on credit history and income to qualify for a loan; includes higher interest because the only assurance a lender has that you will repay the debt is your word. For that reason, unsecured loans are considered a higher risk for lenders, and therefore the credit is higher.</a:t>
            </a:r>
            <a:endParaRPr/>
          </a:p>
          <a:p>
            <a:pPr marL="749808" lvl="3" indent="-182880" algn="l" rtl="0">
              <a:lnSpc>
                <a:spcPct val="100000"/>
              </a:lnSpc>
              <a:spcBef>
                <a:spcPts val="400"/>
              </a:spcBef>
              <a:spcAft>
                <a:spcPts val="0"/>
              </a:spcAft>
              <a:buClr>
                <a:srgbClr val="FEFEFE"/>
              </a:buClr>
              <a:buSzPts val="1700"/>
              <a:buFont typeface="Noto Sans Symbols"/>
              <a:buChar char="⮚"/>
            </a:pPr>
            <a:r>
              <a:rPr lang="en-US" sz="1700"/>
              <a:t>Open-ended loans: when you borrow money over and over but there is a limit on how much (i.e. credit cards)</a:t>
            </a:r>
            <a:endParaRPr/>
          </a:p>
          <a:p>
            <a:pPr marL="749808" lvl="3" indent="-182880" algn="l" rtl="0">
              <a:lnSpc>
                <a:spcPct val="100000"/>
              </a:lnSpc>
              <a:spcBef>
                <a:spcPts val="600"/>
              </a:spcBef>
              <a:spcAft>
                <a:spcPts val="0"/>
              </a:spcAft>
              <a:buClr>
                <a:srgbClr val="FEFEFE"/>
              </a:buClr>
              <a:buSzPts val="1700"/>
              <a:buFont typeface="Noto Sans Symbols"/>
              <a:buChar char="⮚"/>
            </a:pPr>
            <a:r>
              <a:rPr lang="en-US" sz="1700"/>
              <a:t>Closed-ended loans: a fixed amount is borrowed and paid back for a specific purpose (i.e. mortgage loan, car loan, student loan).</a:t>
            </a:r>
            <a:endParaRPr/>
          </a:p>
          <a:p>
            <a:pPr marL="91440" lvl="0" indent="0" algn="l" rtl="0">
              <a:lnSpc>
                <a:spcPct val="110000"/>
              </a:lnSpc>
              <a:spcBef>
                <a:spcPts val="1600"/>
              </a:spcBef>
              <a:spcAft>
                <a:spcPts val="0"/>
              </a:spcAft>
              <a:buSzPts val="1700"/>
              <a:buFont typeface="Noto Sans Symbols"/>
              <a:buNone/>
            </a:pPr>
            <a:endParaRPr sz="1700"/>
          </a:p>
        </p:txBody>
      </p:sp>
      <p:sp>
        <p:nvSpPr>
          <p:cNvPr id="129" name="Google Shape;129;p16"/>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10171711" y="3084341"/>
            <a:ext cx="871427" cy="460717"/>
          </a:xfrm>
          <a:prstGeom prst="ellipse">
            <a:avLst/>
          </a:prstGeom>
          <a:solidFill>
            <a:srgbClr val="FF0000">
              <a:alpha val="29803"/>
            </a:srgb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1" name="Google Shape;131;p16"/>
          <p:cNvSpPr txBox="1"/>
          <p:nvPr/>
        </p:nvSpPr>
        <p:spPr>
          <a:xfrm>
            <a:off x="7839867" y="761352"/>
            <a:ext cx="4009292"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lt1"/>
                </a:solidFill>
                <a:latin typeface="Libre Franklin"/>
                <a:ea typeface="Libre Franklin"/>
                <a:cs typeface="Libre Franklin"/>
                <a:sym typeface="Libre Franklin"/>
              </a:rPr>
              <a:t>Interest is an additional fee charged for the privilege of borrowing money. Example: you borrow $100, there will be an additional $5 in interest you have to pay, or $105 total.</a:t>
            </a:r>
            <a:endParaRPr sz="1100" b="0" i="0" u="none" strike="noStrike" cap="none">
              <a:solidFill>
                <a:schemeClr val="lt1"/>
              </a:solidFill>
              <a:latin typeface="Libre Franklin"/>
              <a:ea typeface="Libre Franklin"/>
              <a:cs typeface="Libre Franklin"/>
              <a:sym typeface="Libre Franklin"/>
            </a:endParaRPr>
          </a:p>
        </p:txBody>
      </p:sp>
      <p:sp>
        <p:nvSpPr>
          <p:cNvPr id="132" name="Google Shape;132;p16"/>
          <p:cNvSpPr/>
          <p:nvPr/>
        </p:nvSpPr>
        <p:spPr>
          <a:xfrm>
            <a:off x="7839867" y="550810"/>
            <a:ext cx="4005129" cy="999254"/>
          </a:xfrm>
          <a:prstGeom prst="ellipse">
            <a:avLst/>
          </a:prstGeom>
          <a:solidFill>
            <a:srgbClr val="FF0000">
              <a:alpha val="29803"/>
            </a:srgb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cxnSp>
        <p:nvCxnSpPr>
          <p:cNvPr id="133" name="Google Shape;133;p16"/>
          <p:cNvCxnSpPr/>
          <p:nvPr/>
        </p:nvCxnSpPr>
        <p:spPr>
          <a:xfrm rot="10800000" flipH="1">
            <a:off x="10814432" y="1572058"/>
            <a:ext cx="228706" cy="1462133"/>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38" name="Google Shape;138;p17"/>
          <p:cNvSpPr/>
          <p:nvPr/>
        </p:nvSpPr>
        <p:spPr>
          <a:xfrm>
            <a:off x="0" y="0"/>
            <a:ext cx="1219199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39" name="Google Shape;139;p17" descr="Graph on document with pen"/>
          <p:cNvPicPr preferRelativeResize="0"/>
          <p:nvPr/>
        </p:nvPicPr>
        <p:blipFill rotWithShape="1">
          <a:blip r:embed="rId3">
            <a:alphaModFix amt="35000"/>
          </a:blip>
          <a:srcRect t="1415" b="14315"/>
          <a:stretch/>
        </p:blipFill>
        <p:spPr>
          <a:xfrm>
            <a:off x="20" y="10"/>
            <a:ext cx="12191980" cy="6857990"/>
          </a:xfrm>
          <a:prstGeom prst="rect">
            <a:avLst/>
          </a:prstGeom>
          <a:noFill/>
          <a:ln>
            <a:noFill/>
          </a:ln>
        </p:spPr>
      </p:pic>
      <p:sp>
        <p:nvSpPr>
          <p:cNvPr id="140" name="Google Shape;140;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700"/>
              <a:buFont typeface="Bookman Old Style"/>
              <a:buNone/>
            </a:pPr>
            <a:r>
              <a:rPr lang="en-US"/>
              <a:t>Where do you get loans from?</a:t>
            </a:r>
            <a:endParaRPr/>
          </a:p>
        </p:txBody>
      </p:sp>
      <p:cxnSp>
        <p:nvCxnSpPr>
          <p:cNvPr id="141" name="Google Shape;141;p17"/>
          <p:cNvCxnSpPr/>
          <p:nvPr/>
        </p:nvCxnSpPr>
        <p:spPr>
          <a:xfrm>
            <a:off x="1193532" y="1910746"/>
            <a:ext cx="9966960" cy="0"/>
          </a:xfrm>
          <a:prstGeom prst="straightConnector1">
            <a:avLst/>
          </a:prstGeom>
          <a:noFill/>
          <a:ln w="12700" cap="flat" cmpd="sng">
            <a:solidFill>
              <a:schemeClr val="lt1"/>
            </a:solidFill>
            <a:prstDash val="solid"/>
            <a:round/>
            <a:headEnd type="none" w="sm" len="sm"/>
            <a:tailEnd type="none" w="sm" len="sm"/>
          </a:ln>
        </p:spPr>
      </p:cxnSp>
      <p:sp>
        <p:nvSpPr>
          <p:cNvPr id="142" name="Google Shape;142;p1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a:t>There are many different ways to get loans, but the most common loans are given from banks and credit unions</a:t>
            </a:r>
            <a:endParaRPr/>
          </a:p>
          <a:p>
            <a:pPr marL="91440" lvl="0" indent="0" algn="l" rtl="0">
              <a:lnSpc>
                <a:spcPct val="110000"/>
              </a:lnSpc>
              <a:spcBef>
                <a:spcPts val="1400"/>
              </a:spcBef>
              <a:spcAft>
                <a:spcPts val="0"/>
              </a:spcAft>
              <a:buSzPts val="1900"/>
              <a:buFont typeface="Noto Sans Symbols"/>
              <a:buNone/>
            </a:pPr>
            <a:endParaRPr/>
          </a:p>
        </p:txBody>
      </p:sp>
      <p:sp>
        <p:nvSpPr>
          <p:cNvPr id="143" name="Google Shape;143;p17"/>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590419" y="2442455"/>
            <a:ext cx="1462271" cy="460717"/>
          </a:xfrm>
          <a:prstGeom prst="ellipse">
            <a:avLst/>
          </a:prstGeom>
          <a:solidFill>
            <a:srgbClr val="FF0000">
              <a:alpha val="29803"/>
            </a:srgb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5" name="Google Shape;145;p17"/>
          <p:cNvSpPr/>
          <p:nvPr/>
        </p:nvSpPr>
        <p:spPr>
          <a:xfrm>
            <a:off x="4093434" y="4081669"/>
            <a:ext cx="4005129" cy="729169"/>
          </a:xfrm>
          <a:prstGeom prst="ellipse">
            <a:avLst/>
          </a:prstGeom>
          <a:solidFill>
            <a:srgbClr val="FF0000">
              <a:alpha val="29803"/>
            </a:srgb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6" name="Google Shape;146;p17"/>
          <p:cNvSpPr txBox="1"/>
          <p:nvPr/>
        </p:nvSpPr>
        <p:spPr>
          <a:xfrm>
            <a:off x="4353951" y="4243362"/>
            <a:ext cx="35450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ibre Franklin"/>
                <a:ea typeface="Libre Franklin"/>
                <a:cs typeface="Libre Franklin"/>
                <a:sym typeface="Libre Franklin"/>
              </a:rPr>
              <a:t>Credit unions are financial institutions, just like banks, except their members own them</a:t>
            </a:r>
            <a:endParaRPr sz="1200" b="0" i="0" u="none" strike="noStrike" cap="none">
              <a:solidFill>
                <a:schemeClr val="lt1"/>
              </a:solidFill>
              <a:latin typeface="Libre Franklin"/>
              <a:ea typeface="Libre Franklin"/>
              <a:cs typeface="Libre Franklin"/>
              <a:sym typeface="Libre Franklin"/>
            </a:endParaRPr>
          </a:p>
        </p:txBody>
      </p:sp>
      <p:cxnSp>
        <p:nvCxnSpPr>
          <p:cNvPr id="147" name="Google Shape;147;p17"/>
          <p:cNvCxnSpPr/>
          <p:nvPr/>
        </p:nvCxnSpPr>
        <p:spPr>
          <a:xfrm>
            <a:off x="2935440" y="2903172"/>
            <a:ext cx="1301261" cy="1178498"/>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7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sp>
        <p:nvSpPr>
          <p:cNvPr id="152" name="Google Shape;152;p18"/>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3" name="Google Shape;153;p18"/>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Credit</a:t>
            </a:r>
            <a:endParaRPr sz="3600"/>
          </a:p>
        </p:txBody>
      </p:sp>
      <p:cxnSp>
        <p:nvCxnSpPr>
          <p:cNvPr id="154" name="Google Shape;154;p18"/>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155" name="Google Shape;155;p18"/>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a:t> Credit is the trust which allows one party to provide money or resources to another party wherein the second party does not reimburse the first party immediately but promises either to repay or return those resources at a later date.</a:t>
            </a:r>
            <a:endParaRPr/>
          </a:p>
          <a:p>
            <a:pPr marL="91440" lvl="0" indent="-114300" algn="l" rtl="0">
              <a:lnSpc>
                <a:spcPct val="110000"/>
              </a:lnSpc>
              <a:spcBef>
                <a:spcPts val="1400"/>
              </a:spcBef>
              <a:spcAft>
                <a:spcPts val="0"/>
              </a:spcAft>
              <a:buSzPts val="1800"/>
              <a:buFont typeface="Noto Sans Symbols"/>
              <a:buChar char="⮚"/>
            </a:pPr>
            <a:r>
              <a:rPr lang="en-US" sz="1800"/>
              <a:t> Each person has a credit ‘score’ attached to them; meaning a number (between 300-850) that determines how likely you are to pay your bills on time</a:t>
            </a:r>
            <a:endParaRPr/>
          </a:p>
          <a:p>
            <a:pPr marL="91440" lvl="0" indent="-114300" algn="l" rtl="0">
              <a:lnSpc>
                <a:spcPct val="110000"/>
              </a:lnSpc>
              <a:spcBef>
                <a:spcPts val="1400"/>
              </a:spcBef>
              <a:spcAft>
                <a:spcPts val="0"/>
              </a:spcAft>
              <a:buSzPts val="1800"/>
              <a:buFont typeface="Noto Sans Symbols"/>
              <a:buChar char="⮚"/>
            </a:pPr>
            <a:r>
              <a:rPr lang="en-US" sz="1800"/>
              <a:t> The higher the credit score, the better you look to a money lender because it signals you’re responsible and likely to pay them back</a:t>
            </a:r>
            <a:endParaRPr/>
          </a:p>
          <a:p>
            <a:pPr marL="91440" lvl="0" indent="-114300" algn="l" rtl="0">
              <a:lnSpc>
                <a:spcPct val="110000"/>
              </a:lnSpc>
              <a:spcBef>
                <a:spcPts val="1400"/>
              </a:spcBef>
              <a:spcAft>
                <a:spcPts val="0"/>
              </a:spcAft>
              <a:buSzPts val="1800"/>
              <a:buFont typeface="Noto Sans Symbols"/>
              <a:buChar char="⮚"/>
            </a:pPr>
            <a:r>
              <a:rPr lang="en-US" sz="1800"/>
              <a:t> The lower the credit score, the worse you look to a money lender because it signals you’re not very responsible and might not pay them back; they may choose not to lend you money, lend you less money, or make you pay a lot of extra money in interest charges</a:t>
            </a:r>
            <a:endParaRPr/>
          </a:p>
          <a:p>
            <a:pPr marL="91440" lvl="0" indent="-114300" algn="l" rtl="0">
              <a:lnSpc>
                <a:spcPct val="110000"/>
              </a:lnSpc>
              <a:spcBef>
                <a:spcPts val="1400"/>
              </a:spcBef>
              <a:spcAft>
                <a:spcPts val="0"/>
              </a:spcAft>
              <a:buSzPts val="1800"/>
              <a:buFont typeface="Noto Sans Symbols"/>
              <a:buChar char="⮚"/>
            </a:pPr>
            <a:r>
              <a:rPr lang="en-US" sz="1800"/>
              <a:t> In other words, your credit has a huge impact on how much money you can borrow for things like your mortgage or car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
        <p:cNvGrpSpPr/>
        <p:nvPr/>
      </p:nvGrpSpPr>
      <p:grpSpPr>
        <a:xfrm>
          <a:off x="0" y="0"/>
          <a:ext cx="0" cy="0"/>
          <a:chOff x="0" y="0"/>
          <a:chExt cx="0" cy="0"/>
        </a:xfrm>
      </p:grpSpPr>
      <p:sp>
        <p:nvSpPr>
          <p:cNvPr id="160" name="Google Shape;160;p19"/>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1" name="Google Shape;161;p19"/>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Bad Credit</a:t>
            </a:r>
            <a:endParaRPr sz="3600"/>
          </a:p>
        </p:txBody>
      </p:sp>
      <p:cxnSp>
        <p:nvCxnSpPr>
          <p:cNvPr id="162" name="Google Shape;162;p19"/>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163" name="Google Shape;163;p19"/>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a:t> A bad credit score limits your ability to qualify for credit cards, loans, mortgages, and other financial products at low interest rates</a:t>
            </a:r>
            <a:endParaRPr/>
          </a:p>
          <a:p>
            <a:pPr marL="91440" lvl="0" indent="-120650" algn="l" rtl="0">
              <a:lnSpc>
                <a:spcPct val="110000"/>
              </a:lnSpc>
              <a:spcBef>
                <a:spcPts val="1400"/>
              </a:spcBef>
              <a:spcAft>
                <a:spcPts val="0"/>
              </a:spcAft>
              <a:buSzPts val="1900"/>
              <a:buFont typeface="Noto Sans Symbols"/>
              <a:buChar char="⮚"/>
            </a:pPr>
            <a:r>
              <a:rPr lang="en-US"/>
              <a:t> A bad credit score is any score between 300 and 574</a:t>
            </a:r>
            <a:endParaRPr/>
          </a:p>
          <a:p>
            <a:pPr marL="91440" lvl="0" indent="-120650" algn="l" rtl="0">
              <a:lnSpc>
                <a:spcPct val="110000"/>
              </a:lnSpc>
              <a:spcBef>
                <a:spcPts val="1400"/>
              </a:spcBef>
              <a:spcAft>
                <a:spcPts val="0"/>
              </a:spcAft>
              <a:buSzPts val="1900"/>
              <a:buFont typeface="Noto Sans Symbols"/>
              <a:buChar char="⮚"/>
            </a:pPr>
            <a:r>
              <a:rPr lang="en-US"/>
              <a:t> How do you earn ‘bad’ credit scores?</a:t>
            </a:r>
            <a:endParaRPr/>
          </a:p>
          <a:p>
            <a:pPr marL="384048" lvl="1" indent="-182880" algn="l" rtl="0">
              <a:lnSpc>
                <a:spcPct val="100000"/>
              </a:lnSpc>
              <a:spcBef>
                <a:spcPts val="400"/>
              </a:spcBef>
              <a:spcAft>
                <a:spcPts val="0"/>
              </a:spcAft>
              <a:buClr>
                <a:srgbClr val="FEFEFE"/>
              </a:buClr>
              <a:buSzPts val="1700"/>
              <a:buFont typeface="Noto Sans Symbols"/>
              <a:buChar char="⮚"/>
            </a:pPr>
            <a:r>
              <a:rPr lang="en-US"/>
              <a:t>Missed or late payments is a big one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9" name="Google Shape;169;p20"/>
          <p:cNvSpPr/>
          <p:nvPr/>
        </p:nvSpPr>
        <p:spPr>
          <a:xfrm>
            <a:off x="16" y="-1"/>
            <a:ext cx="4648593" cy="6857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txBox="1">
            <a:spLocks noGrp="1"/>
          </p:cNvSpPr>
          <p:nvPr>
            <p:ph type="title"/>
          </p:nvPr>
        </p:nvSpPr>
        <p:spPr>
          <a:xfrm>
            <a:off x="492369" y="605896"/>
            <a:ext cx="3642309" cy="5646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Bookman Old Style"/>
              <a:buNone/>
            </a:pPr>
            <a:r>
              <a:rPr lang="en-US" sz="4400">
                <a:solidFill>
                  <a:srgbClr val="FFFFFF"/>
                </a:solidFill>
              </a:rPr>
              <a:t>Bankruptcy</a:t>
            </a:r>
            <a:endParaRPr sz="4400">
              <a:solidFill>
                <a:srgbClr val="FFFFFF"/>
              </a:solidFill>
            </a:endParaRPr>
          </a:p>
        </p:txBody>
      </p:sp>
      <p:sp>
        <p:nvSpPr>
          <p:cNvPr id="171" name="Google Shape;171;p20"/>
          <p:cNvSpPr txBox="1">
            <a:spLocks noGrp="1"/>
          </p:cNvSpPr>
          <p:nvPr>
            <p:ph type="body" idx="1"/>
          </p:nvPr>
        </p:nvSpPr>
        <p:spPr>
          <a:xfrm>
            <a:off x="5288229" y="378281"/>
            <a:ext cx="5923721" cy="5646208"/>
          </a:xfrm>
          <a:prstGeom prst="rect">
            <a:avLst/>
          </a:prstGeom>
          <a:noFill/>
          <a:ln>
            <a:noFill/>
          </a:ln>
        </p:spPr>
        <p:txBody>
          <a:bodyPr spcFirstLastPara="1" wrap="square" lIns="0" tIns="45700" rIns="0" bIns="45700" anchor="ctr" anchorCtr="0">
            <a:normAutofit lnSpcReduction="10000"/>
          </a:bodyPr>
          <a:lstStyle/>
          <a:p>
            <a:pPr marL="0" lvl="0" indent="0" algn="l" rtl="0">
              <a:lnSpc>
                <a:spcPct val="100000"/>
              </a:lnSpc>
              <a:spcBef>
                <a:spcPts val="0"/>
              </a:spcBef>
              <a:spcAft>
                <a:spcPts val="0"/>
              </a:spcAft>
              <a:buSzPts val="2000"/>
              <a:buNone/>
            </a:pPr>
            <a:r>
              <a:rPr lang="en-US" sz="2000" b="1" u="sng"/>
              <a:t>What that means:</a:t>
            </a:r>
            <a:endParaRPr/>
          </a:p>
          <a:p>
            <a:pPr marL="91440" lvl="0" indent="-127000" algn="l" rtl="0">
              <a:lnSpc>
                <a:spcPct val="100000"/>
              </a:lnSpc>
              <a:spcBef>
                <a:spcPts val="1400"/>
              </a:spcBef>
              <a:spcAft>
                <a:spcPts val="0"/>
              </a:spcAft>
              <a:buSzPts val="2000"/>
              <a:buFont typeface="Noto Sans Symbols"/>
              <a:buChar char="⮚"/>
            </a:pPr>
            <a:r>
              <a:rPr lang="en-US" sz="2000"/>
              <a:t> Bankruptcy occurs when you are no longer paying your debts as originally agreed</a:t>
            </a:r>
            <a:endParaRPr/>
          </a:p>
          <a:p>
            <a:pPr marL="0" lvl="0" indent="0" algn="l" rtl="0">
              <a:lnSpc>
                <a:spcPct val="100000"/>
              </a:lnSpc>
              <a:spcBef>
                <a:spcPts val="1400"/>
              </a:spcBef>
              <a:spcAft>
                <a:spcPts val="0"/>
              </a:spcAft>
              <a:buSzPts val="2000"/>
              <a:buNone/>
            </a:pPr>
            <a:r>
              <a:rPr lang="en-US" sz="2000" b="1" u="sng"/>
              <a:t>Why it’s bad:</a:t>
            </a:r>
            <a:endParaRPr/>
          </a:p>
          <a:p>
            <a:pPr marL="91440" lvl="0" indent="-127000" algn="l" rtl="0">
              <a:lnSpc>
                <a:spcPct val="100000"/>
              </a:lnSpc>
              <a:spcBef>
                <a:spcPts val="1400"/>
              </a:spcBef>
              <a:spcAft>
                <a:spcPts val="0"/>
              </a:spcAft>
              <a:buSzPts val="2000"/>
              <a:buFont typeface="Noto Sans Symbols"/>
              <a:buChar char="⮚"/>
            </a:pPr>
            <a:r>
              <a:rPr lang="en-US" sz="2000"/>
              <a:t> When you file for bankruptcy, you are completely eliminating the debts you owe… but in doing so, are completely destroying your credit history</a:t>
            </a:r>
            <a:endParaRPr/>
          </a:p>
          <a:p>
            <a:pPr marL="91440" lvl="0" indent="-127000" algn="l" rtl="0">
              <a:lnSpc>
                <a:spcPct val="100000"/>
              </a:lnSpc>
              <a:spcBef>
                <a:spcPts val="1400"/>
              </a:spcBef>
              <a:spcAft>
                <a:spcPts val="0"/>
              </a:spcAft>
              <a:buSzPts val="2000"/>
              <a:buFont typeface="Noto Sans Symbols"/>
              <a:buChar char="⮚"/>
            </a:pPr>
            <a:r>
              <a:rPr lang="en-US" sz="2000"/>
              <a:t> Seeing a bankruptcy on your credit file will lead to most lenders declining to give you a loan </a:t>
            </a:r>
            <a:endParaRPr/>
          </a:p>
          <a:p>
            <a:pPr marL="91440" lvl="0" indent="-127000" algn="l" rtl="0">
              <a:lnSpc>
                <a:spcPct val="100000"/>
              </a:lnSpc>
              <a:spcBef>
                <a:spcPts val="1400"/>
              </a:spcBef>
              <a:spcAft>
                <a:spcPts val="0"/>
              </a:spcAft>
              <a:buSzPts val="2000"/>
              <a:buFont typeface="Noto Sans Symbols"/>
              <a:buChar char="⮚"/>
            </a:pPr>
            <a:r>
              <a:rPr lang="en-US" sz="2000"/>
              <a:t> If there is a lender willing to risk loaning you money, they will offer extremely high interest rates (which you won’t be able to afford since you’ll already be struggling financially) </a:t>
            </a:r>
            <a:endParaRPr/>
          </a:p>
          <a:p>
            <a:pPr marL="91440" lvl="0" indent="-127000" algn="l" rtl="0">
              <a:lnSpc>
                <a:spcPct val="100000"/>
              </a:lnSpc>
              <a:spcBef>
                <a:spcPts val="1400"/>
              </a:spcBef>
              <a:spcAft>
                <a:spcPts val="0"/>
              </a:spcAft>
              <a:buSzPts val="2000"/>
              <a:buFont typeface="Noto Sans Symbols"/>
              <a:buChar char="⮚"/>
            </a:pPr>
            <a:r>
              <a:rPr lang="en-US" sz="2000"/>
              <a:t> In short… you would find yourself in quite the pickle</a:t>
            </a:r>
            <a:endParaRPr/>
          </a:p>
        </p:txBody>
      </p:sp>
      <p:sp>
        <p:nvSpPr>
          <p:cNvPr id="172" name="Google Shape;172;p20"/>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p21"/>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8" name="Google Shape;178;p21"/>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No credit</a:t>
            </a:r>
            <a:endParaRPr sz="3600"/>
          </a:p>
        </p:txBody>
      </p:sp>
      <p:cxnSp>
        <p:nvCxnSpPr>
          <p:cNvPr id="179" name="Google Shape;179;p21"/>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180" name="Google Shape;180;p21"/>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fontScale="92500" lnSpcReduction="20000"/>
          </a:bodyPr>
          <a:lstStyle/>
          <a:p>
            <a:pPr marL="91440" lvl="0" indent="-111601" algn="l" rtl="0">
              <a:lnSpc>
                <a:spcPct val="110000"/>
              </a:lnSpc>
              <a:spcBef>
                <a:spcPts val="0"/>
              </a:spcBef>
              <a:spcAft>
                <a:spcPts val="0"/>
              </a:spcAft>
              <a:buSzPct val="100000"/>
              <a:buFont typeface="Noto Sans Symbols"/>
              <a:buChar char="⮚"/>
            </a:pPr>
            <a:r>
              <a:rPr lang="en-US"/>
              <a:t> Aka ‘credit invisible’</a:t>
            </a:r>
            <a:endParaRPr/>
          </a:p>
          <a:p>
            <a:pPr marL="91440" lvl="0" indent="-111601" algn="l" rtl="0">
              <a:lnSpc>
                <a:spcPct val="110000"/>
              </a:lnSpc>
              <a:spcBef>
                <a:spcPts val="1400"/>
              </a:spcBef>
              <a:spcAft>
                <a:spcPts val="0"/>
              </a:spcAft>
              <a:buSzPct val="100000"/>
              <a:buFont typeface="Noto Sans Symbols"/>
              <a:buChar char="⮚"/>
            </a:pPr>
            <a:r>
              <a:rPr lang="en-US"/>
              <a:t> When you have no credit score, it means that you've never opened a credit-building account, like a credit card</a:t>
            </a:r>
            <a:endParaRPr/>
          </a:p>
          <a:p>
            <a:pPr marL="91440" lvl="0" indent="-111601" algn="l" rtl="0">
              <a:lnSpc>
                <a:spcPct val="110000"/>
              </a:lnSpc>
              <a:spcBef>
                <a:spcPts val="1400"/>
              </a:spcBef>
              <a:spcAft>
                <a:spcPts val="0"/>
              </a:spcAft>
              <a:buSzPct val="100000"/>
              <a:buFont typeface="Noto Sans Symbols"/>
              <a:buChar char="⮚"/>
            </a:pPr>
            <a:r>
              <a:rPr lang="en-US"/>
              <a:t> Young adults often don't have a credit score because they don't have any credit in their name</a:t>
            </a:r>
            <a:endParaRPr/>
          </a:p>
          <a:p>
            <a:pPr marL="0" lvl="0" indent="0" algn="l" rtl="0">
              <a:lnSpc>
                <a:spcPct val="110000"/>
              </a:lnSpc>
              <a:spcBef>
                <a:spcPts val="1400"/>
              </a:spcBef>
              <a:spcAft>
                <a:spcPts val="0"/>
              </a:spcAft>
              <a:buSzPct val="100000"/>
              <a:buNone/>
            </a:pPr>
            <a:r>
              <a:rPr lang="en-US" b="1" u="sng"/>
              <a:t>Why it’s bad:</a:t>
            </a:r>
            <a:endParaRPr/>
          </a:p>
          <a:p>
            <a:pPr marL="91440" lvl="0" indent="-111601" algn="l" rtl="0">
              <a:lnSpc>
                <a:spcPct val="110000"/>
              </a:lnSpc>
              <a:spcBef>
                <a:spcPts val="1400"/>
              </a:spcBef>
              <a:spcAft>
                <a:spcPts val="0"/>
              </a:spcAft>
              <a:buSzPct val="100000"/>
              <a:buFont typeface="Noto Sans Symbols"/>
              <a:buChar char="⮚"/>
            </a:pPr>
            <a:r>
              <a:rPr lang="en-US"/>
              <a:t> When you don’t have any credit, it’s likely you won’t qualify for a loan. You need to build good credit to get loans. However, you can’t build credit without opening a credit-building account, like a credit card.</a:t>
            </a:r>
            <a:endParaRPr/>
          </a:p>
          <a:p>
            <a:pPr marL="0" lvl="0" indent="0" algn="l" rtl="0">
              <a:lnSpc>
                <a:spcPct val="110000"/>
              </a:lnSpc>
              <a:spcBef>
                <a:spcPts val="1400"/>
              </a:spcBef>
              <a:spcAft>
                <a:spcPts val="0"/>
              </a:spcAft>
              <a:buSzPct val="100000"/>
              <a:buNone/>
            </a:pPr>
            <a:r>
              <a:rPr lang="en-US" b="1" u="sng"/>
              <a:t>Tips: </a:t>
            </a:r>
            <a:endParaRPr/>
          </a:p>
          <a:p>
            <a:pPr marL="91440" lvl="0" indent="-111601" algn="l" rtl="0">
              <a:lnSpc>
                <a:spcPct val="110000"/>
              </a:lnSpc>
              <a:spcBef>
                <a:spcPts val="1400"/>
              </a:spcBef>
              <a:spcAft>
                <a:spcPts val="0"/>
              </a:spcAft>
              <a:buSzPct val="100000"/>
              <a:buFont typeface="Noto Sans Symbols"/>
              <a:buChar char="⮚"/>
            </a:pPr>
            <a:r>
              <a:rPr lang="en-US"/>
              <a:t> When you’re old enough and have a job, apply for a student credit card (which gives you a small spending allowance while simultaneously allowing you to slowly build good credit). Even if you’re only spending $5 per month, but consistently paying it off and doing so on time, you are increasing your credit score.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4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22"/>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6" name="Google Shape;186;p22"/>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Good credit</a:t>
            </a:r>
            <a:endParaRPr sz="3600"/>
          </a:p>
        </p:txBody>
      </p:sp>
      <p:cxnSp>
        <p:nvCxnSpPr>
          <p:cNvPr id="187" name="Google Shape;187;p22"/>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188" name="Google Shape;188;p22"/>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Char char=" "/>
            </a:pPr>
            <a:r>
              <a:rPr lang="en-US" b="1" u="sng"/>
              <a:t>Why is it important?</a:t>
            </a:r>
            <a:endParaRPr/>
          </a:p>
          <a:p>
            <a:pPr marL="91440" lvl="0" indent="-120650" algn="l" rtl="0">
              <a:lnSpc>
                <a:spcPct val="110000"/>
              </a:lnSpc>
              <a:spcBef>
                <a:spcPts val="1400"/>
              </a:spcBef>
              <a:spcAft>
                <a:spcPts val="0"/>
              </a:spcAft>
              <a:buSzPts val="1900"/>
              <a:buFont typeface="Noto Sans Symbols"/>
              <a:buChar char="⮚"/>
            </a:pPr>
            <a:r>
              <a:rPr lang="en-US"/>
              <a:t> Good credit history can be a powerful tool when you are young.  If you establish good credit early on, you will be able to buy a car or a house at a younger age and pay less interest than many of your peers.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1015</Words>
  <Application>Microsoft Office PowerPoint</Application>
  <PresentationFormat>Widescreen</PresentationFormat>
  <Paragraphs>61</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Calibri</vt:lpstr>
      <vt:lpstr>Libre Franklin</vt:lpstr>
      <vt:lpstr>Arial</vt:lpstr>
      <vt:lpstr>Bookman Old Style</vt:lpstr>
      <vt:lpstr>Noto Sans Symbols</vt:lpstr>
      <vt:lpstr>1_RetrospectVTI</vt:lpstr>
      <vt:lpstr>1_RetrospectVTI</vt:lpstr>
      <vt:lpstr>Careers</vt:lpstr>
      <vt:lpstr>Overview</vt:lpstr>
      <vt:lpstr>What is a loan?</vt:lpstr>
      <vt:lpstr>Where do you get loans from?</vt:lpstr>
      <vt:lpstr>Credit</vt:lpstr>
      <vt:lpstr>Bad Credit</vt:lpstr>
      <vt:lpstr>Bankruptcy</vt:lpstr>
      <vt:lpstr>No credit</vt:lpstr>
      <vt:lpstr>Good credit</vt:lpstr>
      <vt:lpstr>Strategies for Building Good Credit</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Class</dc:title>
  <dc:creator>Owner</dc:creator>
  <cp:lastModifiedBy>Julie Bamford</cp:lastModifiedBy>
  <cp:revision>5</cp:revision>
  <dcterms:modified xsi:type="dcterms:W3CDTF">2023-03-21T01:01:15Z</dcterms:modified>
</cp:coreProperties>
</file>