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4" r:id="rId3"/>
  </p:sldMasterIdLst>
  <p:sldIdLst>
    <p:sldId id="256" r:id="rId4"/>
    <p:sldId id="310" r:id="rId5"/>
    <p:sldId id="301" r:id="rId6"/>
    <p:sldId id="26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4" d="100"/>
          <a:sy n="94" d="100"/>
        </p:scale>
        <p:origin x="11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34704-F90E-4175-B419-22641C9CB9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2EC6F4-242E-4F2F-BA5D-B4D7A580CC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E7F0D3-1D25-4906-8E6E-B252C3822FAB}"/>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52BDB46F-706F-44B8-BDD0-1763F301FA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3E9CD-B49F-4E83-8BF7-C1736B1087D1}"/>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2821868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A241-81B9-4E45-B612-E4AFC93BB1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8824ED-E5FA-4A96-8D43-C848F9B165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C2ED4-D4BA-4980-9573-4F92FD8B7A07}"/>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B5961DC8-5B54-4DEF-8C13-E5D2B96DDA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7FF00-CE5F-4FBE-86CD-CCA0C0507BE9}"/>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401271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7E1D76-6675-4EE3-A7FA-2CE7B03983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3C266C-6F8F-4942-9FAE-3DF9280343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ECECE-B66F-4449-AD94-9D70D9CA1134}"/>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90D9CB7C-7FC5-4A73-ACB7-F05F64CB8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0B68D-5129-41F1-827F-83CB9C2480ED}"/>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466896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p:cNvSpPr/>
          <p:nvPr userDrawn="1"/>
        </p:nvSpPr>
        <p:spPr bwMode="auto">
          <a:xfrm>
            <a:off x="0" y="0"/>
            <a:ext cx="12192000" cy="6858000"/>
          </a:xfrm>
          <a:prstGeom prst="rect">
            <a:avLst/>
          </a:prstGeom>
          <a:solidFill>
            <a:schemeClr val="bg1"/>
          </a:solidFill>
          <a:ln w="317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1800" dirty="0">
              <a:solidFill>
                <a:srgbClr val="00467F"/>
              </a:solidFill>
            </a:endParaRPr>
          </a:p>
        </p:txBody>
      </p:sp>
      <p:sp>
        <p:nvSpPr>
          <p:cNvPr id="3" name="Rectangle 2"/>
          <p:cNvSpPr/>
          <p:nvPr userDrawn="1"/>
        </p:nvSpPr>
        <p:spPr bwMode="auto">
          <a:xfrm>
            <a:off x="0" y="1447800"/>
            <a:ext cx="12192000" cy="914400"/>
          </a:xfrm>
          <a:prstGeom prst="rect">
            <a:avLst/>
          </a:prstGeom>
          <a:solidFill>
            <a:srgbClr val="F58025"/>
          </a:solidFill>
          <a:ln w="31750" cap="flat" cmpd="sng" algn="ctr">
            <a:noFill/>
            <a:prstDash val="solid"/>
            <a:round/>
            <a:headEnd type="none" w="med" len="med"/>
            <a:tailEnd type="none" w="med" len="med"/>
          </a:ln>
          <a:effectLst/>
        </p:spPr>
        <p:txBody>
          <a:bodyPr/>
          <a:lstStyle/>
          <a:p>
            <a:pPr algn="ctr" fontAlgn="base">
              <a:spcBef>
                <a:spcPct val="0"/>
              </a:spcBef>
              <a:spcAft>
                <a:spcPct val="0"/>
              </a:spcAft>
              <a:defRPr/>
            </a:pPr>
            <a:endParaRPr lang="en-US" sz="1800" dirty="0">
              <a:solidFill>
                <a:srgbClr val="00467F"/>
              </a:solidFill>
            </a:endParaRPr>
          </a:p>
        </p:txBody>
      </p:sp>
      <p:sp>
        <p:nvSpPr>
          <p:cNvPr id="7" name="Rectangle 2"/>
          <p:cNvSpPr>
            <a:spLocks noGrp="1" noChangeArrowheads="1"/>
          </p:cNvSpPr>
          <p:nvPr>
            <p:ph type="ctrTitle" hasCustomPrompt="1"/>
          </p:nvPr>
        </p:nvSpPr>
        <p:spPr>
          <a:xfrm>
            <a:off x="914400" y="1447800"/>
            <a:ext cx="11277600" cy="533400"/>
          </a:xfrm>
        </p:spPr>
        <p:txBody>
          <a:bodyPr anchor="b"/>
          <a:lstStyle>
            <a:lvl1pPr algn="l">
              <a:defRPr sz="2400">
                <a:solidFill>
                  <a:schemeClr val="bg1"/>
                </a:solidFill>
              </a:defRPr>
            </a:lvl1pPr>
          </a:lstStyle>
          <a:p>
            <a:r>
              <a:rPr lang="en-US" dirty="0"/>
              <a:t>Private Foundations and the Prohibition Against Self–Dealing</a:t>
            </a:r>
          </a:p>
        </p:txBody>
      </p:sp>
      <p:sp>
        <p:nvSpPr>
          <p:cNvPr id="8" name="Rectangle 3"/>
          <p:cNvSpPr>
            <a:spLocks noGrp="1" noChangeArrowheads="1"/>
          </p:cNvSpPr>
          <p:nvPr>
            <p:ph type="subTitle" idx="1" hasCustomPrompt="1"/>
          </p:nvPr>
        </p:nvSpPr>
        <p:spPr>
          <a:xfrm>
            <a:off x="914400" y="1981200"/>
            <a:ext cx="10363200" cy="381000"/>
          </a:xfrm>
        </p:spPr>
        <p:txBody>
          <a:bodyPr/>
          <a:lstStyle>
            <a:lvl1pPr marL="0" indent="0" algn="r">
              <a:buFont typeface="Wingdings" pitchFamily="-109" charset="2"/>
              <a:buNone/>
              <a:defRPr sz="1600" baseline="0">
                <a:solidFill>
                  <a:schemeClr val="bg1"/>
                </a:solidFill>
              </a:defRPr>
            </a:lvl1pPr>
          </a:lstStyle>
          <a:p>
            <a:r>
              <a:rPr lang="en-US" dirty="0"/>
              <a:t>January 30, 2013</a:t>
            </a:r>
          </a:p>
        </p:txBody>
      </p:sp>
    </p:spTree>
    <p:extLst>
      <p:ext uri="{BB962C8B-B14F-4D97-AF65-F5344CB8AC3E}">
        <p14:creationId xmlns:p14="http://schemas.microsoft.com/office/powerpoint/2010/main" val="180902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Content Slide">
    <p:spTree>
      <p:nvGrpSpPr>
        <p:cNvPr id="1" name=""/>
        <p:cNvGrpSpPr/>
        <p:nvPr/>
      </p:nvGrpSpPr>
      <p:grpSpPr>
        <a:xfrm>
          <a:off x="0" y="0"/>
          <a:ext cx="0" cy="0"/>
          <a:chOff x="0" y="0"/>
          <a:chExt cx="0" cy="0"/>
        </a:xfrm>
      </p:grpSpPr>
      <p:sp>
        <p:nvSpPr>
          <p:cNvPr id="7" name="Rectangle 6"/>
          <p:cNvSpPr/>
          <p:nvPr userDrawn="1"/>
        </p:nvSpPr>
        <p:spPr bwMode="auto">
          <a:xfrm>
            <a:off x="0" y="0"/>
            <a:ext cx="12192000" cy="6858000"/>
          </a:xfrm>
          <a:prstGeom prst="rect">
            <a:avLst/>
          </a:prstGeom>
          <a:solidFill>
            <a:schemeClr val="bg1"/>
          </a:solidFill>
          <a:ln w="317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1800" dirty="0">
              <a:solidFill>
                <a:srgbClr val="00467F"/>
              </a:solidFill>
            </a:endParaRPr>
          </a:p>
        </p:txBody>
      </p:sp>
      <p:sp>
        <p:nvSpPr>
          <p:cNvPr id="2" name="Title 1"/>
          <p:cNvSpPr>
            <a:spLocks noGrp="1"/>
          </p:cNvSpPr>
          <p:nvPr>
            <p:ph type="title"/>
          </p:nvPr>
        </p:nvSpPr>
        <p:spPr/>
        <p:txBody>
          <a:bodyPr/>
          <a:lstStyle>
            <a:lvl1pPr>
              <a:defRPr>
                <a:solidFill>
                  <a:srgbClr val="F58025"/>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bwMode="auto">
          <a:xfrm>
            <a:off x="0" y="685800"/>
            <a:ext cx="12192000" cy="0"/>
          </a:xfrm>
          <a:prstGeom prst="line">
            <a:avLst/>
          </a:prstGeom>
          <a:solidFill>
            <a:schemeClr val="accent1"/>
          </a:solidFill>
          <a:ln w="57150" cap="flat" cmpd="sng" algn="ctr">
            <a:solidFill>
              <a:srgbClr val="00467F"/>
            </a:solidFill>
            <a:prstDash val="solid"/>
            <a:round/>
            <a:headEnd type="none" w="med" len="med"/>
            <a:tailEnd type="none" w="med" len="med"/>
          </a:ln>
          <a:effectLst/>
        </p:spPr>
      </p:cxnSp>
    </p:spTree>
    <p:extLst>
      <p:ext uri="{BB962C8B-B14F-4D97-AF65-F5344CB8AC3E}">
        <p14:creationId xmlns:p14="http://schemas.microsoft.com/office/powerpoint/2010/main" val="411937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5" name="Rectangle 4"/>
          <p:cNvSpPr/>
          <p:nvPr userDrawn="1"/>
        </p:nvSpPr>
        <p:spPr bwMode="auto">
          <a:xfrm>
            <a:off x="0" y="0"/>
            <a:ext cx="12192000" cy="6858000"/>
          </a:xfrm>
          <a:prstGeom prst="rect">
            <a:avLst/>
          </a:prstGeom>
          <a:solidFill>
            <a:schemeClr val="bg1"/>
          </a:solidFill>
          <a:ln w="317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1800" dirty="0">
              <a:solidFill>
                <a:srgbClr val="00467F"/>
              </a:solidFill>
            </a:endParaRPr>
          </a:p>
        </p:txBody>
      </p:sp>
      <p:sp>
        <p:nvSpPr>
          <p:cNvPr id="3" name="Rectangle 2"/>
          <p:cNvSpPr/>
          <p:nvPr userDrawn="1"/>
        </p:nvSpPr>
        <p:spPr bwMode="auto">
          <a:xfrm>
            <a:off x="0" y="1447800"/>
            <a:ext cx="12192000" cy="914400"/>
          </a:xfrm>
          <a:prstGeom prst="rect">
            <a:avLst/>
          </a:prstGeom>
          <a:solidFill>
            <a:srgbClr val="F58025"/>
          </a:solidFill>
          <a:ln w="31750" cap="flat" cmpd="sng" algn="ctr">
            <a:noFill/>
            <a:prstDash val="solid"/>
            <a:round/>
            <a:headEnd type="none" w="med" len="med"/>
            <a:tailEnd type="none" w="med" len="med"/>
          </a:ln>
          <a:effectLst/>
        </p:spPr>
        <p:txBody>
          <a:bodyPr/>
          <a:lstStyle/>
          <a:p>
            <a:pPr algn="ctr" fontAlgn="base">
              <a:spcBef>
                <a:spcPct val="0"/>
              </a:spcBef>
              <a:spcAft>
                <a:spcPct val="0"/>
              </a:spcAft>
              <a:defRPr/>
            </a:pPr>
            <a:endParaRPr lang="en-US" sz="1800" dirty="0">
              <a:solidFill>
                <a:srgbClr val="00467F"/>
              </a:solidFill>
            </a:endParaRPr>
          </a:p>
        </p:txBody>
      </p:sp>
      <p:sp>
        <p:nvSpPr>
          <p:cNvPr id="6" name="Text Placeholder 5"/>
          <p:cNvSpPr>
            <a:spLocks noGrp="1"/>
          </p:cNvSpPr>
          <p:nvPr>
            <p:ph type="body" sz="quarter" idx="10"/>
          </p:nvPr>
        </p:nvSpPr>
        <p:spPr>
          <a:xfrm>
            <a:off x="609600" y="1447800"/>
            <a:ext cx="10972800" cy="914400"/>
          </a:xfrm>
        </p:spPr>
        <p:txBody>
          <a:bodyPr anchor="ctr"/>
          <a:lstStyle>
            <a:lvl1pPr algn="ctr">
              <a:buNone/>
              <a:defRPr sz="3200"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25957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42B54A-926D-41FD-93A9-64196962A9DA}"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3624139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2B54A-926D-41FD-93A9-64196962A9DA}"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1260184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2B54A-926D-41FD-93A9-64196962A9DA}"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2764067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42B54A-926D-41FD-93A9-64196962A9DA}"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4078152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42B54A-926D-41FD-93A9-64196962A9DA}" type="datetimeFigureOut">
              <a:rPr lang="en-US" smtClean="0"/>
              <a:t>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419745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0ECE-AAD4-40B7-9BCD-87510CEBF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A15BED-46E2-49DB-81A4-0F5BD53996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5A7B9-8506-4F52-A745-A6CBFE48089C}"/>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26A195DB-AE51-4916-BC3E-59038DD08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44884-D46F-4155-BEEF-726DED86AAE0}"/>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32728440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42B54A-926D-41FD-93A9-64196962A9DA}" type="datetimeFigureOut">
              <a:rPr lang="en-US" smtClean="0"/>
              <a:t>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6778428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2B54A-926D-41FD-93A9-64196962A9DA}" type="datetimeFigureOut">
              <a:rPr lang="en-US" smtClean="0"/>
              <a:t>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1771673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2B54A-926D-41FD-93A9-64196962A9DA}"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16928034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2B54A-926D-41FD-93A9-64196962A9DA}" type="datetimeFigureOut">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20282887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2B54A-926D-41FD-93A9-64196962A9DA}"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7340713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2B54A-926D-41FD-93A9-64196962A9DA}" type="datetimeFigureOut">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1D443-06C7-4DF1-8032-C914BB6A428F}" type="slidenum">
              <a:rPr lang="en-US" smtClean="0"/>
              <a:t>‹#›</a:t>
            </a:fld>
            <a:endParaRPr lang="en-US"/>
          </a:p>
        </p:txBody>
      </p:sp>
    </p:spTree>
    <p:extLst>
      <p:ext uri="{BB962C8B-B14F-4D97-AF65-F5344CB8AC3E}">
        <p14:creationId xmlns:p14="http://schemas.microsoft.com/office/powerpoint/2010/main" val="373447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8AEEC-F60D-49D9-8217-EFD8375E92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9E7721-7FEC-4069-B984-C34ED6D6BC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72E382-4FB3-4AA8-9A12-EA795BCD3C36}"/>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8A6BD5F8-9A5A-4667-8D79-0E76B03BE9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D6A79-4970-43CC-9D10-766BE541F73C}"/>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85543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6C4C2-B30E-4B1F-B7DB-F033B298BC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627B6-AA12-41B7-A2E4-965827F5FD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E31B6B-32C0-4D44-9EE2-E10B4165CF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E0745F-0FB7-4550-815B-EEB6361FFBCF}"/>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6" name="Footer Placeholder 5">
            <a:extLst>
              <a:ext uri="{FF2B5EF4-FFF2-40B4-BE49-F238E27FC236}">
                <a16:creationId xmlns:a16="http://schemas.microsoft.com/office/drawing/2014/main" id="{8BE0741E-478F-4C68-B427-70BCA5FBF5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0C4E47-7284-422B-818D-2F5B165D7E91}"/>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1466138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483C1-4981-415A-B227-7EC7C66C17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63444F-3517-4D10-BCC7-ACF828432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AAD4F8-BC21-4B64-9ECD-ABD4D33382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91C390-4A67-4F5A-BA32-8560C20B74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95BBCF-4491-4630-8FEE-AAF7A4D8A4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75D880-B2B6-4E5E-9028-A2BB05720C9C}"/>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8" name="Footer Placeholder 7">
            <a:extLst>
              <a:ext uri="{FF2B5EF4-FFF2-40B4-BE49-F238E27FC236}">
                <a16:creationId xmlns:a16="http://schemas.microsoft.com/office/drawing/2014/main" id="{F50700F1-3EEC-499A-95FA-05A5196AAA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F96011-D675-4CBE-8A27-F418ACE34716}"/>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214100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9CBAD-1E35-4778-9E80-EF60750E28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8BC553-3B04-470B-B83E-DBC869E9F8A5}"/>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4" name="Footer Placeholder 3">
            <a:extLst>
              <a:ext uri="{FF2B5EF4-FFF2-40B4-BE49-F238E27FC236}">
                <a16:creationId xmlns:a16="http://schemas.microsoft.com/office/drawing/2014/main" id="{6D567A25-3FDC-406F-8EC5-5882D7B455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AD8E5-65B9-4B6B-8646-95A207D8A305}"/>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137308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B9ADF7-8DE9-4665-B7E9-3675C6897CB7}"/>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3" name="Footer Placeholder 2">
            <a:extLst>
              <a:ext uri="{FF2B5EF4-FFF2-40B4-BE49-F238E27FC236}">
                <a16:creationId xmlns:a16="http://schemas.microsoft.com/office/drawing/2014/main" id="{B52CB8CA-F766-4DE5-B0C7-A4E6124928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413EA2-B878-4D20-894A-A70F349D874D}"/>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305886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3F6E3-8A9F-40F9-9F13-5F7F22DEBE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4D4AF2-3762-4251-A37E-F4A62AC274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4887FA-BE50-445A-BDD4-C3DC6D07A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4221B1-1DAD-41FE-94E7-9971B8743E67}"/>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6" name="Footer Placeholder 5">
            <a:extLst>
              <a:ext uri="{FF2B5EF4-FFF2-40B4-BE49-F238E27FC236}">
                <a16:creationId xmlns:a16="http://schemas.microsoft.com/office/drawing/2014/main" id="{3AC4BC01-A98A-4896-A42E-7E0CBA8D54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137EB4-822E-404C-9C9E-ED40AE416B6F}"/>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402278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3157E-55FD-48B6-935A-EA71B5F35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AF6730-FD78-4575-A660-7F03BF4C40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67222A-E2FB-4649-BC3E-0DAC593D26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0B1B13-77A8-4FF1-AF5F-AB7C4BAE9FD9}"/>
              </a:ext>
            </a:extLst>
          </p:cNvPr>
          <p:cNvSpPr>
            <a:spLocks noGrp="1"/>
          </p:cNvSpPr>
          <p:nvPr>
            <p:ph type="dt" sz="half" idx="10"/>
          </p:nvPr>
        </p:nvSpPr>
        <p:spPr/>
        <p:txBody>
          <a:bodyPr/>
          <a:lstStyle/>
          <a:p>
            <a:fld id="{BCAF6A10-4201-4481-8C5C-CF4AD81828D7}" type="datetimeFigureOut">
              <a:rPr lang="en-US" smtClean="0"/>
              <a:t>3/20/2023</a:t>
            </a:fld>
            <a:endParaRPr lang="en-US"/>
          </a:p>
        </p:txBody>
      </p:sp>
      <p:sp>
        <p:nvSpPr>
          <p:cNvPr id="6" name="Footer Placeholder 5">
            <a:extLst>
              <a:ext uri="{FF2B5EF4-FFF2-40B4-BE49-F238E27FC236}">
                <a16:creationId xmlns:a16="http://schemas.microsoft.com/office/drawing/2014/main" id="{A5CBD4CB-24FA-496E-A7C6-390C7DE494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F179AF-55C9-459F-9E6E-56316B5AEDB0}"/>
              </a:ext>
            </a:extLst>
          </p:cNvPr>
          <p:cNvSpPr>
            <a:spLocks noGrp="1"/>
          </p:cNvSpPr>
          <p:nvPr>
            <p:ph type="sldNum" sz="quarter" idx="12"/>
          </p:nvPr>
        </p:nvSpPr>
        <p:spPr/>
        <p:txBody>
          <a:bodyPr/>
          <a:lstStyle/>
          <a:p>
            <a:fld id="{A15745D5-6E77-43D6-9F0C-3E702A301874}" type="slidenum">
              <a:rPr lang="en-US" smtClean="0"/>
              <a:t>‹#›</a:t>
            </a:fld>
            <a:endParaRPr lang="en-US"/>
          </a:p>
        </p:txBody>
      </p:sp>
    </p:spTree>
    <p:extLst>
      <p:ext uri="{BB962C8B-B14F-4D97-AF65-F5344CB8AC3E}">
        <p14:creationId xmlns:p14="http://schemas.microsoft.com/office/powerpoint/2010/main" val="293191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1B36CA-C74C-40A1-B6E6-5386F830D8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AA9FAE-F27D-4B2A-931E-7252E68497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73E48A-658A-451F-800D-1D4BF831E8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F6A10-4201-4481-8C5C-CF4AD81828D7}" type="datetimeFigureOut">
              <a:rPr lang="en-US" smtClean="0"/>
              <a:t>3/20/2023</a:t>
            </a:fld>
            <a:endParaRPr lang="en-US"/>
          </a:p>
        </p:txBody>
      </p:sp>
      <p:sp>
        <p:nvSpPr>
          <p:cNvPr id="5" name="Footer Placeholder 4">
            <a:extLst>
              <a:ext uri="{FF2B5EF4-FFF2-40B4-BE49-F238E27FC236}">
                <a16:creationId xmlns:a16="http://schemas.microsoft.com/office/drawing/2014/main" id="{5AA589E4-356A-4869-968F-497F0E9FB2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87F6D0-5CC1-446A-8BB2-2CA53677BF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745D5-6E77-43D6-9F0C-3E702A301874}" type="slidenum">
              <a:rPr lang="en-US" smtClean="0"/>
              <a:t>‹#›</a:t>
            </a:fld>
            <a:endParaRPr lang="en-US"/>
          </a:p>
        </p:txBody>
      </p:sp>
    </p:spTree>
    <p:extLst>
      <p:ext uri="{BB962C8B-B14F-4D97-AF65-F5344CB8AC3E}">
        <p14:creationId xmlns:p14="http://schemas.microsoft.com/office/powerpoint/2010/main" val="3755244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alphaModFix amt="0"/>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bwMode="auto">
          <a:xfrm>
            <a:off x="0" y="0"/>
            <a:ext cx="12192000" cy="6858000"/>
          </a:xfrm>
          <a:prstGeom prst="rect">
            <a:avLst/>
          </a:prstGeom>
          <a:solidFill>
            <a:schemeClr val="bg1"/>
          </a:solidFill>
          <a:ln w="317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1800" dirty="0">
              <a:solidFill>
                <a:srgbClr val="00467F"/>
              </a:solidFill>
            </a:endParaRPr>
          </a:p>
        </p:txBody>
      </p:sp>
      <p:sp>
        <p:nvSpPr>
          <p:cNvPr id="2051" name="Rectangle 2"/>
          <p:cNvSpPr>
            <a:spLocks noGrp="1" noChangeArrowheads="1"/>
          </p:cNvSpPr>
          <p:nvPr>
            <p:ph type="title"/>
          </p:nvPr>
        </p:nvSpPr>
        <p:spPr bwMode="auto">
          <a:xfrm>
            <a:off x="609600" y="0"/>
            <a:ext cx="10972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052" name="Rectangle 3"/>
          <p:cNvSpPr>
            <a:spLocks noGrp="1" noChangeArrowheads="1"/>
          </p:cNvSpPr>
          <p:nvPr>
            <p:ph type="body" idx="1"/>
          </p:nvPr>
        </p:nvSpPr>
        <p:spPr bwMode="auto">
          <a:xfrm>
            <a:off x="609600" y="914401"/>
            <a:ext cx="109728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Straight Connector 16"/>
          <p:cNvCxnSpPr/>
          <p:nvPr/>
        </p:nvCxnSpPr>
        <p:spPr bwMode="auto">
          <a:xfrm>
            <a:off x="0" y="685800"/>
            <a:ext cx="12192000" cy="0"/>
          </a:xfrm>
          <a:prstGeom prst="line">
            <a:avLst/>
          </a:prstGeom>
          <a:solidFill>
            <a:schemeClr val="accent1"/>
          </a:solidFill>
          <a:ln w="57150" cap="flat" cmpd="sng" algn="ctr">
            <a:solidFill>
              <a:srgbClr val="00467F"/>
            </a:solidFill>
            <a:prstDash val="solid"/>
            <a:round/>
            <a:headEnd type="none" w="med" len="med"/>
            <a:tailEnd type="none" w="med" len="med"/>
          </a:ln>
          <a:effectLst/>
        </p:spPr>
      </p:cxnSp>
    </p:spTree>
    <p:extLst>
      <p:ext uri="{BB962C8B-B14F-4D97-AF65-F5344CB8AC3E}">
        <p14:creationId xmlns:p14="http://schemas.microsoft.com/office/powerpoint/2010/main" val="2994567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rtl="0" eaLnBrk="0" fontAlgn="base" hangingPunct="0">
        <a:spcBef>
          <a:spcPct val="0"/>
        </a:spcBef>
        <a:spcAft>
          <a:spcPct val="0"/>
        </a:spcAft>
        <a:defRPr sz="3200">
          <a:solidFill>
            <a:srgbClr val="F58025"/>
          </a:solidFill>
          <a:latin typeface="Trebuchet MS" pitchFamily="34" charset="0"/>
          <a:ea typeface="+mj-ea"/>
          <a:cs typeface="+mj-cs"/>
        </a:defRPr>
      </a:lvl1pPr>
      <a:lvl2pPr algn="l" rtl="0" eaLnBrk="0" fontAlgn="base" hangingPunct="0">
        <a:spcBef>
          <a:spcPct val="0"/>
        </a:spcBef>
        <a:spcAft>
          <a:spcPct val="0"/>
        </a:spcAft>
        <a:defRPr sz="3200">
          <a:solidFill>
            <a:srgbClr val="1B4E83"/>
          </a:solidFill>
          <a:latin typeface="Trebuchet MS" pitchFamily="34" charset="0"/>
          <a:ea typeface="Arial" pitchFamily="-109" charset="-52"/>
          <a:cs typeface="Arial" pitchFamily="-109" charset="-52"/>
        </a:defRPr>
      </a:lvl2pPr>
      <a:lvl3pPr algn="l" rtl="0" eaLnBrk="0" fontAlgn="base" hangingPunct="0">
        <a:spcBef>
          <a:spcPct val="0"/>
        </a:spcBef>
        <a:spcAft>
          <a:spcPct val="0"/>
        </a:spcAft>
        <a:defRPr sz="3200">
          <a:solidFill>
            <a:srgbClr val="1B4E83"/>
          </a:solidFill>
          <a:latin typeface="Trebuchet MS" pitchFamily="34" charset="0"/>
          <a:ea typeface="Arial" pitchFamily="-109" charset="-52"/>
          <a:cs typeface="Arial" pitchFamily="-109" charset="-52"/>
        </a:defRPr>
      </a:lvl3pPr>
      <a:lvl4pPr algn="l" rtl="0" eaLnBrk="0" fontAlgn="base" hangingPunct="0">
        <a:spcBef>
          <a:spcPct val="0"/>
        </a:spcBef>
        <a:spcAft>
          <a:spcPct val="0"/>
        </a:spcAft>
        <a:defRPr sz="3200">
          <a:solidFill>
            <a:srgbClr val="1B4E83"/>
          </a:solidFill>
          <a:latin typeface="Trebuchet MS" pitchFamily="34" charset="0"/>
          <a:ea typeface="Arial" pitchFamily="-109" charset="-52"/>
          <a:cs typeface="Arial" pitchFamily="-109" charset="-52"/>
        </a:defRPr>
      </a:lvl4pPr>
      <a:lvl5pPr algn="l" rtl="0" eaLnBrk="0" fontAlgn="base" hangingPunct="0">
        <a:spcBef>
          <a:spcPct val="0"/>
        </a:spcBef>
        <a:spcAft>
          <a:spcPct val="0"/>
        </a:spcAft>
        <a:defRPr sz="3200">
          <a:solidFill>
            <a:srgbClr val="1B4E83"/>
          </a:solidFill>
          <a:latin typeface="Trebuchet MS" pitchFamily="34" charset="0"/>
          <a:ea typeface="Arial" pitchFamily="-109" charset="-52"/>
          <a:cs typeface="Arial" pitchFamily="-109" charset="-52"/>
        </a:defRPr>
      </a:lvl5pPr>
      <a:lvl6pPr marL="457200" algn="l" rtl="0" fontAlgn="base">
        <a:spcBef>
          <a:spcPct val="0"/>
        </a:spcBef>
        <a:spcAft>
          <a:spcPct val="0"/>
        </a:spcAft>
        <a:defRPr sz="3200">
          <a:solidFill>
            <a:schemeClr val="bg1"/>
          </a:solidFill>
          <a:latin typeface="Arial" pitchFamily="-109" charset="-52"/>
          <a:ea typeface="Arial" pitchFamily="-109" charset="-52"/>
          <a:cs typeface="Arial" pitchFamily="-109" charset="-52"/>
        </a:defRPr>
      </a:lvl6pPr>
      <a:lvl7pPr marL="914400" algn="l" rtl="0" fontAlgn="base">
        <a:spcBef>
          <a:spcPct val="0"/>
        </a:spcBef>
        <a:spcAft>
          <a:spcPct val="0"/>
        </a:spcAft>
        <a:defRPr sz="3200">
          <a:solidFill>
            <a:schemeClr val="bg1"/>
          </a:solidFill>
          <a:latin typeface="Arial" pitchFamily="-109" charset="-52"/>
          <a:ea typeface="Arial" pitchFamily="-109" charset="-52"/>
          <a:cs typeface="Arial" pitchFamily="-109" charset="-52"/>
        </a:defRPr>
      </a:lvl7pPr>
      <a:lvl8pPr marL="1371600" algn="l" rtl="0" fontAlgn="base">
        <a:spcBef>
          <a:spcPct val="0"/>
        </a:spcBef>
        <a:spcAft>
          <a:spcPct val="0"/>
        </a:spcAft>
        <a:defRPr sz="3200">
          <a:solidFill>
            <a:schemeClr val="bg1"/>
          </a:solidFill>
          <a:latin typeface="Arial" pitchFamily="-109" charset="-52"/>
          <a:ea typeface="Arial" pitchFamily="-109" charset="-52"/>
          <a:cs typeface="Arial" pitchFamily="-109" charset="-52"/>
        </a:defRPr>
      </a:lvl8pPr>
      <a:lvl9pPr marL="1828800" algn="l" rtl="0" fontAlgn="base">
        <a:spcBef>
          <a:spcPct val="0"/>
        </a:spcBef>
        <a:spcAft>
          <a:spcPct val="0"/>
        </a:spcAft>
        <a:defRPr sz="3200">
          <a:solidFill>
            <a:schemeClr val="bg1"/>
          </a:solidFill>
          <a:latin typeface="Arial" pitchFamily="-109" charset="-52"/>
          <a:ea typeface="Arial" pitchFamily="-109" charset="-52"/>
          <a:cs typeface="Arial" pitchFamily="-109" charset="-52"/>
        </a:defRPr>
      </a:lvl9pPr>
    </p:titleStyle>
    <p:bodyStyle>
      <a:lvl1pPr marL="228600" indent="-228600" algn="l" rtl="0" eaLnBrk="0" fontAlgn="base" hangingPunct="0">
        <a:spcBef>
          <a:spcPct val="20000"/>
        </a:spcBef>
        <a:spcAft>
          <a:spcPct val="0"/>
        </a:spcAft>
        <a:buFont typeface="Wingdings" pitchFamily="2" charset="2"/>
        <a:buChar char="§"/>
        <a:defRPr sz="2000">
          <a:solidFill>
            <a:srgbClr val="1B4E83"/>
          </a:solidFill>
          <a:latin typeface="Trebuchet MS" pitchFamily="34" charset="0"/>
          <a:ea typeface="+mn-ea"/>
          <a:cs typeface="+mn-cs"/>
        </a:defRPr>
      </a:lvl1pPr>
      <a:lvl2pPr marL="576263" indent="-233363" algn="l" rtl="0" eaLnBrk="0" fontAlgn="base" hangingPunct="0">
        <a:spcBef>
          <a:spcPct val="20000"/>
        </a:spcBef>
        <a:spcAft>
          <a:spcPct val="0"/>
        </a:spcAft>
        <a:buChar char="•"/>
        <a:defRPr>
          <a:solidFill>
            <a:srgbClr val="1B4E83"/>
          </a:solidFill>
          <a:latin typeface="Trebuchet MS" pitchFamily="34" charset="0"/>
          <a:ea typeface="+mn-ea"/>
          <a:cs typeface="+mn-cs"/>
        </a:defRPr>
      </a:lvl2pPr>
      <a:lvl3pPr marL="914400" indent="-223838" algn="l" rtl="0" eaLnBrk="0" fontAlgn="base" hangingPunct="0">
        <a:spcBef>
          <a:spcPct val="20000"/>
        </a:spcBef>
        <a:spcAft>
          <a:spcPct val="0"/>
        </a:spcAft>
        <a:buFont typeface="Arial" pitchFamily="34" charset="0"/>
        <a:buChar char="–"/>
        <a:defRPr>
          <a:solidFill>
            <a:srgbClr val="1B4E83"/>
          </a:solidFill>
          <a:latin typeface="Trebuchet MS" pitchFamily="34" charset="0"/>
          <a:ea typeface="+mn-ea"/>
          <a:cs typeface="+mn-cs"/>
        </a:defRPr>
      </a:lvl3pPr>
      <a:lvl4pPr marL="1257300" indent="-228600" algn="l" rtl="0" eaLnBrk="0" fontAlgn="base" hangingPunct="0">
        <a:spcBef>
          <a:spcPct val="20000"/>
        </a:spcBef>
        <a:spcAft>
          <a:spcPct val="0"/>
        </a:spcAft>
        <a:buSzPct val="80000"/>
        <a:buChar char="•"/>
        <a:defRPr sz="1600">
          <a:solidFill>
            <a:srgbClr val="1B4E83"/>
          </a:solidFill>
          <a:latin typeface="Trebuchet MS" pitchFamily="34" charset="0"/>
          <a:ea typeface="+mn-ea"/>
          <a:cs typeface="+mn-cs"/>
        </a:defRPr>
      </a:lvl4pPr>
      <a:lvl5pPr marL="1600200" indent="-228600" algn="l" rtl="0" eaLnBrk="0" fontAlgn="base" hangingPunct="0">
        <a:spcBef>
          <a:spcPct val="20000"/>
        </a:spcBef>
        <a:spcAft>
          <a:spcPct val="0"/>
        </a:spcAft>
        <a:buChar char="»"/>
        <a:defRPr sz="1600">
          <a:solidFill>
            <a:srgbClr val="1B4E83"/>
          </a:solidFill>
          <a:latin typeface="Trebuchet MS" pitchFamily="34" charset="0"/>
          <a:ea typeface="+mn-ea"/>
          <a:cs typeface="+mn-cs"/>
        </a:defRPr>
      </a:lvl5pPr>
      <a:lvl6pPr marL="2057400" indent="-228600" algn="l" rtl="0" fontAlgn="base">
        <a:spcBef>
          <a:spcPct val="20000"/>
        </a:spcBef>
        <a:spcAft>
          <a:spcPct val="0"/>
        </a:spcAft>
        <a:buChar char="»"/>
        <a:defRPr sz="1600">
          <a:solidFill>
            <a:srgbClr val="1B4E83"/>
          </a:solidFill>
          <a:latin typeface="+mn-lt"/>
          <a:ea typeface="+mn-ea"/>
          <a:cs typeface="+mn-cs"/>
        </a:defRPr>
      </a:lvl6pPr>
      <a:lvl7pPr marL="2514600" indent="-228600" algn="l" rtl="0" fontAlgn="base">
        <a:spcBef>
          <a:spcPct val="20000"/>
        </a:spcBef>
        <a:spcAft>
          <a:spcPct val="0"/>
        </a:spcAft>
        <a:buChar char="»"/>
        <a:defRPr sz="1600">
          <a:solidFill>
            <a:srgbClr val="1B4E83"/>
          </a:solidFill>
          <a:latin typeface="+mn-lt"/>
          <a:ea typeface="+mn-ea"/>
          <a:cs typeface="+mn-cs"/>
        </a:defRPr>
      </a:lvl7pPr>
      <a:lvl8pPr marL="2971800" indent="-228600" algn="l" rtl="0" fontAlgn="base">
        <a:spcBef>
          <a:spcPct val="20000"/>
        </a:spcBef>
        <a:spcAft>
          <a:spcPct val="0"/>
        </a:spcAft>
        <a:buChar char="»"/>
        <a:defRPr sz="1600">
          <a:solidFill>
            <a:srgbClr val="1B4E83"/>
          </a:solidFill>
          <a:latin typeface="+mn-lt"/>
          <a:ea typeface="+mn-ea"/>
          <a:cs typeface="+mn-cs"/>
        </a:defRPr>
      </a:lvl8pPr>
      <a:lvl9pPr marL="3429000" indent="-228600" algn="l" rtl="0" fontAlgn="base">
        <a:spcBef>
          <a:spcPct val="20000"/>
        </a:spcBef>
        <a:spcAft>
          <a:spcPct val="0"/>
        </a:spcAft>
        <a:buChar char="»"/>
        <a:defRPr sz="1600">
          <a:solidFill>
            <a:srgbClr val="1B4E83"/>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2B54A-926D-41FD-93A9-64196962A9DA}" type="datetimeFigureOut">
              <a:rPr lang="en-US" smtClean="0"/>
              <a:t>3/20/2023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1D443-06C7-4DF1-8032-C914BB6A428F}" type="slidenum">
              <a:rPr lang="en-US" smtClean="0"/>
              <a:t>‹#›</a:t>
            </a:fld>
            <a:endParaRPr lang="en-US"/>
          </a:p>
        </p:txBody>
      </p:sp>
    </p:spTree>
    <p:extLst>
      <p:ext uri="{BB962C8B-B14F-4D97-AF65-F5344CB8AC3E}">
        <p14:creationId xmlns:p14="http://schemas.microsoft.com/office/powerpoint/2010/main" val="93064438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orange.biz/fx/layout-banner-template-design-responsive-business-brochure-infographic-website-background-189318"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youtube.com/watch?v=nFY0HBkUm8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9FC76-83D3-4F44-8CFB-2C1F54E52548}"/>
              </a:ext>
            </a:extLst>
          </p:cNvPr>
          <p:cNvSpPr>
            <a:spLocks noGrp="1"/>
          </p:cNvSpPr>
          <p:nvPr>
            <p:ph type="ctrTitle"/>
          </p:nvPr>
        </p:nvSpPr>
        <p:spPr/>
        <p:txBody>
          <a:bodyPr/>
          <a:lstStyle/>
          <a:p>
            <a:r>
              <a:rPr lang="en-US" b="1" dirty="0">
                <a:solidFill>
                  <a:schemeClr val="bg1"/>
                </a:solidFill>
              </a:rPr>
              <a:t>Lesson 9 – Part 2</a:t>
            </a:r>
          </a:p>
        </p:txBody>
      </p:sp>
    </p:spTree>
    <p:extLst>
      <p:ext uri="{BB962C8B-B14F-4D97-AF65-F5344CB8AC3E}">
        <p14:creationId xmlns:p14="http://schemas.microsoft.com/office/powerpoint/2010/main" val="2786638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Why Financial Literacy</a:t>
            </a:r>
          </a:p>
        </p:txBody>
      </p:sp>
      <p:pic>
        <p:nvPicPr>
          <p:cNvPr id="4" name="Content Placeholder 3" descr="cosby snapshot.jpg">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rcRect t="9580" b="9580"/>
          <a:stretch>
            <a:fillRect/>
          </a:stretch>
        </p:blipFill>
        <p:spPr>
          <a:xfrm>
            <a:off x="1981200" y="1300480"/>
            <a:ext cx="8229600" cy="4566920"/>
          </a:xfrm>
        </p:spPr>
      </p:pic>
      <p:sp>
        <p:nvSpPr>
          <p:cNvPr id="5" name="TextBox 4"/>
          <p:cNvSpPr txBox="1"/>
          <p:nvPr/>
        </p:nvSpPr>
        <p:spPr>
          <a:xfrm>
            <a:off x="6324601" y="5867400"/>
            <a:ext cx="3488071" cy="400110"/>
          </a:xfrm>
          <a:prstGeom prst="rect">
            <a:avLst/>
          </a:prstGeom>
          <a:noFill/>
        </p:spPr>
        <p:txBody>
          <a:bodyPr wrap="none" rtlCol="0">
            <a:spAutoFit/>
          </a:bodyPr>
          <a:lstStyle/>
          <a:p>
            <a:r>
              <a:rPr lang="en-US" sz="2000" b="1" dirty="0">
                <a:solidFill>
                  <a:srgbClr val="7030A0"/>
                </a:solidFill>
              </a:rPr>
              <a:t>**click on picture for video cli</a:t>
            </a:r>
            <a:r>
              <a:rPr lang="en-US" sz="2000" b="1" dirty="0"/>
              <a:t>p</a:t>
            </a:r>
          </a:p>
        </p:txBody>
      </p:sp>
    </p:spTree>
    <p:extLst>
      <p:ext uri="{BB962C8B-B14F-4D97-AF65-F5344CB8AC3E}">
        <p14:creationId xmlns:p14="http://schemas.microsoft.com/office/powerpoint/2010/main" val="413386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Key Terms: Budgeting/Banking</a:t>
            </a:r>
          </a:p>
        </p:txBody>
      </p:sp>
      <p:sp>
        <p:nvSpPr>
          <p:cNvPr id="3" name="Content Placeholder 2"/>
          <p:cNvSpPr>
            <a:spLocks noGrp="1"/>
          </p:cNvSpPr>
          <p:nvPr>
            <p:ph idx="1"/>
          </p:nvPr>
        </p:nvSpPr>
        <p:spPr>
          <a:xfrm>
            <a:off x="1752600" y="914401"/>
            <a:ext cx="8686800" cy="4754563"/>
          </a:xfrm>
        </p:spPr>
        <p:txBody>
          <a:bodyPr/>
          <a:lstStyle/>
          <a:p>
            <a:pPr>
              <a:lnSpc>
                <a:spcPct val="120000"/>
              </a:lnSpc>
            </a:pPr>
            <a:r>
              <a:rPr lang="en-US" sz="1800" b="1" dirty="0">
                <a:solidFill>
                  <a:srgbClr val="7030A0"/>
                </a:solidFill>
                <a:latin typeface="Arial" panose="020B0604020202020204" pitchFamily="34" charset="0"/>
                <a:cs typeface="Arial" panose="020B0604020202020204" pitchFamily="34" charset="0"/>
              </a:rPr>
              <a:t>Budget-</a:t>
            </a:r>
            <a:r>
              <a:rPr lang="en-US" sz="1800" dirty="0">
                <a:solidFill>
                  <a:srgbClr val="7030A0"/>
                </a:solidFill>
                <a:latin typeface="Arial" panose="020B0604020202020204" pitchFamily="34" charset="0"/>
                <a:cs typeface="Arial" panose="020B0604020202020204" pitchFamily="34" charset="0"/>
              </a:rPr>
              <a:t> is a written plan for managing your income and expenses to avoid debt. </a:t>
            </a:r>
          </a:p>
          <a:p>
            <a:pPr>
              <a:lnSpc>
                <a:spcPct val="120000"/>
              </a:lnSpc>
            </a:pPr>
            <a:r>
              <a:rPr lang="en-US" sz="1800" b="1" dirty="0">
                <a:solidFill>
                  <a:srgbClr val="7030A0"/>
                </a:solidFill>
                <a:latin typeface="Arial" panose="020B0604020202020204" pitchFamily="34" charset="0"/>
                <a:cs typeface="Arial" panose="020B0604020202020204" pitchFamily="34" charset="0"/>
              </a:rPr>
              <a:t>Need- </a:t>
            </a:r>
            <a:r>
              <a:rPr lang="en-US" sz="1800" dirty="0">
                <a:solidFill>
                  <a:srgbClr val="7030A0"/>
                </a:solidFill>
                <a:latin typeface="Arial" panose="020B0604020202020204" pitchFamily="34" charset="0"/>
                <a:cs typeface="Arial" panose="020B0604020202020204" pitchFamily="34" charset="0"/>
              </a:rPr>
              <a:t> is something you </a:t>
            </a:r>
            <a:r>
              <a:rPr lang="en-US" sz="1800" i="1" dirty="0">
                <a:solidFill>
                  <a:srgbClr val="7030A0"/>
                </a:solidFill>
                <a:latin typeface="Arial" panose="020B0604020202020204" pitchFamily="34" charset="0"/>
                <a:cs typeface="Arial" panose="020B0604020202020204" pitchFamily="34" charset="0"/>
              </a:rPr>
              <a:t>must</a:t>
            </a:r>
            <a:r>
              <a:rPr lang="en-US" sz="1800" dirty="0">
                <a:solidFill>
                  <a:srgbClr val="7030A0"/>
                </a:solidFill>
                <a:latin typeface="Arial" panose="020B0604020202020204" pitchFamily="34" charset="0"/>
                <a:cs typeface="Arial" panose="020B0604020202020204" pitchFamily="34" charset="0"/>
              </a:rPr>
              <a:t> have to survive.  </a:t>
            </a:r>
          </a:p>
          <a:p>
            <a:pPr>
              <a:lnSpc>
                <a:spcPct val="120000"/>
              </a:lnSpc>
            </a:pPr>
            <a:r>
              <a:rPr lang="en-US" sz="1800" b="1" dirty="0">
                <a:solidFill>
                  <a:srgbClr val="7030A0"/>
                </a:solidFill>
                <a:latin typeface="Arial" panose="020B0604020202020204" pitchFamily="34" charset="0"/>
                <a:cs typeface="Arial" panose="020B0604020202020204" pitchFamily="34" charset="0"/>
              </a:rPr>
              <a:t>Want- </a:t>
            </a:r>
            <a:r>
              <a:rPr lang="en-US" sz="1800" dirty="0">
                <a:solidFill>
                  <a:srgbClr val="7030A0"/>
                </a:solidFill>
                <a:latin typeface="Arial" panose="020B0604020202020204" pitchFamily="34" charset="0"/>
                <a:cs typeface="Arial" panose="020B0604020202020204" pitchFamily="34" charset="0"/>
              </a:rPr>
              <a:t> is something you’d </a:t>
            </a:r>
            <a:r>
              <a:rPr lang="en-US" sz="1800" i="1" dirty="0">
                <a:solidFill>
                  <a:srgbClr val="7030A0"/>
                </a:solidFill>
                <a:latin typeface="Arial" panose="020B0604020202020204" pitchFamily="34" charset="0"/>
                <a:cs typeface="Arial" panose="020B0604020202020204" pitchFamily="34" charset="0"/>
              </a:rPr>
              <a:t>like</a:t>
            </a:r>
            <a:r>
              <a:rPr lang="en-US" sz="1800" dirty="0">
                <a:solidFill>
                  <a:srgbClr val="7030A0"/>
                </a:solidFill>
                <a:latin typeface="Arial" panose="020B0604020202020204" pitchFamily="34" charset="0"/>
                <a:cs typeface="Arial" panose="020B0604020202020204" pitchFamily="34" charset="0"/>
              </a:rPr>
              <a:t> </a:t>
            </a:r>
            <a:r>
              <a:rPr lang="en-US" sz="1800" i="1" dirty="0">
                <a:solidFill>
                  <a:srgbClr val="7030A0"/>
                </a:solidFill>
                <a:latin typeface="Arial" panose="020B0604020202020204" pitchFamily="34" charset="0"/>
                <a:cs typeface="Arial" panose="020B0604020202020204" pitchFamily="34" charset="0"/>
              </a:rPr>
              <a:t>to</a:t>
            </a:r>
            <a:r>
              <a:rPr lang="en-US" sz="1800" dirty="0">
                <a:solidFill>
                  <a:srgbClr val="7030A0"/>
                </a:solidFill>
                <a:latin typeface="Arial" panose="020B0604020202020204" pitchFamily="34" charset="0"/>
                <a:cs typeface="Arial" panose="020B0604020202020204" pitchFamily="34" charset="0"/>
              </a:rPr>
              <a:t> have but that you don’t really need to survive.  </a:t>
            </a:r>
          </a:p>
          <a:p>
            <a:pPr>
              <a:lnSpc>
                <a:spcPct val="120000"/>
              </a:lnSpc>
            </a:pPr>
            <a:r>
              <a:rPr lang="en-US" sz="1800" b="1" dirty="0">
                <a:solidFill>
                  <a:srgbClr val="7030A0"/>
                </a:solidFill>
                <a:latin typeface="Arial" panose="020B0604020202020204" pitchFamily="34" charset="0"/>
                <a:cs typeface="Arial" panose="020B0604020202020204" pitchFamily="34" charset="0"/>
              </a:rPr>
              <a:t>Expenses</a:t>
            </a:r>
            <a:r>
              <a:rPr lang="en-US" sz="1800" dirty="0">
                <a:solidFill>
                  <a:srgbClr val="7030A0"/>
                </a:solidFill>
                <a:latin typeface="Arial" panose="020B0604020202020204" pitchFamily="34" charset="0"/>
                <a:cs typeface="Arial" panose="020B0604020202020204" pitchFamily="34" charset="0"/>
              </a:rPr>
              <a:t>- are all the things you pay for. Reducing expenses is one way to balance a budget and to increase your savings. </a:t>
            </a:r>
          </a:p>
          <a:p>
            <a:pPr>
              <a:lnSpc>
                <a:spcPct val="120000"/>
              </a:lnSpc>
            </a:pPr>
            <a:r>
              <a:rPr lang="en-US" sz="1800" b="1" dirty="0">
                <a:solidFill>
                  <a:srgbClr val="7030A0"/>
                </a:solidFill>
                <a:latin typeface="Arial" panose="020B0604020202020204" pitchFamily="34" charset="0"/>
                <a:cs typeface="Arial" panose="020B0604020202020204" pitchFamily="34" charset="0"/>
              </a:rPr>
              <a:t>Income</a:t>
            </a:r>
            <a:r>
              <a:rPr lang="en-US" sz="1800" dirty="0">
                <a:solidFill>
                  <a:srgbClr val="7030A0"/>
                </a:solidFill>
                <a:latin typeface="Arial" panose="020B0604020202020204" pitchFamily="34" charset="0"/>
                <a:cs typeface="Arial" panose="020B0604020202020204" pitchFamily="34" charset="0"/>
              </a:rPr>
              <a:t>- is money you earn for work you do, on savings and investments you make, and from gifts and other irregular sources. Increasing your regular income is one way to balance your budget. </a:t>
            </a:r>
          </a:p>
          <a:p>
            <a:pPr>
              <a:lnSpc>
                <a:spcPct val="120000"/>
              </a:lnSpc>
            </a:pPr>
            <a:r>
              <a:rPr lang="en-US" sz="1800" b="1" dirty="0">
                <a:solidFill>
                  <a:srgbClr val="7030A0"/>
                </a:solidFill>
                <a:latin typeface="Arial" panose="020B0604020202020204" pitchFamily="34" charset="0"/>
                <a:cs typeface="Arial" panose="020B0604020202020204" pitchFamily="34" charset="0"/>
              </a:rPr>
              <a:t>Checking Account- </a:t>
            </a:r>
            <a:r>
              <a:rPr lang="en-US" sz="1800" dirty="0">
                <a:solidFill>
                  <a:srgbClr val="7030A0"/>
                </a:solidFill>
                <a:latin typeface="Arial" panose="020B0604020202020204" pitchFamily="34" charset="0"/>
                <a:cs typeface="Arial" panose="020B0604020202020204" pitchFamily="34" charset="0"/>
              </a:rPr>
              <a:t>is a transaction account with a bank or credit union that allows you to transfer money from your account to the accounts of your payees using either a paper check or electronic funds transfer. </a:t>
            </a:r>
          </a:p>
          <a:p>
            <a:pPr>
              <a:lnSpc>
                <a:spcPct val="120000"/>
              </a:lnSpc>
            </a:pPr>
            <a:r>
              <a:rPr lang="en-US" sz="1800" b="1" dirty="0">
                <a:solidFill>
                  <a:srgbClr val="7030A0"/>
                </a:solidFill>
                <a:latin typeface="Arial" panose="020B0604020202020204" pitchFamily="34" charset="0"/>
                <a:cs typeface="Arial" panose="020B0604020202020204" pitchFamily="34" charset="0"/>
              </a:rPr>
              <a:t>Savings Account-  </a:t>
            </a:r>
            <a:r>
              <a:rPr lang="en-US" sz="1800" dirty="0">
                <a:solidFill>
                  <a:srgbClr val="7030A0"/>
                </a:solidFill>
                <a:latin typeface="Arial" panose="020B0604020202020204" pitchFamily="34" charset="0"/>
                <a:cs typeface="Arial" panose="020B0604020202020204" pitchFamily="34" charset="0"/>
              </a:rPr>
              <a:t>is a deposit account at a bank or credit union that allows you to make deposits or take withdrawals but not transfer money to any account that’s not held in your own name</a:t>
            </a:r>
          </a:p>
          <a:p>
            <a:pPr>
              <a:lnSpc>
                <a:spcPct val="120000"/>
              </a:lnSpc>
            </a:pPr>
            <a:r>
              <a:rPr lang="en-US" sz="1800" b="1" dirty="0">
                <a:solidFill>
                  <a:srgbClr val="7030A0"/>
                </a:solidFill>
                <a:latin typeface="Arial" panose="020B0604020202020204" pitchFamily="34" charset="0"/>
                <a:cs typeface="Arial" panose="020B0604020202020204" pitchFamily="34" charset="0"/>
              </a:rPr>
              <a:t>Debit card-  </a:t>
            </a:r>
            <a:r>
              <a:rPr lang="en-US" sz="1800" dirty="0">
                <a:solidFill>
                  <a:srgbClr val="7030A0"/>
                </a:solidFill>
                <a:latin typeface="Arial" panose="020B0604020202020204" pitchFamily="34" charset="0"/>
                <a:cs typeface="Arial" panose="020B0604020202020204" pitchFamily="34" charset="0"/>
              </a:rPr>
              <a:t>allows you to make deposits, take withdrawals, and authorize electronic debits from your linked checking account. </a:t>
            </a:r>
          </a:p>
        </p:txBody>
      </p:sp>
    </p:spTree>
    <p:extLst>
      <p:ext uri="{BB962C8B-B14F-4D97-AF65-F5344CB8AC3E}">
        <p14:creationId xmlns:p14="http://schemas.microsoft.com/office/powerpoint/2010/main" val="2459837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88153971"/>
              </p:ext>
            </p:extLst>
          </p:nvPr>
        </p:nvGraphicFramePr>
        <p:xfrm>
          <a:off x="2895600" y="46038"/>
          <a:ext cx="6512560" cy="6562867"/>
        </p:xfrm>
        <a:graphic>
          <a:graphicData uri="http://schemas.openxmlformats.org/drawingml/2006/table">
            <a:tbl>
              <a:tblPr firstRow="1" bandRow="1">
                <a:tableStyleId>{5C22544A-7EE6-4342-B048-85BDC9FD1C3A}</a:tableStyleId>
              </a:tblPr>
              <a:tblGrid>
                <a:gridCol w="4070350">
                  <a:extLst>
                    <a:ext uri="{9D8B030D-6E8A-4147-A177-3AD203B41FA5}">
                      <a16:colId xmlns:a16="http://schemas.microsoft.com/office/drawing/2014/main" val="20000"/>
                    </a:ext>
                  </a:extLst>
                </a:gridCol>
                <a:gridCol w="2442210">
                  <a:extLst>
                    <a:ext uri="{9D8B030D-6E8A-4147-A177-3AD203B41FA5}">
                      <a16:colId xmlns:a16="http://schemas.microsoft.com/office/drawing/2014/main" val="20001"/>
                    </a:ext>
                  </a:extLst>
                </a:gridCol>
              </a:tblGrid>
              <a:tr h="875833">
                <a:tc>
                  <a:txBody>
                    <a:bodyPr/>
                    <a:lstStyle/>
                    <a:p>
                      <a:r>
                        <a:rPr lang="en-US" b="1" i="0" u="none" strike="noStrike" baseline="0" dirty="0">
                          <a:solidFill>
                            <a:schemeClr val="tx1"/>
                          </a:solidFill>
                          <a:latin typeface="Arial"/>
                        </a:rPr>
                        <a:t>Spending Category</a:t>
                      </a:r>
                      <a:endParaRPr lang="en-US" dirty="0">
                        <a:solidFill>
                          <a:schemeClr val="tx1"/>
                        </a:solidFill>
                      </a:endParaRPr>
                    </a:p>
                  </a:txBody>
                  <a:tcPr>
                    <a:solidFill>
                      <a:srgbClr val="9B4ED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u="none" strike="noStrike" baseline="0" dirty="0">
                          <a:solidFill>
                            <a:schemeClr val="tx1">
                              <a:lumMod val="95000"/>
                              <a:lumOff val="5000"/>
                            </a:schemeClr>
                          </a:solidFill>
                          <a:latin typeface="Arial"/>
                        </a:rPr>
                        <a:t> </a:t>
                      </a:r>
                      <a:r>
                        <a:rPr lang="en-US" b="1" i="0" u="none" strike="noStrike" baseline="0" dirty="0">
                          <a:solidFill>
                            <a:schemeClr val="tx1"/>
                          </a:solidFill>
                          <a:latin typeface="Arial"/>
                        </a:rPr>
                        <a:t>Monthly Spending </a:t>
                      </a:r>
                      <a:endParaRPr lang="en-US" b="0" i="0" u="none" strike="noStrike" baseline="0" dirty="0">
                        <a:solidFill>
                          <a:schemeClr val="tx1"/>
                        </a:solidFill>
                        <a:latin typeface="Arial"/>
                      </a:endParaRPr>
                    </a:p>
                    <a:p>
                      <a:endParaRPr lang="en-US" dirty="0"/>
                    </a:p>
                  </a:txBody>
                  <a:tcPr>
                    <a:solidFill>
                      <a:srgbClr val="9B4EDF"/>
                    </a:solidFill>
                  </a:tcPr>
                </a:tc>
                <a:extLst>
                  <a:ext uri="{0D108BD9-81ED-4DB2-BD59-A6C34878D82A}">
                    <a16:rowId xmlns:a16="http://schemas.microsoft.com/office/drawing/2014/main" val="10000"/>
                  </a:ext>
                </a:extLst>
              </a:tr>
              <a:tr h="363203">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Savings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1"/>
                  </a:ext>
                </a:extLst>
              </a:tr>
              <a:tr h="363203">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Rent or Mortgage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2"/>
                  </a:ext>
                </a:extLst>
              </a:tr>
              <a:tr h="365109">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Food (Groceries &amp; Eating Out)</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3"/>
                  </a:ext>
                </a:extLst>
              </a:tr>
              <a:tr h="363203">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Clothing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4"/>
                  </a:ext>
                </a:extLst>
              </a:tr>
              <a:tr h="363203">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Transportation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5"/>
                  </a:ext>
                </a:extLst>
              </a:tr>
              <a:tr h="363203">
                <a:tc>
                  <a:txBody>
                    <a:bodyPr/>
                    <a:lstStyle/>
                    <a:p>
                      <a:r>
                        <a:rPr lang="en-US" sz="1600" b="1" i="0" u="none" strike="noStrike" baseline="0" dirty="0">
                          <a:solidFill>
                            <a:schemeClr val="tx1"/>
                          </a:solidFill>
                          <a:latin typeface="Arial" panose="020B0604020202020204" pitchFamily="34" charset="0"/>
                          <a:cs typeface="Arial" panose="020B0604020202020204" pitchFamily="34" charset="0"/>
                        </a:rPr>
                        <a:t>Utilities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6"/>
                  </a:ext>
                </a:extLst>
              </a:tr>
              <a:tr h="507427">
                <a:tc>
                  <a:txBody>
                    <a:bodyPr/>
                    <a:lstStyle/>
                    <a:p>
                      <a:r>
                        <a:rPr lang="en-US" sz="1600" b="1" dirty="0">
                          <a:solidFill>
                            <a:schemeClr val="tx1"/>
                          </a:solidFill>
                          <a:latin typeface="Arial" panose="020B0604020202020204" pitchFamily="34" charset="0"/>
                          <a:cs typeface="Arial" panose="020B0604020202020204" pitchFamily="34" charset="0"/>
                        </a:rPr>
                        <a:t>Credit Card Payment </a:t>
                      </a:r>
                    </a:p>
                  </a:txBody>
                  <a:tcPr/>
                </a:tc>
                <a:tc>
                  <a:txBody>
                    <a:bodyPr/>
                    <a:lstStyle/>
                    <a:p>
                      <a:endParaRPr lang="en-US" dirty="0"/>
                    </a:p>
                  </a:txBody>
                  <a:tcPr/>
                </a:tc>
                <a:extLst>
                  <a:ext uri="{0D108BD9-81ED-4DB2-BD59-A6C34878D82A}">
                    <a16:rowId xmlns:a16="http://schemas.microsoft.com/office/drawing/2014/main" val="10007"/>
                  </a:ext>
                </a:extLst>
              </a:tr>
              <a:tr h="3632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baseline="0" dirty="0">
                          <a:solidFill>
                            <a:schemeClr val="tx1"/>
                          </a:solidFill>
                          <a:latin typeface="Arial" panose="020B0604020202020204" pitchFamily="34" charset="0"/>
                          <a:cs typeface="Arial" panose="020B0604020202020204" pitchFamily="34" charset="0"/>
                        </a:rPr>
                        <a:t>Cable/Internet</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8"/>
                  </a:ext>
                </a:extLst>
              </a:tr>
              <a:tr h="4157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baseline="0" dirty="0">
                          <a:solidFill>
                            <a:schemeClr val="tx1"/>
                          </a:solidFill>
                          <a:latin typeface="Arial" panose="020B0604020202020204" pitchFamily="34" charset="0"/>
                          <a:cs typeface="Arial" panose="020B0604020202020204" pitchFamily="34" charset="0"/>
                        </a:rPr>
                        <a:t>Cellphone</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09"/>
                  </a:ext>
                </a:extLst>
              </a:tr>
              <a:tr h="5074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baseline="0" dirty="0">
                          <a:solidFill>
                            <a:schemeClr val="tx1"/>
                          </a:solidFill>
                          <a:latin typeface="Arial" panose="020B0604020202020204" pitchFamily="34" charset="0"/>
                          <a:cs typeface="Arial" panose="020B0604020202020204" pitchFamily="34" charset="0"/>
                        </a:rPr>
                        <a:t>Entertainment (music, movies, downloads)</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10"/>
                  </a:ext>
                </a:extLst>
              </a:tr>
              <a:tr h="5074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baseline="0" dirty="0">
                          <a:solidFill>
                            <a:schemeClr val="tx1"/>
                          </a:solidFill>
                          <a:latin typeface="Arial" panose="020B0604020202020204" pitchFamily="34" charset="0"/>
                          <a:cs typeface="Arial" panose="020B0604020202020204" pitchFamily="34" charset="0"/>
                        </a:rPr>
                        <a:t>Student Loan	</a:t>
                      </a:r>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11"/>
                  </a:ext>
                </a:extLst>
              </a:tr>
              <a:tr h="575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anose="020B0604020202020204" pitchFamily="34" charset="0"/>
                          <a:cs typeface="Arial" panose="020B0604020202020204" pitchFamily="34" charset="0"/>
                        </a:rPr>
                        <a:t>Retirement/Investments</a:t>
                      </a:r>
                    </a:p>
                    <a:p>
                      <a:endParaRPr lang="en-US" sz="16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12"/>
                  </a:ext>
                </a:extLst>
              </a:tr>
              <a:tr h="605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baseline="0" dirty="0">
                          <a:solidFill>
                            <a:srgbClr val="7030A0"/>
                          </a:solidFill>
                          <a:latin typeface="Arial" panose="020B0604020202020204" pitchFamily="34" charset="0"/>
                          <a:cs typeface="Arial" panose="020B0604020202020204" pitchFamily="34" charset="0"/>
                        </a:rPr>
                        <a:t>Total Monthly Spending</a:t>
                      </a:r>
                      <a:endParaRPr lang="en-US" sz="1600" dirty="0">
                        <a:solidFill>
                          <a:srgbClr val="7030A0"/>
                        </a:solidFill>
                        <a:latin typeface="Arial" panose="020B0604020202020204" pitchFamily="34" charset="0"/>
                        <a:cs typeface="Arial" panose="020B0604020202020204" pitchFamily="34" charset="0"/>
                      </a:endParaRPr>
                    </a:p>
                    <a:p>
                      <a:endParaRPr lang="en-US" sz="1800" b="1" dirty="0">
                        <a:solidFill>
                          <a:schemeClr val="tx1"/>
                        </a:solidFill>
                        <a:latin typeface="Arial" panose="020B0604020202020204" pitchFamily="34" charset="0"/>
                        <a:cs typeface="Arial" panose="020B0604020202020204" pitchFamily="34" charset="0"/>
                      </a:endParaRPr>
                    </a:p>
                  </a:txBody>
                  <a:tcPr/>
                </a:tc>
                <a:tc>
                  <a:txBody>
                    <a:bodyPr/>
                    <a:lstStyle/>
                    <a:p>
                      <a:endParaRPr lang="en-US" dirty="0"/>
                    </a:p>
                  </a:txBody>
                  <a:tcPr/>
                </a:tc>
                <a:extLst>
                  <a:ext uri="{0D108BD9-81ED-4DB2-BD59-A6C34878D82A}">
                    <a16:rowId xmlns:a16="http://schemas.microsoft.com/office/drawing/2014/main" val="10013"/>
                  </a:ext>
                </a:extLst>
              </a:tr>
            </a:tbl>
          </a:graphicData>
        </a:graphic>
      </p:graphicFrame>
      <p:sp>
        <p:nvSpPr>
          <p:cNvPr id="3" name="Title 2"/>
          <p:cNvSpPr>
            <a:spLocks noGrp="1"/>
          </p:cNvSpPr>
          <p:nvPr>
            <p:ph type="title"/>
          </p:nvPr>
        </p:nvSpPr>
        <p:spPr>
          <a:xfrm>
            <a:off x="1981200" y="46038"/>
            <a:ext cx="762000" cy="6583362"/>
          </a:xfrm>
        </p:spPr>
        <p:txBody>
          <a:bodyPr>
            <a:normAutofit fontScale="90000"/>
          </a:bodyPr>
          <a:lstStyle/>
          <a:p>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B</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U</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D</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G</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E</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T</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W</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O</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R</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K</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S</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H</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E</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E</a:t>
            </a:r>
            <a:b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br>
            <a:r>
              <a:rPr lang="en-US" sz="27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Arial"/>
              </a:rPr>
              <a:t>T</a:t>
            </a:r>
            <a:br>
              <a:rPr lang="en-US" sz="2700"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latin typeface="Arial"/>
              </a:rPr>
            </a:br>
            <a:endParaRPr lang="en-US"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248742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4">
      <a:dk1>
        <a:srgbClr val="00467F"/>
      </a:dk1>
      <a:lt1>
        <a:srgbClr val="FFFFFF"/>
      </a:lt1>
      <a:dk2>
        <a:srgbClr val="00467F"/>
      </a:dk2>
      <a:lt2>
        <a:srgbClr val="6D6E71"/>
      </a:lt2>
      <a:accent1>
        <a:srgbClr val="FFD27C"/>
      </a:accent1>
      <a:accent2>
        <a:srgbClr val="77B1DE"/>
      </a:accent2>
      <a:accent3>
        <a:srgbClr val="FFFFFF"/>
      </a:accent3>
      <a:accent4>
        <a:srgbClr val="003A6C"/>
      </a:accent4>
      <a:accent5>
        <a:srgbClr val="FFE5BF"/>
      </a:accent5>
      <a:accent6>
        <a:srgbClr val="6BA0C9"/>
      </a:accent6>
      <a:hlink>
        <a:srgbClr val="DFE9F6"/>
      </a:hlink>
      <a:folHlink>
        <a:srgbClr val="00467F"/>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0" cap="flat" cmpd="sng" algn="ctr">
          <a:solidFill>
            <a:srgbClr val="A6A6A6"/>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9" charset="-52"/>
            <a:ea typeface="Arial" pitchFamily="-109" charset="-52"/>
            <a:cs typeface="Arial" pitchFamily="-109" charset="-52"/>
          </a:defRPr>
        </a:defPPr>
      </a:lstStyle>
    </a:spDef>
    <a:lnDef>
      <a:spPr bwMode="auto">
        <a:xfrm>
          <a:off x="0" y="0"/>
          <a:ext cx="1" cy="1"/>
        </a:xfrm>
        <a:custGeom>
          <a:avLst/>
          <a:gdLst/>
          <a:ahLst/>
          <a:cxnLst/>
          <a:rect l="0" t="0" r="0" b="0"/>
          <a:pathLst/>
        </a:custGeom>
        <a:solidFill>
          <a:schemeClr val="accent1"/>
        </a:solidFill>
        <a:ln w="31750" cap="flat" cmpd="sng" algn="ctr">
          <a:solidFill>
            <a:srgbClr val="A6A6A6"/>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9" charset="-52"/>
            <a:ea typeface="Arial" pitchFamily="-109" charset="-52"/>
            <a:cs typeface="Arial" pitchFamily="-109" charset="-52"/>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C0C0C0"/>
        </a:accent1>
        <a:accent2>
          <a:srgbClr val="333333"/>
        </a:accent2>
        <a:accent3>
          <a:srgbClr val="FFFFFF"/>
        </a:accent3>
        <a:accent4>
          <a:srgbClr val="000000"/>
        </a:accent4>
        <a:accent5>
          <a:srgbClr val="DCDCDC"/>
        </a:accent5>
        <a:accent6>
          <a:srgbClr val="2D2D2D"/>
        </a:accent6>
        <a:hlink>
          <a:srgbClr val="777777"/>
        </a:hlink>
        <a:folHlink>
          <a:srgbClr val="292929"/>
        </a:folHlink>
      </a:clrScheme>
      <a:clrMap bg1="lt1" tx1="dk1" bg2="lt2" tx2="dk2" accent1="accent1" accent2="accent2" accent3="accent3" accent4="accent4" accent5="accent5" accent6="accent6" hlink="hlink" folHlink="folHlink"/>
    </a:extraClrScheme>
    <a:extraClrScheme>
      <a:clrScheme name="Default Design 14">
        <a:dk1>
          <a:srgbClr val="00467F"/>
        </a:dk1>
        <a:lt1>
          <a:srgbClr val="FFFFFF"/>
        </a:lt1>
        <a:dk2>
          <a:srgbClr val="00467F"/>
        </a:dk2>
        <a:lt2>
          <a:srgbClr val="6D6E71"/>
        </a:lt2>
        <a:accent1>
          <a:srgbClr val="FFD27C"/>
        </a:accent1>
        <a:accent2>
          <a:srgbClr val="77B1DE"/>
        </a:accent2>
        <a:accent3>
          <a:srgbClr val="FFFFFF"/>
        </a:accent3>
        <a:accent4>
          <a:srgbClr val="003A6C"/>
        </a:accent4>
        <a:accent5>
          <a:srgbClr val="FFE5BF"/>
        </a:accent5>
        <a:accent6>
          <a:srgbClr val="6BA0C9"/>
        </a:accent6>
        <a:hlink>
          <a:srgbClr val="DFE9F6"/>
        </a:hlink>
        <a:folHlink>
          <a:srgbClr val="00467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296</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vt:i4>
      </vt:variant>
    </vt:vector>
  </HeadingPairs>
  <TitlesOfParts>
    <vt:vector size="12" baseType="lpstr">
      <vt:lpstr>Arial</vt:lpstr>
      <vt:lpstr>Calibri</vt:lpstr>
      <vt:lpstr>Calibri Light</vt:lpstr>
      <vt:lpstr>Trebuchet MS</vt:lpstr>
      <vt:lpstr>Wingdings</vt:lpstr>
      <vt:lpstr>Office Theme</vt:lpstr>
      <vt:lpstr>1_Default Design</vt:lpstr>
      <vt:lpstr>1_Office Theme</vt:lpstr>
      <vt:lpstr>Lesson 9 – Part 2</vt:lpstr>
      <vt:lpstr>Why Financial Literacy</vt:lpstr>
      <vt:lpstr>Key Terms: Budgeting/Banking</vt:lpstr>
      <vt:lpstr> B U D G E T  W O R K S H E E 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Bamford</dc:creator>
  <cp:lastModifiedBy>Julie Bamford</cp:lastModifiedBy>
  <cp:revision>5</cp:revision>
  <dcterms:created xsi:type="dcterms:W3CDTF">2022-01-17T02:41:57Z</dcterms:created>
  <dcterms:modified xsi:type="dcterms:W3CDTF">2023-03-21T01:22:06Z</dcterms:modified>
</cp:coreProperties>
</file>