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1"/>
  </p:sldMasterIdLst>
  <p:sldIdLst>
    <p:sldId id="256" r:id="rId2"/>
    <p:sldId id="300" r:id="rId3"/>
    <p:sldId id="301" r:id="rId4"/>
    <p:sldId id="302" r:id="rId5"/>
    <p:sldId id="342" r:id="rId6"/>
    <p:sldId id="343" r:id="rId7"/>
    <p:sldId id="344" r:id="rId8"/>
    <p:sldId id="345" r:id="rId9"/>
    <p:sldId id="303"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27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60"/>
    <p:restoredTop sz="96327"/>
  </p:normalViewPr>
  <p:slideViewPr>
    <p:cSldViewPr snapToGrid="0">
      <p:cViewPr varScale="1">
        <p:scale>
          <a:sx n="207" d="100"/>
          <a:sy n="207" d="100"/>
        </p:scale>
        <p:origin x="36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E7D6D-C6B7-4E88-9B74-684C41A51723}"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7E974CDD-6FC2-445E-8CEA-91F44E4437C5}">
      <dgm:prSet/>
      <dgm:spPr/>
      <dgm:t>
        <a:bodyPr/>
        <a:lstStyle/>
        <a:p>
          <a:r>
            <a:rPr lang="en-HK" b="0" i="0"/>
            <a:t>From the image, we can see lots of whole grains, beans &amp; lentils, nuts, and fruits, and veggies. All these combined should provide the five flavors and five colors. </a:t>
          </a:r>
          <a:endParaRPr lang="en-US"/>
        </a:p>
      </dgm:t>
    </dgm:pt>
    <dgm:pt modelId="{320D4752-12DD-4E09-8280-4418306562BE}" type="parTrans" cxnId="{8C9860E2-10A7-40E0-A462-FD42E7695BF6}">
      <dgm:prSet/>
      <dgm:spPr/>
      <dgm:t>
        <a:bodyPr/>
        <a:lstStyle/>
        <a:p>
          <a:endParaRPr lang="en-US"/>
        </a:p>
      </dgm:t>
    </dgm:pt>
    <dgm:pt modelId="{2EE9792F-00E3-46A6-A7CD-69A9A33375F3}" type="sibTrans" cxnId="{8C9860E2-10A7-40E0-A462-FD42E7695BF6}">
      <dgm:prSet/>
      <dgm:spPr/>
      <dgm:t>
        <a:bodyPr/>
        <a:lstStyle/>
        <a:p>
          <a:endParaRPr lang="en-US"/>
        </a:p>
      </dgm:t>
    </dgm:pt>
    <dgm:pt modelId="{3CB2FCB8-C90E-49D2-BBF8-A0174D736262}">
      <dgm:prSet/>
      <dgm:spPr/>
      <dgm:t>
        <a:bodyPr/>
        <a:lstStyle/>
        <a:p>
          <a:r>
            <a:rPr lang="en-HK" b="0" i="0"/>
            <a:t>If we look at it from the western medicine perspective, most of these belong in the sweet category and provide carbs. </a:t>
          </a:r>
          <a:endParaRPr lang="en-US"/>
        </a:p>
      </dgm:t>
    </dgm:pt>
    <dgm:pt modelId="{AC7145F3-B4D9-48B9-969C-D98D7807696B}" type="parTrans" cxnId="{D64EE2A5-E734-452F-931E-5BBC66624B37}">
      <dgm:prSet/>
      <dgm:spPr/>
      <dgm:t>
        <a:bodyPr/>
        <a:lstStyle/>
        <a:p>
          <a:endParaRPr lang="en-US"/>
        </a:p>
      </dgm:t>
    </dgm:pt>
    <dgm:pt modelId="{07458CC7-AAF1-4D40-9F52-4DB8BAFBFD85}" type="sibTrans" cxnId="{D64EE2A5-E734-452F-931E-5BBC66624B37}">
      <dgm:prSet/>
      <dgm:spPr/>
      <dgm:t>
        <a:bodyPr/>
        <a:lstStyle/>
        <a:p>
          <a:endParaRPr lang="en-US"/>
        </a:p>
      </dgm:t>
    </dgm:pt>
    <dgm:pt modelId="{1F1CBB10-4165-4318-8C54-790924CC8216}">
      <dgm:prSet/>
      <dgm:spPr/>
      <dgm:t>
        <a:bodyPr/>
        <a:lstStyle/>
        <a:p>
          <a:r>
            <a:rPr lang="en-HK" b="0" i="0"/>
            <a:t>Beans and lentils provide lots of protein, while seeds and nuts provide healthy fat. </a:t>
          </a:r>
          <a:endParaRPr lang="en-US"/>
        </a:p>
      </dgm:t>
    </dgm:pt>
    <dgm:pt modelId="{39D45012-6C11-4CD4-B66F-B42890B07249}" type="parTrans" cxnId="{2309F974-617D-449A-BB9B-0CD8706C5A79}">
      <dgm:prSet/>
      <dgm:spPr/>
      <dgm:t>
        <a:bodyPr/>
        <a:lstStyle/>
        <a:p>
          <a:endParaRPr lang="en-US"/>
        </a:p>
      </dgm:t>
    </dgm:pt>
    <dgm:pt modelId="{00643544-BADB-48F9-9ECD-4C9B149D30CD}" type="sibTrans" cxnId="{2309F974-617D-449A-BB9B-0CD8706C5A79}">
      <dgm:prSet/>
      <dgm:spPr/>
      <dgm:t>
        <a:bodyPr/>
        <a:lstStyle/>
        <a:p>
          <a:endParaRPr lang="en-US"/>
        </a:p>
      </dgm:t>
    </dgm:pt>
    <dgm:pt modelId="{0D88D76D-F699-4914-B50C-2A32E40DAE61}">
      <dgm:prSet/>
      <dgm:spPr/>
      <dgm:t>
        <a:bodyPr/>
        <a:lstStyle/>
        <a:p>
          <a:r>
            <a:rPr lang="en-HK" b="0" i="0"/>
            <a:t>Around a third of the plate is fruits and vegetables, which provides a variety of vitamins and natural sugars (which are much healthier than processed sugars).</a:t>
          </a:r>
          <a:endParaRPr lang="en-US"/>
        </a:p>
      </dgm:t>
    </dgm:pt>
    <dgm:pt modelId="{2B300161-FEB0-40B0-B43F-20772A533410}" type="parTrans" cxnId="{00525173-6BD8-4D8F-A4BF-D004E050E512}">
      <dgm:prSet/>
      <dgm:spPr/>
      <dgm:t>
        <a:bodyPr/>
        <a:lstStyle/>
        <a:p>
          <a:endParaRPr lang="en-US"/>
        </a:p>
      </dgm:t>
    </dgm:pt>
    <dgm:pt modelId="{4AE2F6F3-C427-407F-B361-CAD9093E13CB}" type="sibTrans" cxnId="{00525173-6BD8-4D8F-A4BF-D004E050E512}">
      <dgm:prSet/>
      <dgm:spPr/>
      <dgm:t>
        <a:bodyPr/>
        <a:lstStyle/>
        <a:p>
          <a:endParaRPr lang="en-US"/>
        </a:p>
      </dgm:t>
    </dgm:pt>
    <dgm:pt modelId="{399C7F0A-3B0B-DB41-8085-007E4DF6551D}" type="pres">
      <dgm:prSet presAssocID="{7B5E7D6D-C6B7-4E88-9B74-684C41A51723}" presName="Name0" presStyleCnt="0">
        <dgm:presLayoutVars>
          <dgm:dir/>
          <dgm:animLvl val="lvl"/>
          <dgm:resizeHandles val="exact"/>
        </dgm:presLayoutVars>
      </dgm:prSet>
      <dgm:spPr/>
    </dgm:pt>
    <dgm:pt modelId="{BCBD902D-302E-2F44-820C-AE6A5F486C80}" type="pres">
      <dgm:prSet presAssocID="{3CB2FCB8-C90E-49D2-BBF8-A0174D736262}" presName="boxAndChildren" presStyleCnt="0"/>
      <dgm:spPr/>
    </dgm:pt>
    <dgm:pt modelId="{C24B72F5-E149-7F47-8032-63F87F4032AB}" type="pres">
      <dgm:prSet presAssocID="{3CB2FCB8-C90E-49D2-BBF8-A0174D736262}" presName="parentTextBox" presStyleLbl="node1" presStyleIdx="0" presStyleCnt="2"/>
      <dgm:spPr/>
    </dgm:pt>
    <dgm:pt modelId="{2056C0CF-AD90-E643-A492-61126CC4B709}" type="pres">
      <dgm:prSet presAssocID="{3CB2FCB8-C90E-49D2-BBF8-A0174D736262}" presName="entireBox" presStyleLbl="node1" presStyleIdx="0" presStyleCnt="2"/>
      <dgm:spPr/>
    </dgm:pt>
    <dgm:pt modelId="{AF43E7E1-E87F-7445-A2AB-FF052230D063}" type="pres">
      <dgm:prSet presAssocID="{3CB2FCB8-C90E-49D2-BBF8-A0174D736262}" presName="descendantBox" presStyleCnt="0"/>
      <dgm:spPr/>
    </dgm:pt>
    <dgm:pt modelId="{38CABDDD-FEE7-7243-BAD8-91E1E5B109EA}" type="pres">
      <dgm:prSet presAssocID="{1F1CBB10-4165-4318-8C54-790924CC8216}" presName="childTextBox" presStyleLbl="fgAccFollowNode1" presStyleIdx="0" presStyleCnt="2">
        <dgm:presLayoutVars>
          <dgm:bulletEnabled val="1"/>
        </dgm:presLayoutVars>
      </dgm:prSet>
      <dgm:spPr/>
    </dgm:pt>
    <dgm:pt modelId="{E3386471-4835-6441-A58E-DEA65DF42D59}" type="pres">
      <dgm:prSet presAssocID="{0D88D76D-F699-4914-B50C-2A32E40DAE61}" presName="childTextBox" presStyleLbl="fgAccFollowNode1" presStyleIdx="1" presStyleCnt="2">
        <dgm:presLayoutVars>
          <dgm:bulletEnabled val="1"/>
        </dgm:presLayoutVars>
      </dgm:prSet>
      <dgm:spPr/>
    </dgm:pt>
    <dgm:pt modelId="{73F2B762-6E68-364B-82C7-AE067ED85256}" type="pres">
      <dgm:prSet presAssocID="{2EE9792F-00E3-46A6-A7CD-69A9A33375F3}" presName="sp" presStyleCnt="0"/>
      <dgm:spPr/>
    </dgm:pt>
    <dgm:pt modelId="{4789A7BF-A92C-C741-9C93-0AD34854E1F6}" type="pres">
      <dgm:prSet presAssocID="{7E974CDD-6FC2-445E-8CEA-91F44E4437C5}" presName="arrowAndChildren" presStyleCnt="0"/>
      <dgm:spPr/>
    </dgm:pt>
    <dgm:pt modelId="{62A74ABD-F91C-9940-BFC2-86B644CEFA78}" type="pres">
      <dgm:prSet presAssocID="{7E974CDD-6FC2-445E-8CEA-91F44E4437C5}" presName="parentTextArrow" presStyleLbl="node1" presStyleIdx="1" presStyleCnt="2"/>
      <dgm:spPr/>
    </dgm:pt>
  </dgm:ptLst>
  <dgm:cxnLst>
    <dgm:cxn modelId="{8B7C722F-FF4A-484A-92DC-6E5FF2F52AAA}" type="presOf" srcId="{7E974CDD-6FC2-445E-8CEA-91F44E4437C5}" destId="{62A74ABD-F91C-9940-BFC2-86B644CEFA78}" srcOrd="0" destOrd="0" presId="urn:microsoft.com/office/officeart/2005/8/layout/process4"/>
    <dgm:cxn modelId="{3D373D50-F708-DF45-BDDD-5F13D641DC82}" type="presOf" srcId="{1F1CBB10-4165-4318-8C54-790924CC8216}" destId="{38CABDDD-FEE7-7243-BAD8-91E1E5B109EA}" srcOrd="0" destOrd="0" presId="urn:microsoft.com/office/officeart/2005/8/layout/process4"/>
    <dgm:cxn modelId="{00525173-6BD8-4D8F-A4BF-D004E050E512}" srcId="{3CB2FCB8-C90E-49D2-BBF8-A0174D736262}" destId="{0D88D76D-F699-4914-B50C-2A32E40DAE61}" srcOrd="1" destOrd="0" parTransId="{2B300161-FEB0-40B0-B43F-20772A533410}" sibTransId="{4AE2F6F3-C427-407F-B361-CAD9093E13CB}"/>
    <dgm:cxn modelId="{2309F974-617D-449A-BB9B-0CD8706C5A79}" srcId="{3CB2FCB8-C90E-49D2-BBF8-A0174D736262}" destId="{1F1CBB10-4165-4318-8C54-790924CC8216}" srcOrd="0" destOrd="0" parTransId="{39D45012-6C11-4CD4-B66F-B42890B07249}" sibTransId="{00643544-BADB-48F9-9ECD-4C9B149D30CD}"/>
    <dgm:cxn modelId="{E2CA9FA2-D392-724F-91A0-AD9ADDA0A871}" type="presOf" srcId="{7B5E7D6D-C6B7-4E88-9B74-684C41A51723}" destId="{399C7F0A-3B0B-DB41-8085-007E4DF6551D}" srcOrd="0" destOrd="0" presId="urn:microsoft.com/office/officeart/2005/8/layout/process4"/>
    <dgm:cxn modelId="{D64EE2A5-E734-452F-931E-5BBC66624B37}" srcId="{7B5E7D6D-C6B7-4E88-9B74-684C41A51723}" destId="{3CB2FCB8-C90E-49D2-BBF8-A0174D736262}" srcOrd="1" destOrd="0" parTransId="{AC7145F3-B4D9-48B9-969C-D98D7807696B}" sibTransId="{07458CC7-AAF1-4D40-9F52-4DB8BAFBFD85}"/>
    <dgm:cxn modelId="{F1589EAF-9042-214C-B87A-8BE15F6094E2}" type="presOf" srcId="{0D88D76D-F699-4914-B50C-2A32E40DAE61}" destId="{E3386471-4835-6441-A58E-DEA65DF42D59}" srcOrd="0" destOrd="0" presId="urn:microsoft.com/office/officeart/2005/8/layout/process4"/>
    <dgm:cxn modelId="{D7FE38DA-943C-C140-9574-146D9244F10B}" type="presOf" srcId="{3CB2FCB8-C90E-49D2-BBF8-A0174D736262}" destId="{2056C0CF-AD90-E643-A492-61126CC4B709}" srcOrd="1" destOrd="0" presId="urn:microsoft.com/office/officeart/2005/8/layout/process4"/>
    <dgm:cxn modelId="{8C9860E2-10A7-40E0-A462-FD42E7695BF6}" srcId="{7B5E7D6D-C6B7-4E88-9B74-684C41A51723}" destId="{7E974CDD-6FC2-445E-8CEA-91F44E4437C5}" srcOrd="0" destOrd="0" parTransId="{320D4752-12DD-4E09-8280-4418306562BE}" sibTransId="{2EE9792F-00E3-46A6-A7CD-69A9A33375F3}"/>
    <dgm:cxn modelId="{6F8424F3-0318-0E44-9DA2-D646E5A66406}" type="presOf" srcId="{3CB2FCB8-C90E-49D2-BBF8-A0174D736262}" destId="{C24B72F5-E149-7F47-8032-63F87F4032AB}" srcOrd="0" destOrd="0" presId="urn:microsoft.com/office/officeart/2005/8/layout/process4"/>
    <dgm:cxn modelId="{49CAF2A6-F91A-7E49-9BC9-4DE7A34A905D}" type="presParOf" srcId="{399C7F0A-3B0B-DB41-8085-007E4DF6551D}" destId="{BCBD902D-302E-2F44-820C-AE6A5F486C80}" srcOrd="0" destOrd="0" presId="urn:microsoft.com/office/officeart/2005/8/layout/process4"/>
    <dgm:cxn modelId="{94381836-0837-EA46-AFBD-DDB37E13B794}" type="presParOf" srcId="{BCBD902D-302E-2F44-820C-AE6A5F486C80}" destId="{C24B72F5-E149-7F47-8032-63F87F4032AB}" srcOrd="0" destOrd="0" presId="urn:microsoft.com/office/officeart/2005/8/layout/process4"/>
    <dgm:cxn modelId="{E5BB728E-6C9A-1845-827B-CBE37AF730CA}" type="presParOf" srcId="{BCBD902D-302E-2F44-820C-AE6A5F486C80}" destId="{2056C0CF-AD90-E643-A492-61126CC4B709}" srcOrd="1" destOrd="0" presId="urn:microsoft.com/office/officeart/2005/8/layout/process4"/>
    <dgm:cxn modelId="{F68D5EBA-BB8F-9748-9E91-F5D10DAC57A2}" type="presParOf" srcId="{BCBD902D-302E-2F44-820C-AE6A5F486C80}" destId="{AF43E7E1-E87F-7445-A2AB-FF052230D063}" srcOrd="2" destOrd="0" presId="urn:microsoft.com/office/officeart/2005/8/layout/process4"/>
    <dgm:cxn modelId="{C484F190-43E0-9D43-A372-641F7299CC82}" type="presParOf" srcId="{AF43E7E1-E87F-7445-A2AB-FF052230D063}" destId="{38CABDDD-FEE7-7243-BAD8-91E1E5B109EA}" srcOrd="0" destOrd="0" presId="urn:microsoft.com/office/officeart/2005/8/layout/process4"/>
    <dgm:cxn modelId="{4E5F38C7-180A-AE4B-8C69-F013D6659376}" type="presParOf" srcId="{AF43E7E1-E87F-7445-A2AB-FF052230D063}" destId="{E3386471-4835-6441-A58E-DEA65DF42D59}" srcOrd="1" destOrd="0" presId="urn:microsoft.com/office/officeart/2005/8/layout/process4"/>
    <dgm:cxn modelId="{3AA0958D-D002-7044-96C8-6DFE02D21AD1}" type="presParOf" srcId="{399C7F0A-3B0B-DB41-8085-007E4DF6551D}" destId="{73F2B762-6E68-364B-82C7-AE067ED85256}" srcOrd="1" destOrd="0" presId="urn:microsoft.com/office/officeart/2005/8/layout/process4"/>
    <dgm:cxn modelId="{98BB62B4-9C48-954B-A312-6C7E519C625E}" type="presParOf" srcId="{399C7F0A-3B0B-DB41-8085-007E4DF6551D}" destId="{4789A7BF-A92C-C741-9C93-0AD34854E1F6}" srcOrd="2" destOrd="0" presId="urn:microsoft.com/office/officeart/2005/8/layout/process4"/>
    <dgm:cxn modelId="{09B5C664-F6CE-AF49-BA35-EED52A72A201}" type="presParOf" srcId="{4789A7BF-A92C-C741-9C93-0AD34854E1F6}" destId="{62A74ABD-F91C-9940-BFC2-86B644CEFA7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6C0CF-AD90-E643-A492-61126CC4B709}">
      <dsp:nvSpPr>
        <dsp:cNvPr id="0" name=""/>
        <dsp:cNvSpPr/>
      </dsp:nvSpPr>
      <dsp:spPr>
        <a:xfrm>
          <a:off x="0" y="3456890"/>
          <a:ext cx="5295778" cy="226809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HK" sz="2100" b="0" i="0" kern="1200"/>
            <a:t>If we look at it from the western medicine perspective, most of these belong in the sweet category and provide carbs. </a:t>
          </a:r>
          <a:endParaRPr lang="en-US" sz="2100" kern="1200"/>
        </a:p>
      </dsp:txBody>
      <dsp:txXfrm>
        <a:off x="0" y="3456890"/>
        <a:ext cx="5295778" cy="1224771"/>
      </dsp:txXfrm>
    </dsp:sp>
    <dsp:sp modelId="{38CABDDD-FEE7-7243-BAD8-91E1E5B109EA}">
      <dsp:nvSpPr>
        <dsp:cNvPr id="0" name=""/>
        <dsp:cNvSpPr/>
      </dsp:nvSpPr>
      <dsp:spPr>
        <a:xfrm>
          <a:off x="0" y="4636299"/>
          <a:ext cx="2647889" cy="104332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HK" sz="1300" b="0" i="0" kern="1200"/>
            <a:t>Beans and lentils provide lots of protein, while seeds and nuts provide healthy fat. </a:t>
          </a:r>
          <a:endParaRPr lang="en-US" sz="1300" kern="1200"/>
        </a:p>
      </dsp:txBody>
      <dsp:txXfrm>
        <a:off x="0" y="4636299"/>
        <a:ext cx="2647889" cy="1043323"/>
      </dsp:txXfrm>
    </dsp:sp>
    <dsp:sp modelId="{E3386471-4835-6441-A58E-DEA65DF42D59}">
      <dsp:nvSpPr>
        <dsp:cNvPr id="0" name=""/>
        <dsp:cNvSpPr/>
      </dsp:nvSpPr>
      <dsp:spPr>
        <a:xfrm>
          <a:off x="2647889" y="4636299"/>
          <a:ext cx="2647889" cy="1043323"/>
        </a:xfrm>
        <a:prstGeom prst="rect">
          <a:avLst/>
        </a:prstGeom>
        <a:solidFill>
          <a:schemeClr val="accent2">
            <a:tint val="40000"/>
            <a:alpha val="90000"/>
            <a:hueOff val="-116353"/>
            <a:satOff val="-24655"/>
            <a:lumOff val="961"/>
            <a:alphaOff val="0"/>
          </a:schemeClr>
        </a:solidFill>
        <a:ln w="15875" cap="flat" cmpd="sng" algn="ctr">
          <a:solidFill>
            <a:schemeClr val="accent2">
              <a:tint val="40000"/>
              <a:alpha val="90000"/>
              <a:hueOff val="-116353"/>
              <a:satOff val="-24655"/>
              <a:lumOff val="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HK" sz="1300" b="0" i="0" kern="1200"/>
            <a:t>Around a third of the plate is fruits and vegetables, which provides a variety of vitamins and natural sugars (which are much healthier than processed sugars).</a:t>
          </a:r>
          <a:endParaRPr lang="en-US" sz="1300" kern="1200"/>
        </a:p>
      </dsp:txBody>
      <dsp:txXfrm>
        <a:off x="2647889" y="4636299"/>
        <a:ext cx="2647889" cy="1043323"/>
      </dsp:txXfrm>
    </dsp:sp>
    <dsp:sp modelId="{62A74ABD-F91C-9940-BFC2-86B644CEFA78}">
      <dsp:nvSpPr>
        <dsp:cNvPr id="0" name=""/>
        <dsp:cNvSpPr/>
      </dsp:nvSpPr>
      <dsp:spPr>
        <a:xfrm rot="10800000">
          <a:off x="0" y="2582"/>
          <a:ext cx="5295778" cy="3488329"/>
        </a:xfrm>
        <a:prstGeom prst="upArrowCallout">
          <a:avLst/>
        </a:prstGeom>
        <a:solidFill>
          <a:schemeClr val="accent2">
            <a:hueOff val="-40225"/>
            <a:satOff val="-23083"/>
            <a:lumOff val="6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HK" sz="2100" b="0" i="0" kern="1200"/>
            <a:t>From the image, we can see lots of whole grains, beans &amp; lentils, nuts, and fruits, and veggies. All these combined should provide the five flavors and five colors. </a:t>
          </a:r>
          <a:endParaRPr lang="en-US" sz="2100" kern="1200"/>
        </a:p>
      </dsp:txBody>
      <dsp:txXfrm rot="10800000">
        <a:off x="0" y="2582"/>
        <a:ext cx="5295778" cy="22666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D57F1E4F-1CFF-5643-939E-217C01CDF565}" type="slidenum">
              <a:rPr lang="en-US" smtClean="0"/>
              <a:pPr/>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1488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4500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075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1017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50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9483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154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0956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5/30/23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37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1315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447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B61BEF0D-F0BB-DE4B-95CE-6DB70DBA9567}" type="datetimeFigureOut">
              <a:rPr lang="en-US" smtClean="0"/>
              <a:pPr/>
              <a:t>5/30/23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D57F1E4F-1CFF-5643-939E-217C01CDF56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1314080"/>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weeklywisdomblog.com/post/tcm-nine-body-constitutions"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hyperlink" Target="https://www.ncbi.nlm.nih.gov/pmc/articles/PMC6125071/"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3350-137E-0D06-AF41-11AFEA25E2B3}"/>
              </a:ext>
            </a:extLst>
          </p:cNvPr>
          <p:cNvSpPr>
            <a:spLocks noGrp="1"/>
          </p:cNvSpPr>
          <p:nvPr>
            <p:ph type="ctrTitle"/>
          </p:nvPr>
        </p:nvSpPr>
        <p:spPr/>
        <p:txBody>
          <a:bodyPr>
            <a:normAutofit fontScale="90000"/>
          </a:bodyPr>
          <a:lstStyle/>
          <a:p>
            <a:r>
              <a:rPr lang="en-US" dirty="0"/>
              <a:t>Lesson 3.2 TCM: Food and TCM</a:t>
            </a:r>
          </a:p>
        </p:txBody>
      </p:sp>
      <p:sp>
        <p:nvSpPr>
          <p:cNvPr id="3" name="Subtitle 2">
            <a:extLst>
              <a:ext uri="{FF2B5EF4-FFF2-40B4-BE49-F238E27FC236}">
                <a16:creationId xmlns:a16="http://schemas.microsoft.com/office/drawing/2014/main" id="{B2580E11-7FCE-6AA2-F783-935224DF44FC}"/>
              </a:ext>
            </a:extLst>
          </p:cNvPr>
          <p:cNvSpPr>
            <a:spLocks noGrp="1"/>
          </p:cNvSpPr>
          <p:nvPr>
            <p:ph type="subTitle" idx="1"/>
          </p:nvPr>
        </p:nvSpPr>
        <p:spPr/>
        <p:txBody>
          <a:bodyPr/>
          <a:lstStyle/>
          <a:p>
            <a:r>
              <a:rPr lang="en-US" dirty="0"/>
              <a:t>31 May 2023</a:t>
            </a:r>
          </a:p>
        </p:txBody>
      </p:sp>
    </p:spTree>
    <p:extLst>
      <p:ext uri="{BB962C8B-B14F-4D97-AF65-F5344CB8AC3E}">
        <p14:creationId xmlns:p14="http://schemas.microsoft.com/office/powerpoint/2010/main" val="27475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Bowl of cereal">
            <a:extLst>
              <a:ext uri="{FF2B5EF4-FFF2-40B4-BE49-F238E27FC236}">
                <a16:creationId xmlns:a16="http://schemas.microsoft.com/office/drawing/2014/main" id="{A15CFD45-4C30-43AD-509F-900C1DA5E4B0}"/>
              </a:ext>
            </a:extLst>
          </p:cNvPr>
          <p:cNvPicPr>
            <a:picLocks noChangeAspect="1"/>
          </p:cNvPicPr>
          <p:nvPr/>
        </p:nvPicPr>
        <p:blipFill rotWithShape="1">
          <a:blip r:embed="rId2">
            <a:duotone>
              <a:schemeClr val="bg2">
                <a:shade val="45000"/>
                <a:satMod val="135000"/>
              </a:schemeClr>
              <a:prstClr val="white"/>
            </a:duotone>
            <a:alphaModFix amt="25000"/>
          </a:blip>
          <a:srcRect t="15096" r="-1" b="6230"/>
          <a:stretch/>
        </p:blipFill>
        <p:spPr>
          <a:xfrm>
            <a:off x="153" y="10"/>
            <a:ext cx="12191695" cy="6857990"/>
          </a:xfrm>
          <a:prstGeom prst="rect">
            <a:avLst/>
          </a:prstGeom>
        </p:spPr>
      </p:pic>
      <p:sp>
        <p:nvSpPr>
          <p:cNvPr id="2" name="Title 1">
            <a:extLst>
              <a:ext uri="{FF2B5EF4-FFF2-40B4-BE49-F238E27FC236}">
                <a16:creationId xmlns:a16="http://schemas.microsoft.com/office/drawing/2014/main" id="{1B9F91E5-84AE-AAB2-B3BD-01CE4AA48A0F}"/>
              </a:ext>
            </a:extLst>
          </p:cNvPr>
          <p:cNvSpPr>
            <a:spLocks noGrp="1"/>
          </p:cNvSpPr>
          <p:nvPr>
            <p:ph type="title"/>
          </p:nvPr>
        </p:nvSpPr>
        <p:spPr/>
        <p:txBody>
          <a:bodyPr>
            <a:normAutofit/>
          </a:bodyPr>
          <a:lstStyle/>
          <a:p>
            <a:pPr algn="l"/>
            <a:r>
              <a:rPr lang="en-HK" b="1" i="0">
                <a:effectLst/>
                <a:latin typeface="brandon-grot-w01-light"/>
              </a:rPr>
              <a:t>Food Energies</a:t>
            </a:r>
            <a:endParaRPr lang="en-US"/>
          </a:p>
        </p:txBody>
      </p:sp>
      <p:sp>
        <p:nvSpPr>
          <p:cNvPr id="3" name="Content Placeholder 2">
            <a:extLst>
              <a:ext uri="{FF2B5EF4-FFF2-40B4-BE49-F238E27FC236}">
                <a16:creationId xmlns:a16="http://schemas.microsoft.com/office/drawing/2014/main" id="{D5072AFB-AD60-82F5-4C7C-A9C1363E3A72}"/>
              </a:ext>
            </a:extLst>
          </p:cNvPr>
          <p:cNvSpPr>
            <a:spLocks noGrp="1"/>
          </p:cNvSpPr>
          <p:nvPr>
            <p:ph idx="1"/>
          </p:nvPr>
        </p:nvSpPr>
        <p:spPr>
          <a:xfrm>
            <a:off x="2610579" y="2052116"/>
            <a:ext cx="7959560" cy="3997828"/>
          </a:xfrm>
        </p:spPr>
        <p:txBody>
          <a:bodyPr>
            <a:normAutofit/>
          </a:bodyPr>
          <a:lstStyle/>
          <a:p>
            <a:r>
              <a:rPr lang="en-HK" b="0" i="0" dirty="0">
                <a:effectLst/>
                <a:latin typeface="avenir-lt-w01_35-light1475496"/>
              </a:rPr>
              <a:t>In TCM, foods have different energies and effects. Chinese classics like the </a:t>
            </a:r>
            <a:r>
              <a:rPr lang="en-HK" b="0" i="1" dirty="0">
                <a:effectLst/>
                <a:latin typeface="avenir-lt-w01_35-light1475496"/>
              </a:rPr>
              <a:t>Shen Nong Ben Cao Jing</a:t>
            </a:r>
            <a:r>
              <a:rPr lang="en-HK" b="0" i="0" dirty="0">
                <a:effectLst/>
                <a:latin typeface="avenir-lt-w01_35-light1475496"/>
              </a:rPr>
              <a:t> explain that there are four energies: </a:t>
            </a:r>
            <a:r>
              <a:rPr lang="en-HK" b="1" i="0" dirty="0">
                <a:effectLst/>
                <a:latin typeface="avenir-lt-w01_35-light1475496"/>
              </a:rPr>
              <a:t>cold</a:t>
            </a:r>
            <a:r>
              <a:rPr lang="en-HK" b="0" i="0" dirty="0">
                <a:effectLst/>
                <a:latin typeface="avenir-lt-w01_35-light1475496"/>
              </a:rPr>
              <a:t>,</a:t>
            </a:r>
            <a:r>
              <a:rPr lang="en-HK" b="1" i="0" dirty="0">
                <a:effectLst/>
                <a:latin typeface="avenir-lt-w01_35-light1475496"/>
              </a:rPr>
              <a:t> cool</a:t>
            </a:r>
            <a:r>
              <a:rPr lang="en-HK" b="0" i="0" dirty="0">
                <a:effectLst/>
                <a:latin typeface="avenir-lt-w01_35-light1475496"/>
              </a:rPr>
              <a:t>, </a:t>
            </a:r>
            <a:r>
              <a:rPr lang="en-HK" b="1" i="0" dirty="0">
                <a:effectLst/>
                <a:latin typeface="avenir-lt-w01_35-light1475496"/>
              </a:rPr>
              <a:t>warm</a:t>
            </a:r>
            <a:r>
              <a:rPr lang="en-HK" b="0" i="0" dirty="0">
                <a:effectLst/>
                <a:latin typeface="avenir-lt-w01_35-light1475496"/>
              </a:rPr>
              <a:t>, and </a:t>
            </a:r>
            <a:r>
              <a:rPr lang="en-HK" b="1" i="0" dirty="0">
                <a:effectLst/>
                <a:latin typeface="avenir-lt-w01_35-light1475496"/>
              </a:rPr>
              <a:t>hot</a:t>
            </a:r>
            <a:r>
              <a:rPr lang="en-HK" b="0" i="0" dirty="0">
                <a:effectLst/>
                <a:latin typeface="avenir-lt-w01_35-light1475496"/>
              </a:rPr>
              <a:t>. We can also add </a:t>
            </a:r>
            <a:r>
              <a:rPr lang="en-HK" b="1" i="0" dirty="0">
                <a:effectLst/>
                <a:latin typeface="avenir-lt-w01_35-light1475496"/>
              </a:rPr>
              <a:t>neutral </a:t>
            </a:r>
            <a:r>
              <a:rPr lang="en-HK" b="0" i="0" dirty="0">
                <a:effectLst/>
                <a:latin typeface="avenir-lt-w01_35-light1475496"/>
              </a:rPr>
              <a:t>energy for foods that are neither cooling nor warming.</a:t>
            </a:r>
          </a:p>
          <a:p>
            <a:pPr rtl="0" fontAlgn="base"/>
            <a:r>
              <a:rPr lang="en-HK" b="0" i="0" dirty="0">
                <a:effectLst/>
                <a:latin typeface="avenir-lt-w01_35-light1475496"/>
              </a:rPr>
              <a:t>The food energy refers to how the food makes the body feel, not the temperature of the food. For example, lettuce is considered cold, so even if you eat hot, cooked lettuce, the energy is still cold. Another example: Chinese tea is considered cool even though we drink it hot. After drinking the tea, the heat fades quickly and generates cool energy in the body. </a:t>
            </a:r>
          </a:p>
        </p:txBody>
      </p:sp>
    </p:spTree>
    <p:extLst>
      <p:ext uri="{BB962C8B-B14F-4D97-AF65-F5344CB8AC3E}">
        <p14:creationId xmlns:p14="http://schemas.microsoft.com/office/powerpoint/2010/main" val="72821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5" name="Content Placeholder 4" descr="A picture containing text, screenshot, font, number&#10;&#10;Description automatically generated">
            <a:extLst>
              <a:ext uri="{FF2B5EF4-FFF2-40B4-BE49-F238E27FC236}">
                <a16:creationId xmlns:a16="http://schemas.microsoft.com/office/drawing/2014/main" id="{30EC10D8-27CA-BE88-20EA-D1C88D6594BD}"/>
              </a:ext>
            </a:extLst>
          </p:cNvPr>
          <p:cNvPicPr>
            <a:picLocks noGrp="1" noChangeAspect="1"/>
          </p:cNvPicPr>
          <p:nvPr>
            <p:ph idx="1"/>
          </p:nvPr>
        </p:nvPicPr>
        <p:blipFill>
          <a:blip r:embed="rId3"/>
          <a:stretch>
            <a:fillRect/>
          </a:stretch>
        </p:blipFill>
        <p:spPr>
          <a:xfrm>
            <a:off x="1328446" y="454408"/>
            <a:ext cx="9719948" cy="5953468"/>
          </a:xfrm>
          <a:prstGeom prst="rect">
            <a:avLst/>
          </a:prstGeom>
        </p:spPr>
      </p:pic>
    </p:spTree>
    <p:extLst>
      <p:ext uri="{BB962C8B-B14F-4D97-AF65-F5344CB8AC3E}">
        <p14:creationId xmlns:p14="http://schemas.microsoft.com/office/powerpoint/2010/main" val="286152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ACC7-A71B-A3FA-94CC-8ED4E5D6B14B}"/>
              </a:ext>
            </a:extLst>
          </p:cNvPr>
          <p:cNvSpPr>
            <a:spLocks noGrp="1"/>
          </p:cNvSpPr>
          <p:nvPr>
            <p:ph type="title"/>
          </p:nvPr>
        </p:nvSpPr>
        <p:spPr>
          <a:xfrm>
            <a:off x="1964444" y="808056"/>
            <a:ext cx="3319381" cy="1077229"/>
          </a:xfrm>
        </p:spPr>
        <p:txBody>
          <a:bodyPr>
            <a:normAutofit/>
          </a:bodyPr>
          <a:lstStyle/>
          <a:p>
            <a:pPr algn="l"/>
            <a:r>
              <a:rPr lang="en-HK" b="1" i="0">
                <a:effectLst/>
                <a:latin typeface="brandon-grot-w01-light"/>
              </a:rPr>
              <a:t>Food </a:t>
            </a:r>
            <a:r>
              <a:rPr lang="en-HK" b="1" i="0" err="1">
                <a:effectLst/>
                <a:latin typeface="brandon-grot-w01-light"/>
              </a:rPr>
              <a:t>Flavors</a:t>
            </a:r>
            <a:r>
              <a:rPr lang="en-HK" b="1" i="0">
                <a:effectLst/>
                <a:latin typeface="brandon-grot-w01-light"/>
              </a:rPr>
              <a:t> </a:t>
            </a:r>
            <a:endParaRPr lang="en-US"/>
          </a:p>
        </p:txBody>
      </p:sp>
      <p:sp>
        <p:nvSpPr>
          <p:cNvPr id="3" name="Content Placeholder 2">
            <a:extLst>
              <a:ext uri="{FF2B5EF4-FFF2-40B4-BE49-F238E27FC236}">
                <a16:creationId xmlns:a16="http://schemas.microsoft.com/office/drawing/2014/main" id="{368F250B-FE88-AA07-6FC8-889616220CDB}"/>
              </a:ext>
            </a:extLst>
          </p:cNvPr>
          <p:cNvSpPr>
            <a:spLocks noGrp="1"/>
          </p:cNvSpPr>
          <p:nvPr>
            <p:ph idx="1"/>
          </p:nvPr>
        </p:nvSpPr>
        <p:spPr>
          <a:xfrm>
            <a:off x="1964444" y="2052116"/>
            <a:ext cx="3319381" cy="3997828"/>
          </a:xfrm>
        </p:spPr>
        <p:txBody>
          <a:bodyPr>
            <a:normAutofit/>
          </a:bodyPr>
          <a:lstStyle/>
          <a:p>
            <a:pPr rtl="0" fontAlgn="base">
              <a:lnSpc>
                <a:spcPct val="110000"/>
              </a:lnSpc>
            </a:pPr>
            <a:r>
              <a:rPr lang="en-HK" sz="1300" b="0" i="0">
                <a:effectLst/>
                <a:latin typeface="avenir-lt-w01_35-light1475496"/>
              </a:rPr>
              <a:t>In terms of food effects, we have to look at the </a:t>
            </a:r>
            <a:r>
              <a:rPr lang="en-HK" sz="1300" b="1" i="0">
                <a:effectLst/>
                <a:latin typeface="avenir-lt-w01_35-light1475496"/>
              </a:rPr>
              <a:t>five flavors: sour, bitter, sweet, pungent/spicy, and salty. </a:t>
            </a:r>
            <a:endParaRPr lang="en-HK" sz="1300" b="0" i="0">
              <a:effectLst/>
              <a:latin typeface="avenir-lt-w01_35-light1475496"/>
            </a:endParaRPr>
          </a:p>
          <a:p>
            <a:pPr rtl="0" fontAlgn="base">
              <a:lnSpc>
                <a:spcPct val="110000"/>
              </a:lnSpc>
            </a:pPr>
            <a:r>
              <a:rPr lang="en-HK" sz="1300" b="0" i="0">
                <a:effectLst/>
                <a:latin typeface="avenir-lt-w01_35-light1475496"/>
              </a:rPr>
              <a:t>Recall from the previous lesson that TCM associates each of the five elements to a taste and organ. That means foods of a particular taste will be good for the organ of that element. For example, the metal element is associated with the pungent and spicy flavors and the lungs and large intestines. That means eating pungent or spicy foods like ginger, garlic, and chili peppers will help those two organs.</a:t>
            </a:r>
            <a:br>
              <a:rPr lang="en-HK" sz="1300" b="0" i="0">
                <a:effectLst/>
                <a:latin typeface="var(--ricos-custom-p-font-family,unset)"/>
              </a:rPr>
            </a:br>
            <a:endParaRPr lang="en-HK" sz="1300" b="0" i="0">
              <a:effectLst/>
              <a:latin typeface="var(--ricos-custom-p-font-family,unset)"/>
            </a:endParaRPr>
          </a:p>
          <a:p>
            <a:pPr>
              <a:lnSpc>
                <a:spcPct val="110000"/>
              </a:lnSpc>
            </a:pPr>
            <a:endParaRPr lang="en-US" sz="1300"/>
          </a:p>
        </p:txBody>
      </p:sp>
      <p:pic>
        <p:nvPicPr>
          <p:cNvPr id="5" name="Picture 4" descr="Herbs on bundles on a wood table">
            <a:extLst>
              <a:ext uri="{FF2B5EF4-FFF2-40B4-BE49-F238E27FC236}">
                <a16:creationId xmlns:a16="http://schemas.microsoft.com/office/drawing/2014/main" id="{749A4587-7D02-9478-369C-69CF7F7C0D53}"/>
              </a:ext>
            </a:extLst>
          </p:cNvPr>
          <p:cNvPicPr>
            <a:picLocks noChangeAspect="1"/>
          </p:cNvPicPr>
          <p:nvPr/>
        </p:nvPicPr>
        <p:blipFill rotWithShape="1">
          <a:blip r:embed="rId3"/>
          <a:srcRect l="11314" r="37212" b="-2"/>
          <a:stretch/>
        </p:blipFill>
        <p:spPr>
          <a:xfrm>
            <a:off x="6096543" y="227"/>
            <a:ext cx="5288377" cy="6858000"/>
          </a:xfrm>
          <a:prstGeom prst="rect">
            <a:avLst/>
          </a:prstGeom>
          <a:ln w="12700">
            <a:solidFill>
              <a:schemeClr val="tx1"/>
            </a:solidFill>
          </a:ln>
        </p:spPr>
      </p:pic>
    </p:spTree>
    <p:extLst>
      <p:ext uri="{BB962C8B-B14F-4D97-AF65-F5344CB8AC3E}">
        <p14:creationId xmlns:p14="http://schemas.microsoft.com/office/powerpoint/2010/main" val="46719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20E3F-2076-B70F-C722-640083102391}"/>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200"/>
              <a:t>Food Flavors </a:t>
            </a:r>
          </a:p>
        </p:txBody>
      </p:sp>
      <p:pic>
        <p:nvPicPr>
          <p:cNvPr id="5" name="Content Placeholder 4" descr="A picture containing text, fruit, food group, screenshot&#10;&#10;Description automatically generated">
            <a:extLst>
              <a:ext uri="{FF2B5EF4-FFF2-40B4-BE49-F238E27FC236}">
                <a16:creationId xmlns:a16="http://schemas.microsoft.com/office/drawing/2014/main" id="{F4A8B941-B17A-5592-D3DF-7B54B464EBB2}"/>
              </a:ext>
            </a:extLst>
          </p:cNvPr>
          <p:cNvPicPr>
            <a:picLocks noGrp="1" noChangeAspect="1"/>
          </p:cNvPicPr>
          <p:nvPr>
            <p:ph idx="1"/>
          </p:nvPr>
        </p:nvPicPr>
        <p:blipFill>
          <a:blip r:embed="rId3"/>
          <a:stretch>
            <a:fillRect/>
          </a:stretch>
        </p:blipFill>
        <p:spPr>
          <a:xfrm>
            <a:off x="5444747" y="1621622"/>
            <a:ext cx="5297322" cy="36154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216395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5BA0-48A0-3CB2-19E0-67F28B59C56A}"/>
              </a:ext>
            </a:extLst>
          </p:cNvPr>
          <p:cNvSpPr>
            <a:spLocks noGrp="1"/>
          </p:cNvSpPr>
          <p:nvPr>
            <p:ph type="title"/>
          </p:nvPr>
        </p:nvSpPr>
        <p:spPr>
          <a:xfrm>
            <a:off x="1974738" y="808056"/>
            <a:ext cx="4986954" cy="1077229"/>
          </a:xfrm>
        </p:spPr>
        <p:txBody>
          <a:bodyPr>
            <a:normAutofit/>
          </a:bodyPr>
          <a:lstStyle/>
          <a:p>
            <a:pPr algn="l"/>
            <a:r>
              <a:rPr lang="en-HK" b="1" i="0">
                <a:effectLst/>
                <a:latin typeface="brandon-grot-w01-light"/>
              </a:rPr>
              <a:t>Food </a:t>
            </a:r>
            <a:r>
              <a:rPr lang="en-HK" b="1" i="0" err="1">
                <a:effectLst/>
                <a:latin typeface="brandon-grot-w01-light"/>
              </a:rPr>
              <a:t>Flavors</a:t>
            </a:r>
            <a:r>
              <a:rPr lang="en-HK" b="1" i="0">
                <a:effectLst/>
                <a:latin typeface="brandon-grot-w01-light"/>
              </a:rPr>
              <a:t> </a:t>
            </a:r>
            <a:endParaRPr lang="en-US"/>
          </a:p>
        </p:txBody>
      </p:sp>
      <p:sp>
        <p:nvSpPr>
          <p:cNvPr id="3" name="Content Placeholder 2">
            <a:extLst>
              <a:ext uri="{FF2B5EF4-FFF2-40B4-BE49-F238E27FC236}">
                <a16:creationId xmlns:a16="http://schemas.microsoft.com/office/drawing/2014/main" id="{FCF360E0-A430-60A5-3A29-8C794DAE8C5F}"/>
              </a:ext>
            </a:extLst>
          </p:cNvPr>
          <p:cNvSpPr>
            <a:spLocks noGrp="1"/>
          </p:cNvSpPr>
          <p:nvPr>
            <p:ph idx="1"/>
          </p:nvPr>
        </p:nvSpPr>
        <p:spPr>
          <a:xfrm>
            <a:off x="1974739" y="2052116"/>
            <a:ext cx="4901548" cy="3997828"/>
          </a:xfrm>
        </p:spPr>
        <p:txBody>
          <a:bodyPr>
            <a:normAutofit/>
          </a:bodyPr>
          <a:lstStyle/>
          <a:p>
            <a:pPr rtl="0" fontAlgn="base"/>
            <a:r>
              <a:rPr lang="en-HK" sz="1800" b="0" i="0">
                <a:effectLst/>
                <a:latin typeface="avenir-lt-w01_35-light1475496"/>
              </a:rPr>
              <a:t>Note that different foods in the same category have different levels of strength in effect. </a:t>
            </a:r>
          </a:p>
          <a:p>
            <a:pPr rtl="0" fontAlgn="base"/>
            <a:r>
              <a:rPr lang="en-HK" sz="1800" b="0" i="0">
                <a:effectLst/>
                <a:latin typeface="avenir-lt-w01_35-light1475496"/>
              </a:rPr>
              <a:t>For example, both ginger and chili peppers are spicy, but chili peppers are much stronger than ginger. </a:t>
            </a:r>
          </a:p>
          <a:p>
            <a:pPr rtl="0" fontAlgn="base"/>
            <a:r>
              <a:rPr lang="en-HK" sz="1800" b="0" i="0">
                <a:effectLst/>
                <a:latin typeface="avenir-lt-w01_35-light1475496"/>
              </a:rPr>
              <a:t>Hence it is much easier for people to get excess heat symptoms such as canker sores and constipation from eating chili peppers compared to ginger. </a:t>
            </a:r>
          </a:p>
          <a:p>
            <a:pPr rtl="0" fontAlgn="base"/>
            <a:endParaRPr lang="en-HK" sz="1800" b="0" i="0">
              <a:effectLst/>
              <a:latin typeface="avenir-lt-w01_35-light1475496"/>
            </a:endParaRPr>
          </a:p>
        </p:txBody>
      </p:sp>
      <p:pic>
        <p:nvPicPr>
          <p:cNvPr id="5" name="Picture 4" descr="Spices">
            <a:extLst>
              <a:ext uri="{FF2B5EF4-FFF2-40B4-BE49-F238E27FC236}">
                <a16:creationId xmlns:a16="http://schemas.microsoft.com/office/drawing/2014/main" id="{6068B449-1381-D819-A518-17DCCD5E7EC1}"/>
              </a:ext>
            </a:extLst>
          </p:cNvPr>
          <p:cNvPicPr>
            <a:picLocks noChangeAspect="1"/>
          </p:cNvPicPr>
          <p:nvPr/>
        </p:nvPicPr>
        <p:blipFill rotWithShape="1">
          <a:blip r:embed="rId3"/>
          <a:srcRect l="19903" r="35108" b="-1"/>
          <a:stretch/>
        </p:blipFill>
        <p:spPr>
          <a:xfrm>
            <a:off x="7534656" y="227"/>
            <a:ext cx="4657039" cy="6858000"/>
          </a:xfrm>
          <a:prstGeom prst="rect">
            <a:avLst/>
          </a:prstGeom>
        </p:spPr>
      </p:pic>
    </p:spTree>
    <p:extLst>
      <p:ext uri="{BB962C8B-B14F-4D97-AF65-F5344CB8AC3E}">
        <p14:creationId xmlns:p14="http://schemas.microsoft.com/office/powerpoint/2010/main" val="1539783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0B54-8EE9-A3D7-0CDB-CD70B8FA4299}"/>
              </a:ext>
            </a:extLst>
          </p:cNvPr>
          <p:cNvSpPr>
            <a:spLocks noGrp="1"/>
          </p:cNvSpPr>
          <p:nvPr>
            <p:ph type="title"/>
          </p:nvPr>
        </p:nvSpPr>
        <p:spPr>
          <a:xfrm>
            <a:off x="1964444" y="808056"/>
            <a:ext cx="3319381" cy="1077229"/>
          </a:xfrm>
        </p:spPr>
        <p:txBody>
          <a:bodyPr>
            <a:normAutofit/>
          </a:bodyPr>
          <a:lstStyle/>
          <a:p>
            <a:pPr algn="l"/>
            <a:r>
              <a:rPr lang="en-HK" b="1" i="0">
                <a:effectLst/>
                <a:latin typeface="brandon-grot-w01-light"/>
              </a:rPr>
              <a:t>Food </a:t>
            </a:r>
            <a:r>
              <a:rPr lang="en-HK" b="1" i="0" err="1">
                <a:effectLst/>
                <a:latin typeface="brandon-grot-w01-light"/>
              </a:rPr>
              <a:t>Flavors</a:t>
            </a:r>
            <a:r>
              <a:rPr lang="en-HK" b="1" i="0">
                <a:effectLst/>
                <a:latin typeface="brandon-grot-w01-light"/>
              </a:rPr>
              <a:t> </a:t>
            </a:r>
            <a:endParaRPr lang="en-US"/>
          </a:p>
        </p:txBody>
      </p:sp>
      <p:sp>
        <p:nvSpPr>
          <p:cNvPr id="3" name="Content Placeholder 2">
            <a:extLst>
              <a:ext uri="{FF2B5EF4-FFF2-40B4-BE49-F238E27FC236}">
                <a16:creationId xmlns:a16="http://schemas.microsoft.com/office/drawing/2014/main" id="{D7F56759-B11A-2FDB-AB57-35F0B9560869}"/>
              </a:ext>
            </a:extLst>
          </p:cNvPr>
          <p:cNvSpPr>
            <a:spLocks noGrp="1"/>
          </p:cNvSpPr>
          <p:nvPr>
            <p:ph idx="1"/>
          </p:nvPr>
        </p:nvSpPr>
        <p:spPr>
          <a:xfrm>
            <a:off x="1964444" y="2052116"/>
            <a:ext cx="3319381" cy="3997828"/>
          </a:xfrm>
        </p:spPr>
        <p:txBody>
          <a:bodyPr>
            <a:normAutofit lnSpcReduction="10000"/>
          </a:bodyPr>
          <a:lstStyle/>
          <a:p>
            <a:pPr rtl="0" fontAlgn="base">
              <a:lnSpc>
                <a:spcPct val="110000"/>
              </a:lnSpc>
            </a:pPr>
            <a:r>
              <a:rPr lang="en-HK" sz="1400" b="0" i="0">
                <a:effectLst/>
                <a:latin typeface="avenir-lt-w01_35-light1475496"/>
              </a:rPr>
              <a:t>Another important point is that when TCM talks about sweet food or salty food, it's not talking about processed white table sugar or processed white table salt. It's talking about naturally sweet foods or naturally salty foods. </a:t>
            </a:r>
          </a:p>
          <a:p>
            <a:pPr rtl="0" fontAlgn="base">
              <a:lnSpc>
                <a:spcPct val="110000"/>
              </a:lnSpc>
            </a:pPr>
            <a:r>
              <a:rPr lang="en-HK" sz="1400" b="0" i="0">
                <a:effectLst/>
                <a:latin typeface="avenir-lt-w01_35-light1475496"/>
              </a:rPr>
              <a:t>For the salty flavor, natural sea salt counts. Sea salt comes in crystals and is not homogenous in color; it might be a little gray or even pink. </a:t>
            </a:r>
          </a:p>
          <a:p>
            <a:pPr rtl="0" fontAlgn="base">
              <a:lnSpc>
                <a:spcPct val="110000"/>
              </a:lnSpc>
            </a:pPr>
            <a:r>
              <a:rPr lang="en-HK" sz="1400" b="0" i="0">
                <a:effectLst/>
                <a:latin typeface="avenir-lt-w01_35-light1475496"/>
              </a:rPr>
              <a:t>Natural sugars and natural sea salt are binded to many nutrients that processed sugar and salt do not have.</a:t>
            </a:r>
            <a:br>
              <a:rPr lang="en-HK" sz="1400" b="0" i="0">
                <a:effectLst/>
                <a:latin typeface="avenir-lt-w01_35-light1475496"/>
              </a:rPr>
            </a:br>
            <a:endParaRPr lang="en-HK" sz="1400" b="0" i="0">
              <a:effectLst/>
              <a:latin typeface="avenir-lt-w01_35-light1475496"/>
            </a:endParaRPr>
          </a:p>
          <a:p>
            <a:pPr>
              <a:lnSpc>
                <a:spcPct val="110000"/>
              </a:lnSpc>
            </a:pPr>
            <a:endParaRPr lang="en-US" sz="1400"/>
          </a:p>
        </p:txBody>
      </p:sp>
      <p:pic>
        <p:nvPicPr>
          <p:cNvPr id="29" name="Picture 4" descr="Piles of various wholegrain foods">
            <a:extLst>
              <a:ext uri="{FF2B5EF4-FFF2-40B4-BE49-F238E27FC236}">
                <a16:creationId xmlns:a16="http://schemas.microsoft.com/office/drawing/2014/main" id="{47F6D9B9-F065-5CF5-B494-F90829B2B25A}"/>
              </a:ext>
            </a:extLst>
          </p:cNvPr>
          <p:cNvPicPr>
            <a:picLocks noChangeAspect="1"/>
          </p:cNvPicPr>
          <p:nvPr/>
        </p:nvPicPr>
        <p:blipFill rotWithShape="1">
          <a:blip r:embed="rId3"/>
          <a:srcRect l="19868" r="28658" b="-2"/>
          <a:stretch/>
        </p:blipFill>
        <p:spPr>
          <a:xfrm>
            <a:off x="6096543" y="227"/>
            <a:ext cx="5288377" cy="6858000"/>
          </a:xfrm>
          <a:prstGeom prst="rect">
            <a:avLst/>
          </a:prstGeom>
          <a:ln w="12700">
            <a:solidFill>
              <a:schemeClr val="tx1"/>
            </a:solidFill>
          </a:ln>
        </p:spPr>
      </p:pic>
    </p:spTree>
    <p:extLst>
      <p:ext uri="{BB962C8B-B14F-4D97-AF65-F5344CB8AC3E}">
        <p14:creationId xmlns:p14="http://schemas.microsoft.com/office/powerpoint/2010/main" val="1203075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EE04-FAFB-7B1E-1887-E9F140CF0D92}"/>
              </a:ext>
            </a:extLst>
          </p:cNvPr>
          <p:cNvSpPr>
            <a:spLocks noGrp="1"/>
          </p:cNvSpPr>
          <p:nvPr>
            <p:ph type="title"/>
          </p:nvPr>
        </p:nvSpPr>
        <p:spPr>
          <a:xfrm>
            <a:off x="2188901" y="808056"/>
            <a:ext cx="8381238" cy="1077229"/>
          </a:xfrm>
        </p:spPr>
        <p:txBody>
          <a:bodyPr>
            <a:normAutofit/>
          </a:bodyPr>
          <a:lstStyle/>
          <a:p>
            <a:pPr algn="l"/>
            <a:r>
              <a:rPr lang="en-HK" sz="4800" b="1" i="0">
                <a:effectLst/>
                <a:latin typeface="brandon-grot-w01-light"/>
              </a:rPr>
              <a:t>Food Colors</a:t>
            </a:r>
            <a:endParaRPr lang="en-US" sz="4800"/>
          </a:p>
        </p:txBody>
      </p:sp>
      <p:sp>
        <p:nvSpPr>
          <p:cNvPr id="3" name="Content Placeholder 2">
            <a:extLst>
              <a:ext uri="{FF2B5EF4-FFF2-40B4-BE49-F238E27FC236}">
                <a16:creationId xmlns:a16="http://schemas.microsoft.com/office/drawing/2014/main" id="{21B06F17-07F0-E917-2272-FB836CEA8453}"/>
              </a:ext>
            </a:extLst>
          </p:cNvPr>
          <p:cNvSpPr>
            <a:spLocks noGrp="1"/>
          </p:cNvSpPr>
          <p:nvPr>
            <p:ph idx="1"/>
          </p:nvPr>
        </p:nvSpPr>
        <p:spPr>
          <a:xfrm>
            <a:off x="2256639" y="2052116"/>
            <a:ext cx="6572814" cy="3997828"/>
          </a:xfrm>
        </p:spPr>
        <p:txBody>
          <a:bodyPr anchor="t">
            <a:normAutofit/>
          </a:bodyPr>
          <a:lstStyle/>
          <a:p>
            <a:pPr rtl="0" fontAlgn="base"/>
            <a:r>
              <a:rPr lang="en-HK" sz="1800" b="0" i="0">
                <a:effectLst/>
                <a:latin typeface="avenir-lt-w01_35-light1475496"/>
              </a:rPr>
              <a:t>Remember that each element also has a corresponding color, as shown above in the color of each row. Eating foods of that element’s color also helps the organ of that element. For example, eating white or white-center foods like help the nourish lungs and large intestines. </a:t>
            </a:r>
          </a:p>
        </p:txBody>
      </p:sp>
    </p:spTree>
    <p:extLst>
      <p:ext uri="{BB962C8B-B14F-4D97-AF65-F5344CB8AC3E}">
        <p14:creationId xmlns:p14="http://schemas.microsoft.com/office/powerpoint/2010/main" val="329930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D260-35F6-3893-217A-4184C1C4A813}"/>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200"/>
              <a:t>Food Colors</a:t>
            </a:r>
          </a:p>
        </p:txBody>
      </p:sp>
      <p:pic>
        <p:nvPicPr>
          <p:cNvPr id="5" name="Content Placeholder 4" descr="A picture containing text, natural foods, fruit, food group&#10;&#10;Description automatically generated">
            <a:extLst>
              <a:ext uri="{FF2B5EF4-FFF2-40B4-BE49-F238E27FC236}">
                <a16:creationId xmlns:a16="http://schemas.microsoft.com/office/drawing/2014/main" id="{1F9B8413-472E-DA54-FBDF-F564785EB76C}"/>
              </a:ext>
            </a:extLst>
          </p:cNvPr>
          <p:cNvPicPr>
            <a:picLocks noGrp="1" noChangeAspect="1"/>
          </p:cNvPicPr>
          <p:nvPr>
            <p:ph idx="1"/>
          </p:nvPr>
        </p:nvPicPr>
        <p:blipFill>
          <a:blip r:embed="rId3"/>
          <a:stretch>
            <a:fillRect/>
          </a:stretch>
        </p:blipFill>
        <p:spPr>
          <a:xfrm>
            <a:off x="5444747" y="1853380"/>
            <a:ext cx="5297322" cy="315190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215213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24" name="Picture 4" descr="Open bags of varieties grain seeds">
            <a:extLst>
              <a:ext uri="{FF2B5EF4-FFF2-40B4-BE49-F238E27FC236}">
                <a16:creationId xmlns:a16="http://schemas.microsoft.com/office/drawing/2014/main" id="{66111FE1-507C-6914-127D-30B94FA0C2C9}"/>
              </a:ext>
            </a:extLst>
          </p:cNvPr>
          <p:cNvPicPr>
            <a:picLocks noChangeAspect="1"/>
          </p:cNvPicPr>
          <p:nvPr/>
        </p:nvPicPr>
        <p:blipFill rotWithShape="1">
          <a:blip r:embed="rId3"/>
          <a:srcRect t="15553" r="-1" b="175"/>
          <a:stretch/>
        </p:blipFill>
        <p:spPr>
          <a:xfrm>
            <a:off x="20" y="227"/>
            <a:ext cx="12191675" cy="6858000"/>
          </a:xfrm>
          <a:prstGeom prst="rect">
            <a:avLst/>
          </a:prstGeom>
        </p:spPr>
      </p:pic>
      <p:sp>
        <p:nvSpPr>
          <p:cNvPr id="2" name="Title 1">
            <a:extLst>
              <a:ext uri="{FF2B5EF4-FFF2-40B4-BE49-F238E27FC236}">
                <a16:creationId xmlns:a16="http://schemas.microsoft.com/office/drawing/2014/main" id="{E61CC2CF-F6CA-0F57-D1A7-82723074914B}"/>
              </a:ext>
            </a:extLst>
          </p:cNvPr>
          <p:cNvSpPr>
            <a:spLocks noGrp="1"/>
          </p:cNvSpPr>
          <p:nvPr>
            <p:ph type="title"/>
          </p:nvPr>
        </p:nvSpPr>
        <p:spPr>
          <a:xfrm>
            <a:off x="1974738" y="808056"/>
            <a:ext cx="4119672" cy="1077229"/>
          </a:xfrm>
        </p:spPr>
        <p:txBody>
          <a:bodyPr>
            <a:normAutofit/>
          </a:bodyPr>
          <a:lstStyle/>
          <a:p>
            <a:pPr algn="l"/>
            <a:r>
              <a:rPr lang="en-HK" b="1" i="0">
                <a:effectLst/>
                <a:latin typeface="brandon-grot-w01-light"/>
              </a:rPr>
              <a:t>Food </a:t>
            </a:r>
            <a:r>
              <a:rPr lang="en-HK" b="1" i="0" err="1">
                <a:effectLst/>
                <a:latin typeface="brandon-grot-w01-light"/>
              </a:rPr>
              <a:t>Colors</a:t>
            </a:r>
            <a:endParaRPr lang="en-US"/>
          </a:p>
        </p:txBody>
      </p:sp>
      <p:sp>
        <p:nvSpPr>
          <p:cNvPr id="3" name="Content Placeholder 2">
            <a:extLst>
              <a:ext uri="{FF2B5EF4-FFF2-40B4-BE49-F238E27FC236}">
                <a16:creationId xmlns:a16="http://schemas.microsoft.com/office/drawing/2014/main" id="{D46836DE-954D-368E-10E2-2CB933FE776B}"/>
              </a:ext>
            </a:extLst>
          </p:cNvPr>
          <p:cNvSpPr>
            <a:spLocks noGrp="1"/>
          </p:cNvSpPr>
          <p:nvPr>
            <p:ph idx="1"/>
          </p:nvPr>
        </p:nvSpPr>
        <p:spPr>
          <a:xfrm>
            <a:off x="1974739" y="2052116"/>
            <a:ext cx="4119672" cy="3997828"/>
          </a:xfrm>
        </p:spPr>
        <p:txBody>
          <a:bodyPr>
            <a:normAutofit/>
          </a:bodyPr>
          <a:lstStyle/>
          <a:p>
            <a:pPr rtl="0" fontAlgn="base">
              <a:lnSpc>
                <a:spcPct val="110000"/>
              </a:lnSpc>
            </a:pPr>
            <a:r>
              <a:rPr lang="en-HK" sz="1400" b="0" i="0">
                <a:effectLst/>
                <a:latin typeface="avenir-lt-w01_35-light1475496"/>
              </a:rPr>
              <a:t>Here are common foods under each color category:</a:t>
            </a:r>
          </a:p>
          <a:p>
            <a:pPr rtl="0" fontAlgn="base">
              <a:lnSpc>
                <a:spcPct val="110000"/>
              </a:lnSpc>
              <a:buFont typeface="Arial" panose="020B0604020202020204" pitchFamily="34" charset="0"/>
              <a:buChar char="•"/>
            </a:pPr>
            <a:r>
              <a:rPr lang="en-HK" sz="1400" b="1" i="0">
                <a:effectLst/>
                <a:latin typeface="var(--ricos-custom-p-font-family,unset)"/>
              </a:rPr>
              <a:t>Green (wood)</a:t>
            </a:r>
            <a:r>
              <a:rPr lang="en-HK" sz="1400" b="0" i="0">
                <a:effectLst/>
                <a:latin typeface="var(--ricos-custom-p-font-family,unset)"/>
              </a:rPr>
              <a:t>: leafy greens, beans, avocado</a:t>
            </a:r>
          </a:p>
          <a:p>
            <a:pPr rtl="0" fontAlgn="base">
              <a:lnSpc>
                <a:spcPct val="110000"/>
              </a:lnSpc>
              <a:buFont typeface="Arial" panose="020B0604020202020204" pitchFamily="34" charset="0"/>
              <a:buChar char="•"/>
            </a:pPr>
            <a:r>
              <a:rPr lang="en-HK" sz="1400" b="1" i="0">
                <a:effectLst/>
                <a:latin typeface="var(--ricos-custom-p-font-family,unset)"/>
              </a:rPr>
              <a:t>Red (fire)</a:t>
            </a:r>
            <a:r>
              <a:rPr lang="en-HK" sz="1400" b="0" i="0">
                <a:effectLst/>
                <a:latin typeface="var(--ricos-custom-p-font-family,unset)"/>
              </a:rPr>
              <a:t>: tomatoes, carrots, strawberries, raspberries, apples</a:t>
            </a:r>
          </a:p>
          <a:p>
            <a:pPr rtl="0" fontAlgn="base">
              <a:lnSpc>
                <a:spcPct val="110000"/>
              </a:lnSpc>
              <a:buFont typeface="Arial" panose="020B0604020202020204" pitchFamily="34" charset="0"/>
              <a:buChar char="•"/>
            </a:pPr>
            <a:r>
              <a:rPr lang="en-HK" sz="1400" b="1" i="0">
                <a:effectLst/>
                <a:latin typeface="var(--ricos-custom-p-font-family,unset)"/>
              </a:rPr>
              <a:t>Yellow (earth)</a:t>
            </a:r>
            <a:r>
              <a:rPr lang="en-HK" sz="1400" b="0" i="0">
                <a:effectLst/>
                <a:latin typeface="var(--ricos-custom-p-font-family,unset)"/>
              </a:rPr>
              <a:t>: lemon, soy beans, barley, summer squash</a:t>
            </a:r>
          </a:p>
          <a:p>
            <a:pPr rtl="0" fontAlgn="base">
              <a:lnSpc>
                <a:spcPct val="110000"/>
              </a:lnSpc>
              <a:buFont typeface="Arial" panose="020B0604020202020204" pitchFamily="34" charset="0"/>
              <a:buChar char="•"/>
            </a:pPr>
            <a:r>
              <a:rPr lang="en-HK" sz="1400" b="1" i="0">
                <a:effectLst/>
                <a:latin typeface="var(--ricos-custom-p-font-family,unset)"/>
              </a:rPr>
              <a:t>White (metal)</a:t>
            </a:r>
            <a:r>
              <a:rPr lang="en-HK" sz="1400" b="0" i="0">
                <a:effectLst/>
                <a:latin typeface="var(--ricos-custom-p-font-family,unset)"/>
              </a:rPr>
              <a:t>: daikon radish, turnip, cauliflower, potatoes, mushrooms, garlic, onion, and apples</a:t>
            </a:r>
          </a:p>
          <a:p>
            <a:pPr rtl="0" fontAlgn="base">
              <a:lnSpc>
                <a:spcPct val="110000"/>
              </a:lnSpc>
              <a:buFont typeface="Arial" panose="020B0604020202020204" pitchFamily="34" charset="0"/>
              <a:buChar char="•"/>
            </a:pPr>
            <a:r>
              <a:rPr lang="en-HK" sz="1400" b="1" i="0">
                <a:effectLst/>
                <a:latin typeface="var(--ricos-custom-p-font-family,unset)"/>
              </a:rPr>
              <a:t>Blue/Black/Purple (Water)</a:t>
            </a:r>
            <a:r>
              <a:rPr lang="en-HK" sz="1400" b="0" i="0">
                <a:effectLst/>
                <a:latin typeface="var(--ricos-custom-p-font-family,unset)"/>
              </a:rPr>
              <a:t>: seaweed/kelp, black beans, black rice, blackberries, blue berries, eggplant/aubergine</a:t>
            </a:r>
          </a:p>
        </p:txBody>
      </p:sp>
    </p:spTree>
    <p:extLst>
      <p:ext uri="{BB962C8B-B14F-4D97-AF65-F5344CB8AC3E}">
        <p14:creationId xmlns:p14="http://schemas.microsoft.com/office/powerpoint/2010/main" val="3696652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E903-0741-9DC9-1F13-E5F99CF652B0}"/>
              </a:ext>
            </a:extLst>
          </p:cNvPr>
          <p:cNvSpPr>
            <a:spLocks noGrp="1"/>
          </p:cNvSpPr>
          <p:nvPr>
            <p:ph type="title"/>
          </p:nvPr>
        </p:nvSpPr>
        <p:spPr>
          <a:xfrm>
            <a:off x="1974738" y="808056"/>
            <a:ext cx="4986954" cy="1077229"/>
          </a:xfrm>
        </p:spPr>
        <p:txBody>
          <a:bodyPr>
            <a:normAutofit/>
          </a:bodyPr>
          <a:lstStyle/>
          <a:p>
            <a:pPr algn="l"/>
            <a:r>
              <a:rPr lang="en-HK" b="1" i="0">
                <a:effectLst/>
                <a:latin typeface="brandon-grot-w01-light"/>
              </a:rPr>
              <a:t>A Healthy Diet</a:t>
            </a:r>
            <a:endParaRPr lang="en-US"/>
          </a:p>
        </p:txBody>
      </p:sp>
      <p:sp>
        <p:nvSpPr>
          <p:cNvPr id="3" name="Content Placeholder 2">
            <a:extLst>
              <a:ext uri="{FF2B5EF4-FFF2-40B4-BE49-F238E27FC236}">
                <a16:creationId xmlns:a16="http://schemas.microsoft.com/office/drawing/2014/main" id="{54C5D626-0F7E-ADD0-CA1C-95A62328BBD9}"/>
              </a:ext>
            </a:extLst>
          </p:cNvPr>
          <p:cNvSpPr>
            <a:spLocks noGrp="1"/>
          </p:cNvSpPr>
          <p:nvPr>
            <p:ph idx="1"/>
          </p:nvPr>
        </p:nvSpPr>
        <p:spPr>
          <a:xfrm>
            <a:off x="1974739" y="2052116"/>
            <a:ext cx="4901548" cy="3997828"/>
          </a:xfrm>
        </p:spPr>
        <p:txBody>
          <a:bodyPr>
            <a:normAutofit lnSpcReduction="10000"/>
          </a:bodyPr>
          <a:lstStyle/>
          <a:p>
            <a:pPr rtl="0" fontAlgn="base">
              <a:lnSpc>
                <a:spcPct val="110000"/>
              </a:lnSpc>
            </a:pPr>
            <a:r>
              <a:rPr lang="en-HK" sz="1500" b="1" i="0">
                <a:effectLst/>
                <a:latin typeface="var(--ricos-custom-h3-font-family,unset)"/>
              </a:rPr>
              <a:t>Individualized Diet</a:t>
            </a:r>
          </a:p>
          <a:p>
            <a:pPr lvl="1" fontAlgn="base">
              <a:lnSpc>
                <a:spcPct val="110000"/>
              </a:lnSpc>
            </a:pPr>
            <a:r>
              <a:rPr lang="en-HK" sz="1500" b="0" i="0">
                <a:effectLst/>
                <a:latin typeface="avenir-lt-w01_35-light1475496"/>
              </a:rPr>
              <a:t>In the west, people look at food in terms of calories and nutrients. There’s a lot of focus on getting enough calories in a day, as well as getting enough nutrients. </a:t>
            </a:r>
          </a:p>
          <a:p>
            <a:pPr lvl="1" fontAlgn="base">
              <a:lnSpc>
                <a:spcPct val="110000"/>
              </a:lnSpc>
            </a:pPr>
            <a:r>
              <a:rPr lang="en-HK" sz="1500" b="0" i="0">
                <a:effectLst/>
                <a:latin typeface="avenir-lt-w01_35-light1475496"/>
              </a:rPr>
              <a:t>There’s this assumption that everyone’s bodies are the same. If a food is nutritious, it should be good for everybody. </a:t>
            </a:r>
          </a:p>
          <a:p>
            <a:pPr lvl="1" fontAlgn="base">
              <a:lnSpc>
                <a:spcPct val="110000"/>
              </a:lnSpc>
            </a:pPr>
            <a:r>
              <a:rPr lang="en-HK" sz="1500" b="0" i="0">
                <a:effectLst/>
                <a:latin typeface="avenir-lt-w01_35-light1475496"/>
              </a:rPr>
              <a:t>In TCM, whether or not a food is healthy for you depends on your body’s situation and the qualities of that food. </a:t>
            </a:r>
          </a:p>
          <a:p>
            <a:pPr lvl="1" fontAlgn="base">
              <a:lnSpc>
                <a:spcPct val="110000"/>
              </a:lnSpc>
            </a:pPr>
            <a:r>
              <a:rPr lang="en-HK" sz="1500" b="0" i="0">
                <a:effectLst/>
                <a:latin typeface="avenir-lt-w01_35-light1475496"/>
              </a:rPr>
              <a:t>If that food has qualities that nurture your specific body situation, then it is healthy for you. </a:t>
            </a:r>
          </a:p>
          <a:p>
            <a:pPr>
              <a:lnSpc>
                <a:spcPct val="110000"/>
              </a:lnSpc>
            </a:pPr>
            <a:endParaRPr lang="en-US" sz="1500"/>
          </a:p>
        </p:txBody>
      </p:sp>
      <p:pic>
        <p:nvPicPr>
          <p:cNvPr id="5" name="Picture 4" descr="Bowl of cereal">
            <a:extLst>
              <a:ext uri="{FF2B5EF4-FFF2-40B4-BE49-F238E27FC236}">
                <a16:creationId xmlns:a16="http://schemas.microsoft.com/office/drawing/2014/main" id="{D89B65EF-920F-AF89-9B51-7B868F72D13F}"/>
              </a:ext>
            </a:extLst>
          </p:cNvPr>
          <p:cNvPicPr>
            <a:picLocks noChangeAspect="1"/>
          </p:cNvPicPr>
          <p:nvPr/>
        </p:nvPicPr>
        <p:blipFill rotWithShape="1">
          <a:blip r:embed="rId3"/>
          <a:srcRect l="23341" r="28106"/>
          <a:stretch/>
        </p:blipFill>
        <p:spPr>
          <a:xfrm>
            <a:off x="7534656" y="227"/>
            <a:ext cx="4657039" cy="6858000"/>
          </a:xfrm>
          <a:prstGeom prst="rect">
            <a:avLst/>
          </a:prstGeom>
        </p:spPr>
      </p:pic>
    </p:spTree>
    <p:extLst>
      <p:ext uri="{BB962C8B-B14F-4D97-AF65-F5344CB8AC3E}">
        <p14:creationId xmlns:p14="http://schemas.microsoft.com/office/powerpoint/2010/main" val="98678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14F3-E3EA-0EC1-275A-01BC4CC0B99C}"/>
              </a:ext>
            </a:extLst>
          </p:cNvPr>
          <p:cNvSpPr>
            <a:spLocks noGrp="1"/>
          </p:cNvSpPr>
          <p:nvPr>
            <p:ph type="title"/>
          </p:nvPr>
        </p:nvSpPr>
        <p:spPr/>
        <p:txBody>
          <a:bodyPr/>
          <a:lstStyle/>
          <a:p>
            <a:r>
              <a:rPr lang="en-US" dirty="0"/>
              <a:t>Class Announcement </a:t>
            </a:r>
          </a:p>
        </p:txBody>
      </p:sp>
      <p:sp>
        <p:nvSpPr>
          <p:cNvPr id="3" name="Content Placeholder 2">
            <a:extLst>
              <a:ext uri="{FF2B5EF4-FFF2-40B4-BE49-F238E27FC236}">
                <a16:creationId xmlns:a16="http://schemas.microsoft.com/office/drawing/2014/main" id="{4826B09B-442E-ABA8-EB8B-8AF134AA26DF}"/>
              </a:ext>
            </a:extLst>
          </p:cNvPr>
          <p:cNvSpPr>
            <a:spLocks noGrp="1"/>
          </p:cNvSpPr>
          <p:nvPr>
            <p:ph idx="1"/>
          </p:nvPr>
        </p:nvSpPr>
        <p:spPr/>
        <p:txBody>
          <a:bodyPr/>
          <a:lstStyle/>
          <a:p>
            <a:r>
              <a:rPr lang="en-US" dirty="0"/>
              <a:t>Implementation of the </a:t>
            </a:r>
            <a:r>
              <a:rPr lang="en-US" b="1" dirty="0"/>
              <a:t>Seating Plan</a:t>
            </a:r>
            <a:endParaRPr lang="en-US" dirty="0"/>
          </a:p>
          <a:p>
            <a:pPr lvl="1"/>
            <a:r>
              <a:rPr lang="en-US" dirty="0"/>
              <a:t>Every day when you enter the classroom, you will be assigned with a new seat in the way of a lucky draw </a:t>
            </a:r>
          </a:p>
          <a:p>
            <a:pPr lvl="1"/>
            <a:r>
              <a:rPr lang="en-US" dirty="0"/>
              <a:t>Remember to charge all your device properly starting from tomorrow as you might not have a seat next to the socket </a:t>
            </a:r>
          </a:p>
        </p:txBody>
      </p:sp>
    </p:spTree>
    <p:extLst>
      <p:ext uri="{BB962C8B-B14F-4D97-AF65-F5344CB8AC3E}">
        <p14:creationId xmlns:p14="http://schemas.microsoft.com/office/powerpoint/2010/main" val="113911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87D85-B4FB-380B-484D-15338EE6E3F9}"/>
              </a:ext>
            </a:extLst>
          </p:cNvPr>
          <p:cNvSpPr>
            <a:spLocks noGrp="1"/>
          </p:cNvSpPr>
          <p:nvPr>
            <p:ph type="title"/>
          </p:nvPr>
        </p:nvSpPr>
        <p:spPr>
          <a:xfrm>
            <a:off x="1759309" y="326017"/>
            <a:ext cx="7710140" cy="1077229"/>
          </a:xfrm>
        </p:spPr>
        <p:txBody>
          <a:bodyPr anchor="b">
            <a:normAutofit/>
          </a:bodyPr>
          <a:lstStyle/>
          <a:p>
            <a:r>
              <a:rPr lang="en-HK" sz="4000" b="1" i="0">
                <a:effectLst/>
                <a:latin typeface="brandon-grot-w01-light"/>
              </a:rPr>
              <a:t>A Healthy Diet</a:t>
            </a:r>
            <a:endParaRPr lang="en-US" sz="4000"/>
          </a:p>
        </p:txBody>
      </p:sp>
      <p:sp>
        <p:nvSpPr>
          <p:cNvPr id="3" name="Content Placeholder 2">
            <a:extLst>
              <a:ext uri="{FF2B5EF4-FFF2-40B4-BE49-F238E27FC236}">
                <a16:creationId xmlns:a16="http://schemas.microsoft.com/office/drawing/2014/main" id="{4EA23E0C-418E-BF75-539C-05064AFE7DC9}"/>
              </a:ext>
            </a:extLst>
          </p:cNvPr>
          <p:cNvSpPr>
            <a:spLocks noGrp="1"/>
          </p:cNvSpPr>
          <p:nvPr>
            <p:ph idx="1"/>
          </p:nvPr>
        </p:nvSpPr>
        <p:spPr>
          <a:xfrm>
            <a:off x="1759308" y="1591733"/>
            <a:ext cx="7710141" cy="4684887"/>
          </a:xfrm>
        </p:spPr>
        <p:txBody>
          <a:bodyPr anchor="ctr">
            <a:normAutofit/>
          </a:bodyPr>
          <a:lstStyle/>
          <a:p>
            <a:r>
              <a:rPr lang="en-HK" b="0" i="0">
                <a:effectLst/>
                <a:latin typeface="avenir-lt-w01_35-light1475496"/>
              </a:rPr>
              <a:t>For example, you might hear that ginger is really healthy, and a western view would just recommend ginger for everyone. </a:t>
            </a:r>
          </a:p>
          <a:p>
            <a:r>
              <a:rPr lang="en-HK" b="0" i="0">
                <a:effectLst/>
                <a:latin typeface="avenir-lt-w01_35-light1475496"/>
              </a:rPr>
              <a:t>In TCM, ginger yellow in </a:t>
            </a:r>
            <a:r>
              <a:rPr lang="en-HK" b="0" i="0" err="1">
                <a:effectLst/>
                <a:latin typeface="avenir-lt-w01_35-light1475496"/>
              </a:rPr>
              <a:t>color</a:t>
            </a:r>
            <a:r>
              <a:rPr lang="en-HK" b="0" i="0">
                <a:effectLst/>
                <a:latin typeface="avenir-lt-w01_35-light1475496"/>
              </a:rPr>
              <a:t>, which means it helps the stomach/spleen and treats digestion related issues like nausea. </a:t>
            </a:r>
          </a:p>
          <a:p>
            <a:r>
              <a:rPr lang="en-HK" b="0" i="0">
                <a:effectLst/>
                <a:latin typeface="avenir-lt-w01_35-light1475496"/>
              </a:rPr>
              <a:t>When the stomach has excess cold energy, you might feel morning sickness or get car sick, and ginger also helps treat these. But if your body is showing symptoms of excess heat, such as redness and constipation, then ginger would not be appropriate.</a:t>
            </a:r>
            <a:endParaRPr lang="en-US" dirty="0"/>
          </a:p>
        </p:txBody>
      </p:sp>
    </p:spTree>
    <p:extLst>
      <p:ext uri="{BB962C8B-B14F-4D97-AF65-F5344CB8AC3E}">
        <p14:creationId xmlns:p14="http://schemas.microsoft.com/office/powerpoint/2010/main" val="150768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E376A-4976-DF91-383A-C6447E8DE113}"/>
              </a:ext>
            </a:extLst>
          </p:cNvPr>
          <p:cNvSpPr>
            <a:spLocks noGrp="1"/>
          </p:cNvSpPr>
          <p:nvPr>
            <p:ph type="title"/>
          </p:nvPr>
        </p:nvSpPr>
        <p:spPr>
          <a:xfrm>
            <a:off x="2611808" y="1022548"/>
            <a:ext cx="7958331" cy="1308063"/>
          </a:xfrm>
        </p:spPr>
        <p:txBody>
          <a:bodyPr anchor="b">
            <a:normAutofit/>
          </a:bodyPr>
          <a:lstStyle/>
          <a:p>
            <a:pPr algn="l"/>
            <a:r>
              <a:rPr lang="en-HK" sz="4400" b="1" i="0">
                <a:solidFill>
                  <a:srgbClr val="1F2D29"/>
                </a:solidFill>
                <a:effectLst/>
                <a:latin typeface="brandon-grot-w01-light"/>
              </a:rPr>
              <a:t>A Healthy Diet</a:t>
            </a:r>
            <a:endParaRPr lang="en-US" sz="4400">
              <a:solidFill>
                <a:srgbClr val="1F2D29"/>
              </a:solidFill>
            </a:endParaRPr>
          </a:p>
        </p:txBody>
      </p:sp>
      <p:sp>
        <p:nvSpPr>
          <p:cNvPr id="3" name="Content Placeholder 2">
            <a:extLst>
              <a:ext uri="{FF2B5EF4-FFF2-40B4-BE49-F238E27FC236}">
                <a16:creationId xmlns:a16="http://schemas.microsoft.com/office/drawing/2014/main" id="{26DFEE1D-1251-60EC-6293-547C144A4390}"/>
              </a:ext>
            </a:extLst>
          </p:cNvPr>
          <p:cNvSpPr>
            <a:spLocks noGrp="1"/>
          </p:cNvSpPr>
          <p:nvPr>
            <p:ph idx="1"/>
          </p:nvPr>
        </p:nvSpPr>
        <p:spPr>
          <a:xfrm>
            <a:off x="2302933" y="2641604"/>
            <a:ext cx="7621606" cy="3443107"/>
          </a:xfrm>
        </p:spPr>
        <p:txBody>
          <a:bodyPr anchor="t">
            <a:normAutofit/>
          </a:bodyPr>
          <a:lstStyle/>
          <a:p>
            <a:pPr rtl="0" fontAlgn="base"/>
            <a:r>
              <a:rPr lang="en-HK" sz="1600" b="1" i="0">
                <a:solidFill>
                  <a:srgbClr val="1F2D29"/>
                </a:solidFill>
                <a:effectLst/>
                <a:latin typeface="var(--ricos-custom-h3-font-family,unset)"/>
              </a:rPr>
              <a:t>Food Temperature and Degree of Cookedness</a:t>
            </a:r>
          </a:p>
          <a:p>
            <a:pPr lvl="1" fontAlgn="base"/>
            <a:r>
              <a:rPr lang="en-HK" sz="1600" b="0" i="0">
                <a:solidFill>
                  <a:srgbClr val="1F2D29"/>
                </a:solidFill>
                <a:effectLst/>
                <a:latin typeface="avenir-lt-w01_35-light1475496"/>
              </a:rPr>
              <a:t>TCM typically recommends warm, well-cooked foods. The way TCM views digestion is like a cooking pot. </a:t>
            </a:r>
          </a:p>
          <a:p>
            <a:pPr lvl="1" fontAlgn="base"/>
            <a:r>
              <a:rPr lang="en-HK" sz="1600" b="0" i="0">
                <a:solidFill>
                  <a:srgbClr val="1F2D29"/>
                </a:solidFill>
                <a:effectLst/>
                <a:latin typeface="avenir-lt-w01_35-light1475496"/>
              </a:rPr>
              <a:t>Our body needs food to be at 37 degrees Celsius to digest it. If the food is too cold, then the body needs to divert energy from other parts of the body to warming that food up. </a:t>
            </a:r>
          </a:p>
          <a:p>
            <a:pPr lvl="1" fontAlgn="base"/>
            <a:r>
              <a:rPr lang="en-HK" sz="1600" b="0" i="0">
                <a:solidFill>
                  <a:srgbClr val="1F2D29"/>
                </a:solidFill>
                <a:effectLst/>
                <a:latin typeface="avenir-lt-w01_35-light1475496"/>
              </a:rPr>
              <a:t>Well-cooked foods also tend to be softer and basically partially digested, so it takes less energy for the stomach and spleen, which makes it easier on the whole body.</a:t>
            </a:r>
          </a:p>
          <a:p>
            <a:pPr marL="0" indent="0">
              <a:buNone/>
            </a:pPr>
            <a:endParaRPr lang="en-US" sz="1600">
              <a:solidFill>
                <a:srgbClr val="1F2D29"/>
              </a:solidFill>
            </a:endParaRPr>
          </a:p>
        </p:txBody>
      </p:sp>
    </p:spTree>
    <p:extLst>
      <p:ext uri="{BB962C8B-B14F-4D97-AF65-F5344CB8AC3E}">
        <p14:creationId xmlns:p14="http://schemas.microsoft.com/office/powerpoint/2010/main" val="31537305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Piles of various wholegrain foods">
            <a:extLst>
              <a:ext uri="{FF2B5EF4-FFF2-40B4-BE49-F238E27FC236}">
                <a16:creationId xmlns:a16="http://schemas.microsoft.com/office/drawing/2014/main" id="{0838EB99-9031-FCB5-9A65-7E3CD7C8FC1C}"/>
              </a:ext>
            </a:extLst>
          </p:cNvPr>
          <p:cNvPicPr>
            <a:picLocks noChangeAspect="1"/>
          </p:cNvPicPr>
          <p:nvPr/>
        </p:nvPicPr>
        <p:blipFill rotWithShape="1">
          <a:blip r:embed="rId2">
            <a:duotone>
              <a:schemeClr val="bg2">
                <a:shade val="45000"/>
                <a:satMod val="135000"/>
              </a:schemeClr>
              <a:prstClr val="white"/>
            </a:duotone>
            <a:alphaModFix amt="25000"/>
          </a:blip>
          <a:srcRect t="9522" r="-1" b="6206"/>
          <a:stretch/>
        </p:blipFill>
        <p:spPr>
          <a:xfrm>
            <a:off x="153" y="10"/>
            <a:ext cx="12191695" cy="6857990"/>
          </a:xfrm>
          <a:prstGeom prst="rect">
            <a:avLst/>
          </a:prstGeom>
        </p:spPr>
      </p:pic>
      <p:sp>
        <p:nvSpPr>
          <p:cNvPr id="2" name="Title 1">
            <a:extLst>
              <a:ext uri="{FF2B5EF4-FFF2-40B4-BE49-F238E27FC236}">
                <a16:creationId xmlns:a16="http://schemas.microsoft.com/office/drawing/2014/main" id="{7F0AB6C8-2751-0BAC-309B-6A8A4481F66D}"/>
              </a:ext>
            </a:extLst>
          </p:cNvPr>
          <p:cNvSpPr>
            <a:spLocks noGrp="1"/>
          </p:cNvSpPr>
          <p:nvPr>
            <p:ph type="title"/>
          </p:nvPr>
        </p:nvSpPr>
        <p:spPr/>
        <p:txBody>
          <a:bodyPr>
            <a:normAutofit/>
          </a:bodyPr>
          <a:lstStyle/>
          <a:p>
            <a:pPr algn="l"/>
            <a:r>
              <a:rPr lang="en-HK" b="1" i="0">
                <a:effectLst/>
                <a:latin typeface="brandon-grot-w01-light"/>
              </a:rPr>
              <a:t>A Healthy Diet</a:t>
            </a:r>
            <a:endParaRPr lang="en-US"/>
          </a:p>
        </p:txBody>
      </p:sp>
      <p:sp>
        <p:nvSpPr>
          <p:cNvPr id="3" name="Content Placeholder 2">
            <a:extLst>
              <a:ext uri="{FF2B5EF4-FFF2-40B4-BE49-F238E27FC236}">
                <a16:creationId xmlns:a16="http://schemas.microsoft.com/office/drawing/2014/main" id="{0FB3FD72-7980-48A7-499F-F456CF7A32FA}"/>
              </a:ext>
            </a:extLst>
          </p:cNvPr>
          <p:cNvSpPr>
            <a:spLocks noGrp="1"/>
          </p:cNvSpPr>
          <p:nvPr>
            <p:ph idx="1"/>
          </p:nvPr>
        </p:nvSpPr>
        <p:spPr>
          <a:xfrm>
            <a:off x="2610579" y="2052116"/>
            <a:ext cx="7959560" cy="3997828"/>
          </a:xfrm>
        </p:spPr>
        <p:txBody>
          <a:bodyPr>
            <a:normAutofit/>
          </a:bodyPr>
          <a:lstStyle/>
          <a:p>
            <a:pPr rtl="0" fontAlgn="base"/>
            <a:r>
              <a:rPr lang="en-HK" b="1" i="0">
                <a:effectLst/>
                <a:latin typeface="var(--ricos-custom-h3-font-family,unset)"/>
              </a:rPr>
              <a:t>Food Proportions</a:t>
            </a:r>
          </a:p>
          <a:p>
            <a:pPr lvl="1" fontAlgn="base"/>
            <a:r>
              <a:rPr lang="en-HK" b="0" i="0">
                <a:effectLst/>
                <a:latin typeface="avenir-lt-w01_35-light1475496"/>
              </a:rPr>
              <a:t>In terms of proportion, different people have different health situations and body constitutions, so there is no one-size-fits-all approach. </a:t>
            </a:r>
          </a:p>
          <a:p>
            <a:pPr lvl="1" fontAlgn="base"/>
            <a:r>
              <a:rPr lang="en-HK" b="0" i="0">
                <a:effectLst/>
                <a:latin typeface="avenir-lt-w01_35-light1475496"/>
              </a:rPr>
              <a:t>But generally speaking, TCM views the sweet </a:t>
            </a:r>
            <a:r>
              <a:rPr lang="en-HK" b="0" i="0" err="1">
                <a:effectLst/>
                <a:latin typeface="avenir-lt-w01_35-light1475496"/>
              </a:rPr>
              <a:t>flavor</a:t>
            </a:r>
            <a:r>
              <a:rPr lang="en-HK" b="0" i="0">
                <a:effectLst/>
                <a:latin typeface="avenir-lt-w01_35-light1475496"/>
              </a:rPr>
              <a:t> (e.g., grains, legumes, starchy vegetables) as the main dish, with the other </a:t>
            </a:r>
            <a:r>
              <a:rPr lang="en-HK" b="0" i="0" err="1">
                <a:effectLst/>
                <a:latin typeface="avenir-lt-w01_35-light1475496"/>
              </a:rPr>
              <a:t>flavors</a:t>
            </a:r>
            <a:r>
              <a:rPr lang="en-HK" b="0" i="0">
                <a:effectLst/>
                <a:latin typeface="avenir-lt-w01_35-light1475496"/>
              </a:rPr>
              <a:t> being complementary. </a:t>
            </a:r>
          </a:p>
          <a:p>
            <a:pPr marL="0" indent="0">
              <a:buNone/>
            </a:pPr>
            <a:endParaRPr lang="en-US" dirty="0"/>
          </a:p>
        </p:txBody>
      </p:sp>
    </p:spTree>
    <p:extLst>
      <p:ext uri="{BB962C8B-B14F-4D97-AF65-F5344CB8AC3E}">
        <p14:creationId xmlns:p14="http://schemas.microsoft.com/office/powerpoint/2010/main" val="149713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936B3-FFD5-D5C6-EED9-36B9C5CA4BB5}"/>
              </a:ext>
            </a:extLst>
          </p:cNvPr>
          <p:cNvSpPr>
            <a:spLocks noGrp="1"/>
          </p:cNvSpPr>
          <p:nvPr>
            <p:ph type="title"/>
          </p:nvPr>
        </p:nvSpPr>
        <p:spPr>
          <a:xfrm>
            <a:off x="1969803" y="808056"/>
            <a:ext cx="8608037" cy="1077229"/>
          </a:xfrm>
        </p:spPr>
        <p:txBody>
          <a:bodyPr vert="horz" lIns="91440" tIns="45720" rIns="91440" bIns="45720" rtlCol="0">
            <a:normAutofit/>
          </a:bodyPr>
          <a:lstStyle/>
          <a:p>
            <a:pPr algn="l"/>
            <a:r>
              <a:rPr lang="en-US"/>
              <a:t>A Healthy Diet</a:t>
            </a:r>
          </a:p>
        </p:txBody>
      </p:sp>
      <p:sp>
        <p:nvSpPr>
          <p:cNvPr id="84" name="Content Placeholder 83">
            <a:extLst>
              <a:ext uri="{FF2B5EF4-FFF2-40B4-BE49-F238E27FC236}">
                <a16:creationId xmlns:a16="http://schemas.microsoft.com/office/drawing/2014/main" id="{46DB54FF-3C3F-708A-2AA0-0A215F8CC34B}"/>
              </a:ext>
            </a:extLst>
          </p:cNvPr>
          <p:cNvSpPr>
            <a:spLocks noGrp="1"/>
          </p:cNvSpPr>
          <p:nvPr>
            <p:ph idx="1"/>
          </p:nvPr>
        </p:nvSpPr>
        <p:spPr>
          <a:xfrm>
            <a:off x="1975805" y="2052116"/>
            <a:ext cx="2908167" cy="3997828"/>
          </a:xfrm>
        </p:spPr>
        <p:txBody>
          <a:bodyPr>
            <a:normAutofit/>
          </a:bodyPr>
          <a:lstStyle/>
          <a:p>
            <a:endParaRPr lang="en-US" sz="1600"/>
          </a:p>
        </p:txBody>
      </p:sp>
      <p:pic>
        <p:nvPicPr>
          <p:cNvPr id="5" name="Content Placeholder 4" descr="A picture containing food, tableware, meal, kitchen utensil&#10;&#10;Description automatically generated">
            <a:extLst>
              <a:ext uri="{FF2B5EF4-FFF2-40B4-BE49-F238E27FC236}">
                <a16:creationId xmlns:a16="http://schemas.microsoft.com/office/drawing/2014/main" id="{AE121B38-6623-CC2D-07D4-83BE4515A4B5}"/>
              </a:ext>
            </a:extLst>
          </p:cNvPr>
          <p:cNvPicPr>
            <a:picLocks noChangeAspect="1"/>
          </p:cNvPicPr>
          <p:nvPr/>
        </p:nvPicPr>
        <p:blipFill rotWithShape="1">
          <a:blip r:embed="rId3"/>
          <a:srcRect l="5005" r="-2" b="-2"/>
          <a:stretch/>
        </p:blipFill>
        <p:spPr>
          <a:xfrm>
            <a:off x="5432992" y="2348779"/>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3712282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FEFE-47C1-31AA-DCF9-8B883284CEF3}"/>
              </a:ext>
            </a:extLst>
          </p:cNvPr>
          <p:cNvSpPr>
            <a:spLocks noGrp="1"/>
          </p:cNvSpPr>
          <p:nvPr>
            <p:ph type="title"/>
          </p:nvPr>
        </p:nvSpPr>
        <p:spPr>
          <a:xfrm>
            <a:off x="1808936" y="2811270"/>
            <a:ext cx="3473753" cy="1770045"/>
          </a:xfrm>
        </p:spPr>
        <p:txBody>
          <a:bodyPr>
            <a:normAutofit/>
          </a:bodyPr>
          <a:lstStyle/>
          <a:p>
            <a:pPr algn="l"/>
            <a:r>
              <a:rPr lang="en-HK" b="1" i="0">
                <a:effectLst/>
                <a:latin typeface="brandon-grot-w01-light"/>
              </a:rPr>
              <a:t>A Healthy Diet</a:t>
            </a:r>
            <a:endParaRPr lang="en-US"/>
          </a:p>
        </p:txBody>
      </p:sp>
      <p:graphicFrame>
        <p:nvGraphicFramePr>
          <p:cNvPr id="5" name="Content Placeholder 2">
            <a:extLst>
              <a:ext uri="{FF2B5EF4-FFF2-40B4-BE49-F238E27FC236}">
                <a16:creationId xmlns:a16="http://schemas.microsoft.com/office/drawing/2014/main" id="{9DE2AFC9-3E68-CFA4-CF19-F9A84FB32956}"/>
              </a:ext>
            </a:extLst>
          </p:cNvPr>
          <p:cNvGraphicFramePr>
            <a:graphicFrameLocks noGrp="1"/>
          </p:cNvGraphicFramePr>
          <p:nvPr>
            <p:ph idx="1"/>
            <p:extLst>
              <p:ext uri="{D42A27DB-BD31-4B8C-83A1-F6EECF244321}">
                <p14:modId xmlns:p14="http://schemas.microsoft.com/office/powerpoint/2010/main" val="3041056790"/>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2228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0B7E-EC4E-7B5E-04E0-EA37C250120D}"/>
              </a:ext>
            </a:extLst>
          </p:cNvPr>
          <p:cNvSpPr>
            <a:spLocks noGrp="1"/>
          </p:cNvSpPr>
          <p:nvPr>
            <p:ph type="title"/>
          </p:nvPr>
        </p:nvSpPr>
        <p:spPr>
          <a:xfrm>
            <a:off x="1964444" y="808056"/>
            <a:ext cx="3319381" cy="1077229"/>
          </a:xfrm>
        </p:spPr>
        <p:txBody>
          <a:bodyPr>
            <a:normAutofit/>
          </a:bodyPr>
          <a:lstStyle/>
          <a:p>
            <a:pPr algn="l"/>
            <a:r>
              <a:rPr lang="en-HK" b="1" i="0">
                <a:effectLst/>
                <a:latin typeface="brandon-grot-w01-light"/>
              </a:rPr>
              <a:t>A Healthy Diet</a:t>
            </a:r>
            <a:endParaRPr lang="en-US"/>
          </a:p>
        </p:txBody>
      </p:sp>
      <p:sp>
        <p:nvSpPr>
          <p:cNvPr id="3" name="Content Placeholder 2">
            <a:extLst>
              <a:ext uri="{FF2B5EF4-FFF2-40B4-BE49-F238E27FC236}">
                <a16:creationId xmlns:a16="http://schemas.microsoft.com/office/drawing/2014/main" id="{9E0D46BC-7208-E39C-A3C0-3F025B9F5A23}"/>
              </a:ext>
            </a:extLst>
          </p:cNvPr>
          <p:cNvSpPr>
            <a:spLocks noGrp="1"/>
          </p:cNvSpPr>
          <p:nvPr>
            <p:ph idx="1"/>
          </p:nvPr>
        </p:nvSpPr>
        <p:spPr>
          <a:xfrm>
            <a:off x="1964444" y="2052116"/>
            <a:ext cx="3319381" cy="3997828"/>
          </a:xfrm>
        </p:spPr>
        <p:txBody>
          <a:bodyPr>
            <a:normAutofit/>
          </a:bodyPr>
          <a:lstStyle/>
          <a:p>
            <a:pPr rtl="0" fontAlgn="base">
              <a:lnSpc>
                <a:spcPct val="110000"/>
              </a:lnSpc>
            </a:pPr>
            <a:r>
              <a:rPr lang="en-HK" sz="1300" b="0" i="0">
                <a:effectLst/>
                <a:latin typeface="avenir-lt-w01_35-light1475496"/>
              </a:rPr>
              <a:t>Although there is no meat in the image, TCM is not against meat. However, TCM recommends no more than 10% of our meal be meat. From western medicine, we know that meat has a lot of saturated fat, and factory farmed meat has lots of harmful chemicals.</a:t>
            </a:r>
          </a:p>
          <a:p>
            <a:pPr rtl="0" fontAlgn="base">
              <a:lnSpc>
                <a:spcPct val="110000"/>
              </a:lnSpc>
            </a:pPr>
            <a:r>
              <a:rPr lang="en-HK" sz="1300" b="0" i="0">
                <a:effectLst/>
                <a:latin typeface="avenir-lt-w01_35-light1475496"/>
              </a:rPr>
              <a:t>Notice that healthy eating in TCM is quite simple and tasty. It promotes eating a variety of flavors and colors, and it emphasizes natural and plant-based foods.</a:t>
            </a:r>
          </a:p>
          <a:p>
            <a:pPr rtl="0" fontAlgn="base">
              <a:lnSpc>
                <a:spcPct val="110000"/>
              </a:lnSpc>
            </a:pPr>
            <a:r>
              <a:rPr lang="en-HK" sz="1300" b="0" i="0">
                <a:effectLst/>
                <a:latin typeface="avenir-lt-w01_35-light1475496"/>
              </a:rPr>
              <a:t> When we have all the flavors from natural foods in a meal, we reduce cravings for unhealthy foods.</a:t>
            </a:r>
          </a:p>
          <a:p>
            <a:pPr>
              <a:lnSpc>
                <a:spcPct val="110000"/>
              </a:lnSpc>
            </a:pPr>
            <a:endParaRPr lang="en-US" sz="1300"/>
          </a:p>
        </p:txBody>
      </p:sp>
      <p:pic>
        <p:nvPicPr>
          <p:cNvPr id="5" name="Picture 4" descr="Vegetables on display at a market">
            <a:extLst>
              <a:ext uri="{FF2B5EF4-FFF2-40B4-BE49-F238E27FC236}">
                <a16:creationId xmlns:a16="http://schemas.microsoft.com/office/drawing/2014/main" id="{5AE10E42-F72B-FF0C-0EB4-5CF1FEEADDBF}"/>
              </a:ext>
            </a:extLst>
          </p:cNvPr>
          <p:cNvPicPr>
            <a:picLocks noChangeAspect="1"/>
          </p:cNvPicPr>
          <p:nvPr/>
        </p:nvPicPr>
        <p:blipFill rotWithShape="1">
          <a:blip r:embed="rId3"/>
          <a:srcRect l="30709" r="17818" b="-2"/>
          <a:stretch/>
        </p:blipFill>
        <p:spPr>
          <a:xfrm>
            <a:off x="6096543" y="227"/>
            <a:ext cx="5288377" cy="6858000"/>
          </a:xfrm>
          <a:prstGeom prst="rect">
            <a:avLst/>
          </a:prstGeom>
          <a:ln w="12700">
            <a:solidFill>
              <a:schemeClr val="tx1"/>
            </a:solidFill>
          </a:ln>
        </p:spPr>
      </p:pic>
    </p:spTree>
    <p:extLst>
      <p:ext uri="{BB962C8B-B14F-4D97-AF65-F5344CB8AC3E}">
        <p14:creationId xmlns:p14="http://schemas.microsoft.com/office/powerpoint/2010/main" val="3848399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280B-C1A9-EDE4-EE9A-5B34EEAD05F5}"/>
              </a:ext>
            </a:extLst>
          </p:cNvPr>
          <p:cNvSpPr>
            <a:spLocks noGrp="1"/>
          </p:cNvSpPr>
          <p:nvPr>
            <p:ph type="title"/>
          </p:nvPr>
        </p:nvSpPr>
        <p:spPr>
          <a:xfrm>
            <a:off x="7548117" y="808056"/>
            <a:ext cx="3024722" cy="1249344"/>
          </a:xfrm>
        </p:spPr>
        <p:txBody>
          <a:bodyPr>
            <a:normAutofit/>
          </a:bodyPr>
          <a:lstStyle/>
          <a:p>
            <a:pPr algn="l"/>
            <a:r>
              <a:rPr lang="en-HK" sz="2800" b="1" i="0">
                <a:effectLst/>
                <a:latin typeface="brandon-grot-w01-light"/>
              </a:rPr>
              <a:t>A Healthy Diet</a:t>
            </a:r>
            <a:endParaRPr lang="en-US" sz="2800"/>
          </a:p>
        </p:txBody>
      </p:sp>
      <p:sp>
        <p:nvSpPr>
          <p:cNvPr id="3" name="Content Placeholder 2">
            <a:extLst>
              <a:ext uri="{FF2B5EF4-FFF2-40B4-BE49-F238E27FC236}">
                <a16:creationId xmlns:a16="http://schemas.microsoft.com/office/drawing/2014/main" id="{7BAF27E1-BD9E-1B9C-4D01-51F9D322E733}"/>
              </a:ext>
            </a:extLst>
          </p:cNvPr>
          <p:cNvSpPr>
            <a:spLocks noGrp="1"/>
          </p:cNvSpPr>
          <p:nvPr>
            <p:ph idx="1"/>
          </p:nvPr>
        </p:nvSpPr>
        <p:spPr>
          <a:xfrm>
            <a:off x="7560104" y="2200275"/>
            <a:ext cx="3012735" cy="3849669"/>
          </a:xfrm>
        </p:spPr>
        <p:txBody>
          <a:bodyPr>
            <a:normAutofit/>
          </a:bodyPr>
          <a:lstStyle/>
          <a:p>
            <a:pPr rtl="0" fontAlgn="base"/>
            <a:r>
              <a:rPr lang="en-HK" sz="1600" b="1" i="0">
                <a:effectLst/>
                <a:latin typeface="var(--ricos-custom-h2-font-family,unset)"/>
              </a:rPr>
              <a:t>An Unhealthy Diet</a:t>
            </a:r>
          </a:p>
          <a:p>
            <a:pPr lvl="1" fontAlgn="base"/>
            <a:r>
              <a:rPr lang="en-HK" sz="1600" b="0" i="0">
                <a:effectLst/>
                <a:latin typeface="avenir-lt-w01_35-light1475496"/>
              </a:rPr>
              <a:t>TCM does not actually ban any foods, but there are common foods that people commonly eat too much of or eat in the wrong situations.</a:t>
            </a:r>
            <a:br>
              <a:rPr lang="en-HK" sz="1600" b="0" i="0">
                <a:effectLst/>
                <a:latin typeface="avenir-lt-w01_35-light1475496"/>
              </a:rPr>
            </a:br>
            <a:endParaRPr lang="en-HK" sz="1600" b="0" i="0">
              <a:effectLst/>
              <a:latin typeface="avenir-lt-w01_35-light1475496"/>
            </a:endParaRPr>
          </a:p>
          <a:p>
            <a:endParaRPr lang="en-US" sz="1600"/>
          </a:p>
        </p:txBody>
      </p:sp>
      <p:pic>
        <p:nvPicPr>
          <p:cNvPr id="28" name="Picture 4" descr="Assorted vegetables and fruits">
            <a:extLst>
              <a:ext uri="{FF2B5EF4-FFF2-40B4-BE49-F238E27FC236}">
                <a16:creationId xmlns:a16="http://schemas.microsoft.com/office/drawing/2014/main" id="{68D25757-4A86-8114-9420-44E3BBD7772D}"/>
              </a:ext>
            </a:extLst>
          </p:cNvPr>
          <p:cNvPicPr>
            <a:picLocks noChangeAspect="1"/>
          </p:cNvPicPr>
          <p:nvPr/>
        </p:nvPicPr>
        <p:blipFill rotWithShape="1">
          <a:blip r:embed="rId3"/>
          <a:srcRect l="29035" r="16752" b="-2"/>
          <a:stretch/>
        </p:blipFill>
        <p:spPr>
          <a:xfrm>
            <a:off x="1005401" y="227"/>
            <a:ext cx="5569814" cy="6858000"/>
          </a:xfrm>
          <a:prstGeom prst="rect">
            <a:avLst/>
          </a:prstGeom>
          <a:ln w="12700">
            <a:solidFill>
              <a:schemeClr val="tx1"/>
            </a:solidFill>
          </a:ln>
        </p:spPr>
      </p:pic>
    </p:spTree>
    <p:extLst>
      <p:ext uri="{BB962C8B-B14F-4D97-AF65-F5344CB8AC3E}">
        <p14:creationId xmlns:p14="http://schemas.microsoft.com/office/powerpoint/2010/main" val="2596977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0FE6-0FAE-F325-C5F1-408037829BB4}"/>
              </a:ext>
            </a:extLst>
          </p:cNvPr>
          <p:cNvSpPr>
            <a:spLocks noGrp="1"/>
          </p:cNvSpPr>
          <p:nvPr>
            <p:ph type="title"/>
          </p:nvPr>
        </p:nvSpPr>
        <p:spPr>
          <a:xfrm>
            <a:off x="1964445" y="808056"/>
            <a:ext cx="2668106" cy="1077229"/>
          </a:xfrm>
        </p:spPr>
        <p:txBody>
          <a:bodyPr>
            <a:normAutofit/>
          </a:bodyPr>
          <a:lstStyle/>
          <a:p>
            <a:pPr algn="l"/>
            <a:r>
              <a:rPr lang="en-HK" sz="2800" b="1" i="0">
                <a:effectLst/>
                <a:latin typeface="brandon-grot-w01-light"/>
              </a:rPr>
              <a:t>A Healthy Diet</a:t>
            </a:r>
            <a:endParaRPr lang="en-US" sz="2800"/>
          </a:p>
        </p:txBody>
      </p:sp>
      <p:sp>
        <p:nvSpPr>
          <p:cNvPr id="9" name="Content Placeholder 8">
            <a:extLst>
              <a:ext uri="{FF2B5EF4-FFF2-40B4-BE49-F238E27FC236}">
                <a16:creationId xmlns:a16="http://schemas.microsoft.com/office/drawing/2014/main" id="{F29493BD-7D7D-C3C3-03DC-AF7817E73229}"/>
              </a:ext>
            </a:extLst>
          </p:cNvPr>
          <p:cNvSpPr>
            <a:spLocks noGrp="1"/>
          </p:cNvSpPr>
          <p:nvPr>
            <p:ph idx="1"/>
          </p:nvPr>
        </p:nvSpPr>
        <p:spPr>
          <a:xfrm>
            <a:off x="1964444" y="2052116"/>
            <a:ext cx="2664217" cy="3997828"/>
          </a:xfrm>
        </p:spPr>
        <p:txBody>
          <a:bodyPr>
            <a:normAutofit/>
          </a:bodyPr>
          <a:lstStyle/>
          <a:p>
            <a:endParaRPr lang="en-US" sz="1600"/>
          </a:p>
        </p:txBody>
      </p:sp>
      <p:pic>
        <p:nvPicPr>
          <p:cNvPr id="5" name="Content Placeholder 4" descr="A picture containing text, meal, fast food, food&#10;&#10;Description automatically generated">
            <a:extLst>
              <a:ext uri="{FF2B5EF4-FFF2-40B4-BE49-F238E27FC236}">
                <a16:creationId xmlns:a16="http://schemas.microsoft.com/office/drawing/2014/main" id="{59C11175-F7B0-850A-4EF7-F46A9537C216}"/>
              </a:ext>
            </a:extLst>
          </p:cNvPr>
          <p:cNvPicPr>
            <a:picLocks noChangeAspect="1"/>
          </p:cNvPicPr>
          <p:nvPr/>
        </p:nvPicPr>
        <p:blipFill>
          <a:blip r:embed="rId3"/>
          <a:stretch>
            <a:fillRect/>
          </a:stretch>
        </p:blipFill>
        <p:spPr>
          <a:xfrm>
            <a:off x="5756053" y="1433109"/>
            <a:ext cx="5303975" cy="3991241"/>
          </a:xfrm>
          <a:prstGeom prst="rect">
            <a:avLst/>
          </a:prstGeom>
          <a:ln w="12700">
            <a:noFill/>
          </a:ln>
        </p:spPr>
      </p:pic>
    </p:spTree>
    <p:extLst>
      <p:ext uri="{BB962C8B-B14F-4D97-AF65-F5344CB8AC3E}">
        <p14:creationId xmlns:p14="http://schemas.microsoft.com/office/powerpoint/2010/main" val="2384665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2BAF-6A21-869C-B57A-42DEA89E6388}"/>
              </a:ext>
            </a:extLst>
          </p:cNvPr>
          <p:cNvSpPr>
            <a:spLocks noGrp="1"/>
          </p:cNvSpPr>
          <p:nvPr>
            <p:ph type="title"/>
          </p:nvPr>
        </p:nvSpPr>
        <p:spPr>
          <a:xfrm>
            <a:off x="2290046" y="808056"/>
            <a:ext cx="8594465" cy="1077229"/>
          </a:xfrm>
        </p:spPr>
        <p:txBody>
          <a:bodyPr>
            <a:normAutofit/>
          </a:bodyPr>
          <a:lstStyle/>
          <a:p>
            <a:r>
              <a:rPr lang="en-HK" sz="4800" b="1" i="0">
                <a:effectLst/>
                <a:latin typeface="brandon-grot-w01-light"/>
              </a:rPr>
              <a:t>A Healthy Diet</a:t>
            </a:r>
            <a:endParaRPr lang="en-US" sz="4800"/>
          </a:p>
        </p:txBody>
      </p:sp>
      <p:sp>
        <p:nvSpPr>
          <p:cNvPr id="3" name="Content Placeholder 2">
            <a:extLst>
              <a:ext uri="{FF2B5EF4-FFF2-40B4-BE49-F238E27FC236}">
                <a16:creationId xmlns:a16="http://schemas.microsoft.com/office/drawing/2014/main" id="{E26ACF9C-60EC-371D-9AD3-51594F1EFCDD}"/>
              </a:ext>
            </a:extLst>
          </p:cNvPr>
          <p:cNvSpPr>
            <a:spLocks noGrp="1"/>
          </p:cNvSpPr>
          <p:nvPr>
            <p:ph idx="1"/>
          </p:nvPr>
        </p:nvSpPr>
        <p:spPr>
          <a:xfrm>
            <a:off x="1650999" y="2105200"/>
            <a:ext cx="8140364" cy="3944743"/>
          </a:xfrm>
        </p:spPr>
        <p:txBody>
          <a:bodyPr>
            <a:normAutofit/>
          </a:bodyPr>
          <a:lstStyle/>
          <a:p>
            <a:pPr rtl="0" fontAlgn="base">
              <a:lnSpc>
                <a:spcPct val="110000"/>
              </a:lnSpc>
            </a:pPr>
            <a:r>
              <a:rPr lang="en-HK" sz="1300" b="0" i="0">
                <a:effectLst/>
                <a:latin typeface="avenir-lt-w01_35-light1475496"/>
              </a:rPr>
              <a:t>For most people in most situations, we should reduce these foods:</a:t>
            </a:r>
          </a:p>
          <a:p>
            <a:pPr lvl="1" fontAlgn="base">
              <a:lnSpc>
                <a:spcPct val="110000"/>
              </a:lnSpc>
              <a:buFont typeface="Arial" panose="020B0604020202020204" pitchFamily="34" charset="0"/>
              <a:buChar char="•"/>
            </a:pPr>
            <a:r>
              <a:rPr lang="en-HK" sz="1300" b="1" i="0">
                <a:effectLst/>
                <a:latin typeface="var(--ricos-custom-p-font-family,unset)"/>
              </a:rPr>
              <a:t>Raw foods</a:t>
            </a:r>
            <a:r>
              <a:rPr lang="en-HK" sz="1300" b="0" i="0">
                <a:effectLst/>
                <a:latin typeface="var(--ricos-custom-p-font-family,unset)"/>
              </a:rPr>
              <a:t> </a:t>
            </a:r>
            <a:r>
              <a:rPr lang="en-HK" sz="1300" b="1" i="0">
                <a:effectLst/>
                <a:latin typeface="var(--ricos-custom-p-font-family,unset)"/>
              </a:rPr>
              <a:t>and iced beverages</a:t>
            </a:r>
            <a:r>
              <a:rPr lang="en-HK" sz="1300" b="0" i="0">
                <a:effectLst/>
                <a:latin typeface="var(--ricos-custom-p-font-family,unset)"/>
              </a:rPr>
              <a:t> because it they are a shock to the body, and it takes a lot of energy for the body to heat up those foods for digestion. (But if your body constitution has too much heat, then these foods can lower your heat)</a:t>
            </a:r>
          </a:p>
          <a:p>
            <a:pPr lvl="1" fontAlgn="base">
              <a:lnSpc>
                <a:spcPct val="110000"/>
              </a:lnSpc>
              <a:buFont typeface="Arial" panose="020B0604020202020204" pitchFamily="34" charset="0"/>
              <a:buChar char="•"/>
            </a:pPr>
            <a:r>
              <a:rPr lang="en-HK" sz="1300" b="1" i="0">
                <a:effectLst/>
                <a:latin typeface="var(--ricos-custom-p-font-family,unset)"/>
              </a:rPr>
              <a:t>Oily, greasy, and deep fried foods</a:t>
            </a:r>
            <a:r>
              <a:rPr lang="en-HK" sz="1300" b="0" i="0">
                <a:effectLst/>
                <a:latin typeface="var(--ricos-custom-p-font-family,unset)"/>
              </a:rPr>
              <a:t> because they can easily cause excess dampness, heat, and stagnation. </a:t>
            </a:r>
          </a:p>
          <a:p>
            <a:pPr lvl="1" fontAlgn="base">
              <a:lnSpc>
                <a:spcPct val="110000"/>
              </a:lnSpc>
              <a:buFont typeface="Arial" panose="020B0604020202020204" pitchFamily="34" charset="0"/>
              <a:buChar char="•"/>
            </a:pPr>
            <a:r>
              <a:rPr lang="en-HK" sz="1300" b="1" i="0">
                <a:effectLst/>
                <a:latin typeface="var(--ricos-custom-p-font-family,unset)"/>
              </a:rPr>
              <a:t>Processed foods </a:t>
            </a:r>
            <a:r>
              <a:rPr lang="en-HK" sz="1300" b="0" i="0">
                <a:effectLst/>
                <a:latin typeface="var(--ricos-custom-p-font-family,unset)"/>
              </a:rPr>
              <a:t>because they cause inflammation. These are foods that are produced in a factory, such as any packaged foods that come in boxes, plastic wrappers, or cans. These foods usually have at least 5 ingredients, most of which are scientific names that normal people don't understand. </a:t>
            </a:r>
          </a:p>
          <a:p>
            <a:pPr lvl="1" fontAlgn="base">
              <a:lnSpc>
                <a:spcPct val="110000"/>
              </a:lnSpc>
              <a:buFont typeface="Arial" panose="020B0604020202020204" pitchFamily="34" charset="0"/>
              <a:buChar char="•"/>
            </a:pPr>
            <a:r>
              <a:rPr lang="en-HK" sz="1300" b="1" i="0">
                <a:effectLst/>
                <a:latin typeface="var(--ricos-custom-p-font-family,unset)"/>
              </a:rPr>
              <a:t>Alcohol </a:t>
            </a:r>
            <a:r>
              <a:rPr lang="en-HK" sz="1300" b="0" i="0">
                <a:effectLst/>
                <a:latin typeface="var(--ricos-custom-p-font-family,unset)"/>
              </a:rPr>
              <a:t>because it can easily lead to excess heat and is highly damaging to the liver. (But some herbal formulae do use alcohol to treat certain illnesses)</a:t>
            </a:r>
          </a:p>
          <a:p>
            <a:pPr lvl="1" fontAlgn="base">
              <a:lnSpc>
                <a:spcPct val="110000"/>
              </a:lnSpc>
              <a:buFont typeface="Arial" panose="020B0604020202020204" pitchFamily="34" charset="0"/>
              <a:buChar char="•"/>
            </a:pPr>
            <a:r>
              <a:rPr lang="en-HK" sz="1300" b="1" i="0">
                <a:effectLst/>
                <a:latin typeface="var(--ricos-custom-p-font-family,unset)"/>
              </a:rPr>
              <a:t>Dairy:</a:t>
            </a:r>
            <a:r>
              <a:rPr lang="en-HK" sz="1300" b="0" i="0">
                <a:effectLst/>
                <a:latin typeface="var(--ricos-custom-p-font-family,unset)"/>
              </a:rPr>
              <a:t> Dairy is very damp and cold, so it weakens the digestive organs and easily creates excess mucous in the body. Avoid large amounts of dairy.</a:t>
            </a:r>
          </a:p>
        </p:txBody>
      </p:sp>
    </p:spTree>
    <p:extLst>
      <p:ext uri="{BB962C8B-B14F-4D97-AF65-F5344CB8AC3E}">
        <p14:creationId xmlns:p14="http://schemas.microsoft.com/office/powerpoint/2010/main" val="1684468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3C01-66B0-A3C8-C691-7FDE19940422}"/>
              </a:ext>
            </a:extLst>
          </p:cNvPr>
          <p:cNvSpPr>
            <a:spLocks noGrp="1"/>
          </p:cNvSpPr>
          <p:nvPr>
            <p:ph type="title"/>
          </p:nvPr>
        </p:nvSpPr>
        <p:spPr>
          <a:xfrm>
            <a:off x="1759309" y="326017"/>
            <a:ext cx="7710140" cy="1077229"/>
          </a:xfrm>
        </p:spPr>
        <p:txBody>
          <a:bodyPr anchor="b">
            <a:normAutofit/>
          </a:bodyPr>
          <a:lstStyle/>
          <a:p>
            <a:r>
              <a:rPr lang="en-HK" sz="4000" b="1" i="0">
                <a:effectLst/>
                <a:latin typeface="brandon-grot-w01-light"/>
              </a:rPr>
              <a:t>A Healthy Diet</a:t>
            </a:r>
            <a:endParaRPr lang="en-US" sz="4000"/>
          </a:p>
        </p:txBody>
      </p:sp>
      <p:sp>
        <p:nvSpPr>
          <p:cNvPr id="3" name="Content Placeholder 2">
            <a:extLst>
              <a:ext uri="{FF2B5EF4-FFF2-40B4-BE49-F238E27FC236}">
                <a16:creationId xmlns:a16="http://schemas.microsoft.com/office/drawing/2014/main" id="{E5DA81C9-4EC3-6EE2-2859-FFD91E31F901}"/>
              </a:ext>
            </a:extLst>
          </p:cNvPr>
          <p:cNvSpPr>
            <a:spLocks noGrp="1"/>
          </p:cNvSpPr>
          <p:nvPr>
            <p:ph idx="1"/>
          </p:nvPr>
        </p:nvSpPr>
        <p:spPr>
          <a:xfrm>
            <a:off x="1759308" y="1591733"/>
            <a:ext cx="7710141" cy="4684887"/>
          </a:xfrm>
        </p:spPr>
        <p:txBody>
          <a:bodyPr anchor="ctr">
            <a:normAutofit fontScale="92500"/>
          </a:bodyPr>
          <a:lstStyle/>
          <a:p>
            <a:pPr rtl="0" fontAlgn="base"/>
            <a:r>
              <a:rPr lang="en-HK" b="1" i="0">
                <a:effectLst/>
                <a:latin typeface="var(--ricos-custom-h2-font-family,unset)"/>
              </a:rPr>
              <a:t>Clear Bland Diet</a:t>
            </a:r>
          </a:p>
          <a:p>
            <a:pPr lvl="1" fontAlgn="base"/>
            <a:r>
              <a:rPr lang="en-HK" b="0" i="0">
                <a:effectLst/>
                <a:latin typeface="avenir-lt-w01_35-light1475496"/>
              </a:rPr>
              <a:t>If you are experiencing poor digestion, you can try the </a:t>
            </a:r>
            <a:r>
              <a:rPr lang="en-HK" b="1" i="0">
                <a:effectLst/>
                <a:latin typeface="avenir-lt-w01_35-light1475496"/>
              </a:rPr>
              <a:t>Clear Bland Diet</a:t>
            </a:r>
            <a:r>
              <a:rPr lang="en-HK" b="0" i="0">
                <a:effectLst/>
                <a:latin typeface="avenir-lt-w01_35-light1475496"/>
              </a:rPr>
              <a:t>. Basically, you eat really bland and cooked foods like white rice, stews, and cooked veggies such that they are nice and soft. All these foods are really easy to digest, and it’s basically food that you would use to wean a baby. You’re not allowed to eat processed foods, meaning anything that has artificial ingredients or that comes in a box, can, jar, or package. You also can’t eat rich and heavy foods such as dairy.</a:t>
            </a:r>
          </a:p>
          <a:p>
            <a:pPr lvl="1" fontAlgn="base"/>
            <a:r>
              <a:rPr lang="en-HK" b="0" i="0">
                <a:effectLst/>
                <a:latin typeface="avenir-lt-w01_35-light1475496"/>
              </a:rPr>
              <a:t>Do this until you feel your digestion is good again; it usually takes 3 to 5 days. After that, add back foods one by one and pay attention to how you feel after you add back a food. If you experience negative symptoms, then your body probably has a problem with that food.</a:t>
            </a:r>
          </a:p>
          <a:p>
            <a:endParaRPr lang="en-US" dirty="0"/>
          </a:p>
        </p:txBody>
      </p:sp>
    </p:spTree>
    <p:extLst>
      <p:ext uri="{BB962C8B-B14F-4D97-AF65-F5344CB8AC3E}">
        <p14:creationId xmlns:p14="http://schemas.microsoft.com/office/powerpoint/2010/main" val="322601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45E8-5FC6-105E-DA96-AC74D2A18DFD}"/>
              </a:ext>
            </a:extLst>
          </p:cNvPr>
          <p:cNvSpPr>
            <a:spLocks noGrp="1"/>
          </p:cNvSpPr>
          <p:nvPr>
            <p:ph type="title"/>
          </p:nvPr>
        </p:nvSpPr>
        <p:spPr/>
        <p:txBody>
          <a:bodyPr/>
          <a:lstStyle/>
          <a:p>
            <a:r>
              <a:rPr lang="en-US" dirty="0"/>
              <a:t>Class Announcement </a:t>
            </a:r>
          </a:p>
        </p:txBody>
      </p:sp>
      <p:sp>
        <p:nvSpPr>
          <p:cNvPr id="3" name="Content Placeholder 2">
            <a:extLst>
              <a:ext uri="{FF2B5EF4-FFF2-40B4-BE49-F238E27FC236}">
                <a16:creationId xmlns:a16="http://schemas.microsoft.com/office/drawing/2014/main" id="{AC574AF2-5DFA-D61C-7982-6EB8F50547A2}"/>
              </a:ext>
            </a:extLst>
          </p:cNvPr>
          <p:cNvSpPr>
            <a:spLocks noGrp="1"/>
          </p:cNvSpPr>
          <p:nvPr>
            <p:ph idx="1"/>
          </p:nvPr>
        </p:nvSpPr>
        <p:spPr/>
        <p:txBody>
          <a:bodyPr/>
          <a:lstStyle/>
          <a:p>
            <a:r>
              <a:rPr lang="en-US" dirty="0"/>
              <a:t>Assignment 3 arrangement: </a:t>
            </a:r>
          </a:p>
          <a:p>
            <a:pPr lvl="1"/>
            <a:r>
              <a:rPr lang="en-US" dirty="0"/>
              <a:t>We will talk about how to finish assignment 3 tomorrow</a:t>
            </a:r>
          </a:p>
        </p:txBody>
      </p:sp>
    </p:spTree>
    <p:extLst>
      <p:ext uri="{BB962C8B-B14F-4D97-AF65-F5344CB8AC3E}">
        <p14:creationId xmlns:p14="http://schemas.microsoft.com/office/powerpoint/2010/main" val="890213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282A-60BB-13F2-77B0-922588351332}"/>
              </a:ext>
            </a:extLst>
          </p:cNvPr>
          <p:cNvSpPr>
            <a:spLocks noGrp="1"/>
          </p:cNvSpPr>
          <p:nvPr>
            <p:ph type="title"/>
          </p:nvPr>
        </p:nvSpPr>
        <p:spPr>
          <a:xfrm>
            <a:off x="2188901" y="808056"/>
            <a:ext cx="8381238" cy="1077229"/>
          </a:xfrm>
        </p:spPr>
        <p:txBody>
          <a:bodyPr>
            <a:normAutofit/>
          </a:bodyPr>
          <a:lstStyle/>
          <a:p>
            <a:pPr algn="l"/>
            <a:r>
              <a:rPr lang="en-HK" sz="4800" b="1" i="0">
                <a:effectLst/>
                <a:latin typeface="brandon-grot-w01-light"/>
              </a:rPr>
              <a:t>Cooking Methods</a:t>
            </a:r>
            <a:endParaRPr lang="en-US" sz="4800"/>
          </a:p>
        </p:txBody>
      </p:sp>
      <p:sp>
        <p:nvSpPr>
          <p:cNvPr id="3" name="Content Placeholder 2">
            <a:extLst>
              <a:ext uri="{FF2B5EF4-FFF2-40B4-BE49-F238E27FC236}">
                <a16:creationId xmlns:a16="http://schemas.microsoft.com/office/drawing/2014/main" id="{2823936A-E9DF-05D1-5B21-CFC2020B245B}"/>
              </a:ext>
            </a:extLst>
          </p:cNvPr>
          <p:cNvSpPr>
            <a:spLocks noGrp="1"/>
          </p:cNvSpPr>
          <p:nvPr>
            <p:ph idx="1"/>
          </p:nvPr>
        </p:nvSpPr>
        <p:spPr>
          <a:xfrm>
            <a:off x="2256639" y="2052116"/>
            <a:ext cx="6572814" cy="3997828"/>
          </a:xfrm>
        </p:spPr>
        <p:txBody>
          <a:bodyPr anchor="t">
            <a:normAutofit/>
          </a:bodyPr>
          <a:lstStyle/>
          <a:p>
            <a:r>
              <a:rPr lang="en-HK" sz="1800" b="0" i="0">
                <a:effectLst/>
                <a:latin typeface="avenir-lt-w01_35-light1475496"/>
              </a:rPr>
              <a:t>TCM also has some guidelines about how to cook foods. Different cooking methods will be more yang or yin. In general, cooking with fire adds yang energy. The fire dries, hardens, and shrinks the food. Food gets harder to digest this way, and it should be avoided by people are have too much yang in the body. Cooking with water adds more yin. The food becomes more moist and soft, becoming easy to digest. This is good for all people. Most spices and seasonings are warm or hot in nature, so they are good for balancing cool and cold foods like many vegetables. </a:t>
            </a:r>
            <a:endParaRPr lang="en-US" sz="1800"/>
          </a:p>
        </p:txBody>
      </p:sp>
    </p:spTree>
    <p:extLst>
      <p:ext uri="{BB962C8B-B14F-4D97-AF65-F5344CB8AC3E}">
        <p14:creationId xmlns:p14="http://schemas.microsoft.com/office/powerpoint/2010/main" val="3567447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9862-09D3-FE04-2725-82788648B255}"/>
              </a:ext>
            </a:extLst>
          </p:cNvPr>
          <p:cNvSpPr>
            <a:spLocks noGrp="1"/>
          </p:cNvSpPr>
          <p:nvPr>
            <p:ph type="title"/>
          </p:nvPr>
        </p:nvSpPr>
        <p:spPr>
          <a:xfrm>
            <a:off x="1974738" y="808056"/>
            <a:ext cx="4986954" cy="1077229"/>
          </a:xfrm>
        </p:spPr>
        <p:txBody>
          <a:bodyPr>
            <a:normAutofit/>
          </a:bodyPr>
          <a:lstStyle/>
          <a:p>
            <a:pPr algn="l"/>
            <a:r>
              <a:rPr lang="en-HK" b="1" i="0">
                <a:effectLst/>
                <a:latin typeface="brandon-grot-w01-light"/>
              </a:rPr>
              <a:t>Cooking Methods</a:t>
            </a:r>
            <a:endParaRPr lang="en-US"/>
          </a:p>
        </p:txBody>
      </p:sp>
      <p:sp>
        <p:nvSpPr>
          <p:cNvPr id="3" name="Content Placeholder 2">
            <a:extLst>
              <a:ext uri="{FF2B5EF4-FFF2-40B4-BE49-F238E27FC236}">
                <a16:creationId xmlns:a16="http://schemas.microsoft.com/office/drawing/2014/main" id="{F0B72704-B240-2999-EA6D-0BEEF894BBAB}"/>
              </a:ext>
            </a:extLst>
          </p:cNvPr>
          <p:cNvSpPr>
            <a:spLocks noGrp="1"/>
          </p:cNvSpPr>
          <p:nvPr>
            <p:ph idx="1"/>
          </p:nvPr>
        </p:nvSpPr>
        <p:spPr>
          <a:xfrm>
            <a:off x="1974739" y="2052116"/>
            <a:ext cx="4901548" cy="3997828"/>
          </a:xfrm>
        </p:spPr>
        <p:txBody>
          <a:bodyPr>
            <a:normAutofit/>
          </a:bodyPr>
          <a:lstStyle/>
          <a:p>
            <a:pPr rtl="0" fontAlgn="base">
              <a:lnSpc>
                <a:spcPct val="110000"/>
              </a:lnSpc>
            </a:pPr>
            <a:r>
              <a:rPr lang="en-HK" sz="1100" b="1" i="0">
                <a:effectLst/>
                <a:latin typeface="avenir-lt-w01_35-light1475496"/>
              </a:rPr>
              <a:t>1. Raw</a:t>
            </a:r>
            <a:endParaRPr lang="en-HK" sz="1100" b="0" i="0">
              <a:effectLst/>
              <a:latin typeface="avenir-lt-w01_35-light1475496"/>
            </a:endParaRPr>
          </a:p>
          <a:p>
            <a:pPr rtl="0" fontAlgn="base">
              <a:lnSpc>
                <a:spcPct val="110000"/>
              </a:lnSpc>
            </a:pPr>
            <a:r>
              <a:rPr lang="en-HK" sz="1100" b="0" i="0">
                <a:effectLst/>
                <a:latin typeface="avenir-lt-w01_35-light1475496"/>
              </a:rPr>
              <a:t>People often eat raw salad vegetables, fruits, and nuts. No one really thinks about cooking fruit, though it certainly can be done! In the west, raw vegetables are viewed to be healthier because it offers more vitamins and nutrients, whereas cooking them gets rid of some of those nutrients. The west focuses on the food.</a:t>
            </a:r>
          </a:p>
          <a:p>
            <a:pPr rtl="0" fontAlgn="base">
              <a:lnSpc>
                <a:spcPct val="110000"/>
              </a:lnSpc>
            </a:pPr>
            <a:r>
              <a:rPr lang="en-HK" sz="1100" b="0" i="0">
                <a:effectLst/>
                <a:latin typeface="avenir-lt-w01_35-light1475496"/>
              </a:rPr>
              <a:t>In TCM, the focus is on the person. Yes, raw vegetables have more nutrients, but does the person have a strong enough digestive system to actually digest raw foods? Raw vegetables and fruits are very cooling. Some signs of your digestive system being too weak and cold to handle raw foods would be bloating, having gas, stomach pain, or diarrhea after eating raw foods. In that case, you should cook your foods instead. If you don’t have those problems, and you’re generally pretty hot and energetic, then you have the digestive heat and strength to handle raw foods.</a:t>
            </a:r>
          </a:p>
          <a:p>
            <a:pPr>
              <a:lnSpc>
                <a:spcPct val="110000"/>
              </a:lnSpc>
            </a:pPr>
            <a:endParaRPr lang="en-US" sz="1100"/>
          </a:p>
        </p:txBody>
      </p:sp>
      <p:pic>
        <p:nvPicPr>
          <p:cNvPr id="5" name="Picture 4" descr="Avocado cut in half on green background">
            <a:extLst>
              <a:ext uri="{FF2B5EF4-FFF2-40B4-BE49-F238E27FC236}">
                <a16:creationId xmlns:a16="http://schemas.microsoft.com/office/drawing/2014/main" id="{B7E9C5BB-3BDF-51E3-C3FD-4C1FF4255D8A}"/>
              </a:ext>
            </a:extLst>
          </p:cNvPr>
          <p:cNvPicPr>
            <a:picLocks noChangeAspect="1"/>
          </p:cNvPicPr>
          <p:nvPr/>
        </p:nvPicPr>
        <p:blipFill rotWithShape="1">
          <a:blip r:embed="rId3"/>
          <a:srcRect l="54225" r="446" b="-2"/>
          <a:stretch/>
        </p:blipFill>
        <p:spPr>
          <a:xfrm>
            <a:off x="7534656" y="227"/>
            <a:ext cx="4657039" cy="6858000"/>
          </a:xfrm>
          <a:prstGeom prst="rect">
            <a:avLst/>
          </a:prstGeom>
        </p:spPr>
      </p:pic>
    </p:spTree>
    <p:extLst>
      <p:ext uri="{BB962C8B-B14F-4D97-AF65-F5344CB8AC3E}">
        <p14:creationId xmlns:p14="http://schemas.microsoft.com/office/powerpoint/2010/main" val="2675484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A36F-C4C7-D72E-860D-068D7DEC1825}"/>
              </a:ext>
            </a:extLst>
          </p:cNvPr>
          <p:cNvSpPr>
            <a:spLocks noGrp="1"/>
          </p:cNvSpPr>
          <p:nvPr>
            <p:ph type="title"/>
          </p:nvPr>
        </p:nvSpPr>
        <p:spPr>
          <a:xfrm>
            <a:off x="1974738" y="808056"/>
            <a:ext cx="4986954" cy="1077229"/>
          </a:xfrm>
        </p:spPr>
        <p:txBody>
          <a:bodyPr>
            <a:normAutofit/>
          </a:bodyPr>
          <a:lstStyle/>
          <a:p>
            <a:pPr algn="l"/>
            <a:r>
              <a:rPr lang="en-HK" b="1" i="0">
                <a:effectLst/>
                <a:latin typeface="brandon-grot-w01-light"/>
              </a:rPr>
              <a:t>Cooking Methods</a:t>
            </a:r>
            <a:endParaRPr lang="en-US"/>
          </a:p>
        </p:txBody>
      </p:sp>
      <p:sp>
        <p:nvSpPr>
          <p:cNvPr id="3" name="Content Placeholder 2">
            <a:extLst>
              <a:ext uri="{FF2B5EF4-FFF2-40B4-BE49-F238E27FC236}">
                <a16:creationId xmlns:a16="http://schemas.microsoft.com/office/drawing/2014/main" id="{BAF1E118-08DE-AB1E-9161-1DD98A23321E}"/>
              </a:ext>
            </a:extLst>
          </p:cNvPr>
          <p:cNvSpPr>
            <a:spLocks noGrp="1"/>
          </p:cNvSpPr>
          <p:nvPr>
            <p:ph idx="1"/>
          </p:nvPr>
        </p:nvSpPr>
        <p:spPr>
          <a:xfrm>
            <a:off x="1974739" y="2052116"/>
            <a:ext cx="4901548" cy="3997828"/>
          </a:xfrm>
        </p:spPr>
        <p:txBody>
          <a:bodyPr>
            <a:normAutofit lnSpcReduction="10000"/>
          </a:bodyPr>
          <a:lstStyle/>
          <a:p>
            <a:pPr rtl="0" fontAlgn="base">
              <a:lnSpc>
                <a:spcPct val="110000"/>
              </a:lnSpc>
            </a:pPr>
            <a:r>
              <a:rPr lang="en-HK" sz="1400" b="1" i="0">
                <a:effectLst/>
                <a:latin typeface="avenir-lt-w01_35-light1475496"/>
              </a:rPr>
              <a:t>2. Boiling: Cooking food in boiling water</a:t>
            </a:r>
            <a:endParaRPr lang="en-HK" sz="1400" b="0" i="0">
              <a:effectLst/>
              <a:latin typeface="avenir-lt-w01_35-light1475496"/>
            </a:endParaRPr>
          </a:p>
          <a:p>
            <a:pPr lvl="1" fontAlgn="base">
              <a:lnSpc>
                <a:spcPct val="110000"/>
              </a:lnSpc>
            </a:pPr>
            <a:r>
              <a:rPr lang="en-HK" sz="1400" b="0" i="0">
                <a:effectLst/>
                <a:latin typeface="avenir-lt-w01_35-light1475496"/>
              </a:rPr>
              <a:t>Boiling foods (e.g., soups and stews) will warm the food and the nutrients will flow out into the liquid. Hence, it’s best to drink the soup rather than throwing away those nutrients. Boiling with too much water will reduce the yang energy and is not recommended.</a:t>
            </a:r>
            <a:br>
              <a:rPr lang="en-HK" sz="1400" b="0" i="0">
                <a:effectLst/>
                <a:latin typeface="avenir-lt-w01_35-light1475496"/>
              </a:rPr>
            </a:br>
            <a:endParaRPr lang="en-HK" sz="1400" b="0" i="0">
              <a:effectLst/>
              <a:latin typeface="avenir-lt-w01_35-light1475496"/>
            </a:endParaRPr>
          </a:p>
          <a:p>
            <a:pPr rtl="0" fontAlgn="base">
              <a:lnSpc>
                <a:spcPct val="110000"/>
              </a:lnSpc>
            </a:pPr>
            <a:r>
              <a:rPr lang="en-HK" sz="1400" b="1" i="0">
                <a:effectLst/>
                <a:latin typeface="avenir-lt-w01_35-light1475496"/>
              </a:rPr>
              <a:t>3. Steaming: Cooking food with steam from boiling water</a:t>
            </a:r>
            <a:endParaRPr lang="en-HK" sz="1400" b="0" i="0">
              <a:effectLst/>
              <a:latin typeface="avenir-lt-w01_35-light1475496"/>
            </a:endParaRPr>
          </a:p>
          <a:p>
            <a:pPr lvl="1" fontAlgn="base">
              <a:lnSpc>
                <a:spcPct val="110000"/>
              </a:lnSpc>
            </a:pPr>
            <a:r>
              <a:rPr lang="en-HK" sz="1400" b="0" i="0">
                <a:effectLst/>
                <a:latin typeface="avenir-lt-w01_35-light1475496"/>
              </a:rPr>
              <a:t>Steaming foods (e.g., steamed vegetables, dumplings) is a neutral cooking method, and it is one of the healthiest ways. It helps to retain the nutrients and does not change the energy of the food much.</a:t>
            </a:r>
          </a:p>
          <a:p>
            <a:pPr>
              <a:lnSpc>
                <a:spcPct val="110000"/>
              </a:lnSpc>
            </a:pPr>
            <a:endParaRPr lang="en-US" sz="1400"/>
          </a:p>
        </p:txBody>
      </p:sp>
      <p:pic>
        <p:nvPicPr>
          <p:cNvPr id="5" name="Picture 4" descr="Rice on a bowl">
            <a:extLst>
              <a:ext uri="{FF2B5EF4-FFF2-40B4-BE49-F238E27FC236}">
                <a16:creationId xmlns:a16="http://schemas.microsoft.com/office/drawing/2014/main" id="{161668ED-EE35-7332-9C06-3BB2853F413B}"/>
              </a:ext>
            </a:extLst>
          </p:cNvPr>
          <p:cNvPicPr>
            <a:picLocks noChangeAspect="1"/>
          </p:cNvPicPr>
          <p:nvPr/>
        </p:nvPicPr>
        <p:blipFill rotWithShape="1">
          <a:blip r:embed="rId3"/>
          <a:srcRect l="32899" r="21943"/>
          <a:stretch/>
        </p:blipFill>
        <p:spPr>
          <a:xfrm>
            <a:off x="7534656" y="227"/>
            <a:ext cx="4657039" cy="6858000"/>
          </a:xfrm>
          <a:prstGeom prst="rect">
            <a:avLst/>
          </a:prstGeom>
        </p:spPr>
      </p:pic>
    </p:spTree>
    <p:extLst>
      <p:ext uri="{BB962C8B-B14F-4D97-AF65-F5344CB8AC3E}">
        <p14:creationId xmlns:p14="http://schemas.microsoft.com/office/powerpoint/2010/main" val="2187727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A2FD-12E2-CC5E-C8FB-C109B6E5498B}"/>
              </a:ext>
            </a:extLst>
          </p:cNvPr>
          <p:cNvSpPr>
            <a:spLocks noGrp="1"/>
          </p:cNvSpPr>
          <p:nvPr>
            <p:ph type="title"/>
          </p:nvPr>
        </p:nvSpPr>
        <p:spPr>
          <a:xfrm>
            <a:off x="2188901" y="808056"/>
            <a:ext cx="8381238" cy="1077229"/>
          </a:xfrm>
        </p:spPr>
        <p:txBody>
          <a:bodyPr>
            <a:normAutofit/>
          </a:bodyPr>
          <a:lstStyle/>
          <a:p>
            <a:pPr algn="l"/>
            <a:r>
              <a:rPr lang="en-HK" sz="4800" b="1" i="0">
                <a:effectLst/>
                <a:latin typeface="brandon-grot-w01-light"/>
              </a:rPr>
              <a:t>Cooking Methods</a:t>
            </a:r>
            <a:endParaRPr lang="en-US" sz="4800"/>
          </a:p>
        </p:txBody>
      </p:sp>
      <p:sp>
        <p:nvSpPr>
          <p:cNvPr id="3" name="Content Placeholder 2">
            <a:extLst>
              <a:ext uri="{FF2B5EF4-FFF2-40B4-BE49-F238E27FC236}">
                <a16:creationId xmlns:a16="http://schemas.microsoft.com/office/drawing/2014/main" id="{28F48F78-9C17-31D4-1ECB-1698A54E2426}"/>
              </a:ext>
            </a:extLst>
          </p:cNvPr>
          <p:cNvSpPr>
            <a:spLocks noGrp="1"/>
          </p:cNvSpPr>
          <p:nvPr>
            <p:ph idx="1"/>
          </p:nvPr>
        </p:nvSpPr>
        <p:spPr>
          <a:xfrm>
            <a:off x="2256639" y="2052116"/>
            <a:ext cx="6572814" cy="3997828"/>
          </a:xfrm>
        </p:spPr>
        <p:txBody>
          <a:bodyPr anchor="t">
            <a:normAutofit/>
          </a:bodyPr>
          <a:lstStyle/>
          <a:p>
            <a:pPr rtl="0" fontAlgn="base"/>
            <a:r>
              <a:rPr lang="en-HK" sz="1800" b="1" i="0">
                <a:effectLst/>
                <a:latin typeface="avenir-lt-w01_35-light1475496"/>
              </a:rPr>
              <a:t>4. Stewing: Cooking food slowly for a long period of time with a minimum amount of liquid. </a:t>
            </a:r>
            <a:endParaRPr lang="en-HK" sz="1800" b="0" i="0">
              <a:effectLst/>
              <a:latin typeface="avenir-lt-w01_35-light1475496"/>
            </a:endParaRPr>
          </a:p>
          <a:p>
            <a:pPr lvl="1" fontAlgn="base"/>
            <a:r>
              <a:rPr lang="en-HK" b="0" i="0">
                <a:effectLst/>
                <a:latin typeface="avenir-lt-w01_35-light1475496"/>
              </a:rPr>
              <a:t>Stewing food (e.g., using a slow cooker) is great for restoring yang energy in people lacking yang.</a:t>
            </a:r>
          </a:p>
          <a:p>
            <a:pPr rtl="0" fontAlgn="base"/>
            <a:r>
              <a:rPr lang="en-HK" sz="1800" b="1" i="0">
                <a:effectLst/>
                <a:latin typeface="avenir-lt-w01_35-light1475496"/>
              </a:rPr>
              <a:t>5. Stir Frying: Cooking food in hot oil over a wok or pan.</a:t>
            </a:r>
            <a:endParaRPr lang="en-HK" sz="1800" b="0" i="0">
              <a:effectLst/>
              <a:latin typeface="avenir-lt-w01_35-light1475496"/>
            </a:endParaRPr>
          </a:p>
          <a:p>
            <a:pPr lvl="1" fontAlgn="base"/>
            <a:r>
              <a:rPr lang="en-HK" b="0" i="0">
                <a:effectLst/>
                <a:latin typeface="avenir-lt-w01_35-light1475496"/>
              </a:rPr>
              <a:t>Stir frying (e.g., fried rice, fried vegetables) adds yang energy to food. You can use high heat to make the surface of the food crunchy (yang) while maintaining the inner juice (yin) and nutrients.</a:t>
            </a:r>
          </a:p>
        </p:txBody>
      </p:sp>
    </p:spTree>
    <p:extLst>
      <p:ext uri="{BB962C8B-B14F-4D97-AF65-F5344CB8AC3E}">
        <p14:creationId xmlns:p14="http://schemas.microsoft.com/office/powerpoint/2010/main" val="3697640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6D7D-4B3C-D3D3-1D8F-66B3950A00A9}"/>
              </a:ext>
            </a:extLst>
          </p:cNvPr>
          <p:cNvSpPr>
            <a:spLocks noGrp="1"/>
          </p:cNvSpPr>
          <p:nvPr>
            <p:ph type="title"/>
          </p:nvPr>
        </p:nvSpPr>
        <p:spPr>
          <a:xfrm>
            <a:off x="1974738" y="808056"/>
            <a:ext cx="4986954" cy="1077229"/>
          </a:xfrm>
        </p:spPr>
        <p:txBody>
          <a:bodyPr>
            <a:normAutofit/>
          </a:bodyPr>
          <a:lstStyle/>
          <a:p>
            <a:pPr algn="l"/>
            <a:r>
              <a:rPr lang="en-HK" b="1" i="0">
                <a:effectLst/>
                <a:latin typeface="brandon-grot-w01-light"/>
              </a:rPr>
              <a:t>Cooking Methods</a:t>
            </a:r>
            <a:endParaRPr lang="en-US"/>
          </a:p>
        </p:txBody>
      </p:sp>
      <p:sp>
        <p:nvSpPr>
          <p:cNvPr id="3" name="Content Placeholder 2">
            <a:extLst>
              <a:ext uri="{FF2B5EF4-FFF2-40B4-BE49-F238E27FC236}">
                <a16:creationId xmlns:a16="http://schemas.microsoft.com/office/drawing/2014/main" id="{7430D958-F313-2E1D-C589-DBC3AE475917}"/>
              </a:ext>
            </a:extLst>
          </p:cNvPr>
          <p:cNvSpPr>
            <a:spLocks noGrp="1"/>
          </p:cNvSpPr>
          <p:nvPr>
            <p:ph idx="1"/>
          </p:nvPr>
        </p:nvSpPr>
        <p:spPr>
          <a:xfrm>
            <a:off x="1974739" y="2052116"/>
            <a:ext cx="4901548" cy="3997828"/>
          </a:xfrm>
        </p:spPr>
        <p:txBody>
          <a:bodyPr>
            <a:normAutofit/>
          </a:bodyPr>
          <a:lstStyle/>
          <a:p>
            <a:pPr rtl="0" fontAlgn="base"/>
            <a:r>
              <a:rPr lang="en-HK" sz="1800" b="1" i="0">
                <a:effectLst/>
                <a:latin typeface="avenir-lt-w01_35-light1475496"/>
              </a:rPr>
              <a:t>6. Baking/Roasting:</a:t>
            </a:r>
            <a:r>
              <a:rPr lang="en-HK" sz="1800" b="0" i="0">
                <a:effectLst/>
                <a:latin typeface="avenir-lt-w01_35-light1475496"/>
              </a:rPr>
              <a:t> </a:t>
            </a:r>
            <a:r>
              <a:rPr lang="en-HK" sz="1800" b="1" i="0">
                <a:effectLst/>
                <a:latin typeface="avenir-lt-w01_35-light1475496"/>
              </a:rPr>
              <a:t>Cooking food in dry heat such as an oven.</a:t>
            </a:r>
            <a:endParaRPr lang="en-HK" sz="1800" b="0" i="0">
              <a:effectLst/>
              <a:latin typeface="avenir-lt-w01_35-light1475496"/>
            </a:endParaRPr>
          </a:p>
          <a:p>
            <a:pPr lvl="1" fontAlgn="base"/>
            <a:r>
              <a:rPr lang="en-HK" b="0" i="0">
                <a:effectLst/>
                <a:latin typeface="avenir-lt-w01_35-light1475496"/>
              </a:rPr>
              <a:t>Baking food (e.g., roast vegetables, bread) adds yang energy. It is good for balancing cooling foods with a lot of yin energy.</a:t>
            </a:r>
          </a:p>
          <a:p>
            <a:pPr rtl="0" fontAlgn="base"/>
            <a:r>
              <a:rPr lang="en-HK" sz="1800" b="1" i="0">
                <a:effectLst/>
                <a:latin typeface="avenir-lt-w01_35-light1475496"/>
              </a:rPr>
              <a:t>7. Grilling: Cooking by applying direct heat to the surface of the food</a:t>
            </a:r>
            <a:endParaRPr lang="en-HK" sz="1800" b="0" i="0">
              <a:effectLst/>
              <a:latin typeface="avenir-lt-w01_35-light1475496"/>
            </a:endParaRPr>
          </a:p>
          <a:p>
            <a:pPr lvl="1" fontAlgn="base"/>
            <a:r>
              <a:rPr lang="en-HK" b="0" i="0">
                <a:effectLst/>
                <a:latin typeface="avenir-lt-w01_35-light1475496"/>
              </a:rPr>
              <a:t>Grilling (e.g., BBQ skewers) adds a lot of yang energy.</a:t>
            </a:r>
          </a:p>
          <a:p>
            <a:endParaRPr lang="en-US" sz="1800"/>
          </a:p>
        </p:txBody>
      </p:sp>
      <p:pic>
        <p:nvPicPr>
          <p:cNvPr id="5" name="Picture 4" descr="Bread in a toaster">
            <a:extLst>
              <a:ext uri="{FF2B5EF4-FFF2-40B4-BE49-F238E27FC236}">
                <a16:creationId xmlns:a16="http://schemas.microsoft.com/office/drawing/2014/main" id="{49D6767F-AB59-6762-13F8-6A457F7F2204}"/>
              </a:ext>
            </a:extLst>
          </p:cNvPr>
          <p:cNvPicPr>
            <a:picLocks noChangeAspect="1"/>
          </p:cNvPicPr>
          <p:nvPr/>
        </p:nvPicPr>
        <p:blipFill rotWithShape="1">
          <a:blip r:embed="rId3"/>
          <a:srcRect l="18848" r="30222"/>
          <a:stretch/>
        </p:blipFill>
        <p:spPr>
          <a:xfrm>
            <a:off x="7534656" y="227"/>
            <a:ext cx="4657039" cy="6858000"/>
          </a:xfrm>
          <a:prstGeom prst="rect">
            <a:avLst/>
          </a:prstGeom>
        </p:spPr>
      </p:pic>
    </p:spTree>
    <p:extLst>
      <p:ext uri="{BB962C8B-B14F-4D97-AF65-F5344CB8AC3E}">
        <p14:creationId xmlns:p14="http://schemas.microsoft.com/office/powerpoint/2010/main" val="854713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5A9F-B063-03A6-E136-F1409A106C75}"/>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200"/>
              <a:t>Seasonal Eating</a:t>
            </a:r>
          </a:p>
        </p:txBody>
      </p:sp>
      <p:pic>
        <p:nvPicPr>
          <p:cNvPr id="5" name="Content Placeholder 4" descr="A picture containing text, screenshot&#10;&#10;Description automatically generated">
            <a:extLst>
              <a:ext uri="{FF2B5EF4-FFF2-40B4-BE49-F238E27FC236}">
                <a16:creationId xmlns:a16="http://schemas.microsoft.com/office/drawing/2014/main" id="{2135E266-7683-CE04-19D2-228819258870}"/>
              </a:ext>
            </a:extLst>
          </p:cNvPr>
          <p:cNvPicPr>
            <a:picLocks noGrp="1" noChangeAspect="1"/>
          </p:cNvPicPr>
          <p:nvPr>
            <p:ph idx="1"/>
          </p:nvPr>
        </p:nvPicPr>
        <p:blipFill>
          <a:blip r:embed="rId3"/>
          <a:stretch>
            <a:fillRect/>
          </a:stretch>
        </p:blipFill>
        <p:spPr>
          <a:xfrm>
            <a:off x="5444747" y="1356756"/>
            <a:ext cx="5297322" cy="414515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1854222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5" name="Picture 4" descr="Herbs on bundles on a wood table">
            <a:extLst>
              <a:ext uri="{FF2B5EF4-FFF2-40B4-BE49-F238E27FC236}">
                <a16:creationId xmlns:a16="http://schemas.microsoft.com/office/drawing/2014/main" id="{9462C980-C316-C03C-3D07-DC312EEE0241}"/>
              </a:ext>
            </a:extLst>
          </p:cNvPr>
          <p:cNvPicPr>
            <a:picLocks noChangeAspect="1"/>
          </p:cNvPicPr>
          <p:nvPr/>
        </p:nvPicPr>
        <p:blipFill rotWithShape="1">
          <a:blip r:embed="rId3"/>
          <a:srcRect t="2651" r="-1" b="13076"/>
          <a:stretch/>
        </p:blipFill>
        <p:spPr>
          <a:xfrm>
            <a:off x="20" y="227"/>
            <a:ext cx="12191675" cy="6858000"/>
          </a:xfrm>
          <a:prstGeom prst="rect">
            <a:avLst/>
          </a:prstGeom>
        </p:spPr>
      </p:pic>
      <p:sp>
        <p:nvSpPr>
          <p:cNvPr id="2" name="Title 1">
            <a:extLst>
              <a:ext uri="{FF2B5EF4-FFF2-40B4-BE49-F238E27FC236}">
                <a16:creationId xmlns:a16="http://schemas.microsoft.com/office/drawing/2014/main" id="{4F3A336F-4F27-6BC1-6006-0B0D0525C80D}"/>
              </a:ext>
            </a:extLst>
          </p:cNvPr>
          <p:cNvSpPr>
            <a:spLocks noGrp="1"/>
          </p:cNvSpPr>
          <p:nvPr>
            <p:ph type="title"/>
          </p:nvPr>
        </p:nvSpPr>
        <p:spPr>
          <a:xfrm>
            <a:off x="1974738" y="808056"/>
            <a:ext cx="2659944" cy="1225532"/>
          </a:xfrm>
        </p:spPr>
        <p:txBody>
          <a:bodyPr>
            <a:normAutofit/>
          </a:bodyPr>
          <a:lstStyle/>
          <a:p>
            <a:pPr algn="l"/>
            <a:r>
              <a:rPr lang="en-HK" sz="2600" b="1" i="0">
                <a:effectLst/>
                <a:latin typeface="brandon-grot-w01-light"/>
              </a:rPr>
              <a:t>Seasonal Eating</a:t>
            </a:r>
            <a:endParaRPr lang="en-US" sz="2600"/>
          </a:p>
        </p:txBody>
      </p:sp>
      <p:sp>
        <p:nvSpPr>
          <p:cNvPr id="3" name="Content Placeholder 2">
            <a:extLst>
              <a:ext uri="{FF2B5EF4-FFF2-40B4-BE49-F238E27FC236}">
                <a16:creationId xmlns:a16="http://schemas.microsoft.com/office/drawing/2014/main" id="{5088B50E-0019-FBA6-FEF4-BA77D11A2D0B}"/>
              </a:ext>
            </a:extLst>
          </p:cNvPr>
          <p:cNvSpPr>
            <a:spLocks noGrp="1"/>
          </p:cNvSpPr>
          <p:nvPr>
            <p:ph idx="1"/>
          </p:nvPr>
        </p:nvSpPr>
        <p:spPr>
          <a:xfrm>
            <a:off x="1966281" y="2171700"/>
            <a:ext cx="2668401" cy="3878243"/>
          </a:xfrm>
        </p:spPr>
        <p:txBody>
          <a:bodyPr>
            <a:normAutofit/>
          </a:bodyPr>
          <a:lstStyle/>
          <a:p>
            <a:pPr rtl="0" fontAlgn="base">
              <a:lnSpc>
                <a:spcPct val="110000"/>
              </a:lnSpc>
            </a:pPr>
            <a:r>
              <a:rPr lang="en-HK" sz="1200" b="1" i="0">
                <a:effectLst/>
                <a:latin typeface="avenir-lt-w01_35-light1475496"/>
              </a:rPr>
              <a:t>Spring</a:t>
            </a:r>
            <a:endParaRPr lang="en-HK" sz="1200" b="0" i="0">
              <a:effectLst/>
              <a:latin typeface="avenir-lt-w01_35-light1475496"/>
            </a:endParaRPr>
          </a:p>
          <a:p>
            <a:pPr lvl="1" fontAlgn="base">
              <a:lnSpc>
                <a:spcPct val="110000"/>
              </a:lnSpc>
            </a:pPr>
            <a:r>
              <a:rPr lang="en-HK" sz="1200" b="0" i="0">
                <a:effectLst/>
                <a:latin typeface="avenir-lt-w01_35-light1475496"/>
              </a:rPr>
              <a:t>In spring, the wood element is strongest, so we should eat less sour foods to prevent excess wood in the body. We should increase sweet and pungent flavors because they help the liver (the wood organ) regulate qi throughout the body. Examples of foods include leafy greens, asparagus, mushrooms, peas, and may culinary herbs.</a:t>
            </a:r>
            <a:br>
              <a:rPr lang="en-HK" sz="1200" b="0" i="0">
                <a:effectLst/>
                <a:latin typeface="avenir-lt-w01_35-light1475496"/>
              </a:rPr>
            </a:br>
            <a:endParaRPr lang="en-HK" sz="1200" b="0" i="0">
              <a:effectLst/>
              <a:latin typeface="avenir-lt-w01_35-light1475496"/>
            </a:endParaRPr>
          </a:p>
          <a:p>
            <a:pPr>
              <a:lnSpc>
                <a:spcPct val="110000"/>
              </a:lnSpc>
            </a:pPr>
            <a:endParaRPr lang="en-US" sz="1200"/>
          </a:p>
        </p:txBody>
      </p:sp>
    </p:spTree>
    <p:extLst>
      <p:ext uri="{BB962C8B-B14F-4D97-AF65-F5344CB8AC3E}">
        <p14:creationId xmlns:p14="http://schemas.microsoft.com/office/powerpoint/2010/main" val="590091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3E9D-42BA-C062-1F33-73F2605E9F00}"/>
              </a:ext>
            </a:extLst>
          </p:cNvPr>
          <p:cNvSpPr>
            <a:spLocks noGrp="1"/>
          </p:cNvSpPr>
          <p:nvPr>
            <p:ph type="title"/>
          </p:nvPr>
        </p:nvSpPr>
        <p:spPr>
          <a:xfrm>
            <a:off x="6369475" y="808056"/>
            <a:ext cx="4203364" cy="1077229"/>
          </a:xfrm>
        </p:spPr>
        <p:txBody>
          <a:bodyPr>
            <a:normAutofit/>
          </a:bodyPr>
          <a:lstStyle/>
          <a:p>
            <a:pPr algn="l"/>
            <a:r>
              <a:rPr lang="en-HK" b="1" i="0">
                <a:effectLst/>
                <a:latin typeface="brandon-grot-w01-light"/>
              </a:rPr>
              <a:t>Seasonal Eating</a:t>
            </a:r>
            <a:endParaRPr lang="en-US"/>
          </a:p>
        </p:txBody>
      </p:sp>
      <p:sp>
        <p:nvSpPr>
          <p:cNvPr id="3" name="Content Placeholder 2">
            <a:extLst>
              <a:ext uri="{FF2B5EF4-FFF2-40B4-BE49-F238E27FC236}">
                <a16:creationId xmlns:a16="http://schemas.microsoft.com/office/drawing/2014/main" id="{95E8828C-9D99-DD6D-C52E-D2E3FA187812}"/>
              </a:ext>
            </a:extLst>
          </p:cNvPr>
          <p:cNvSpPr>
            <a:spLocks noGrp="1"/>
          </p:cNvSpPr>
          <p:nvPr>
            <p:ph idx="1"/>
          </p:nvPr>
        </p:nvSpPr>
        <p:spPr>
          <a:xfrm>
            <a:off x="6369474" y="2052116"/>
            <a:ext cx="4203365" cy="3997828"/>
          </a:xfrm>
        </p:spPr>
        <p:txBody>
          <a:bodyPr>
            <a:normAutofit/>
          </a:bodyPr>
          <a:lstStyle/>
          <a:p>
            <a:pPr rtl="0" fontAlgn="base">
              <a:lnSpc>
                <a:spcPct val="110000"/>
              </a:lnSpc>
            </a:pPr>
            <a:r>
              <a:rPr lang="en-HK" sz="1100" b="1" i="0">
                <a:effectLst/>
                <a:latin typeface="avenir-lt-w01_35-light1475496"/>
              </a:rPr>
              <a:t>S</a:t>
            </a:r>
            <a:r>
              <a:rPr lang="en-HK" sz="1100" b="1">
                <a:latin typeface="avenir-lt-w01_35-light1475496"/>
              </a:rPr>
              <a:t>ummer</a:t>
            </a:r>
            <a:endParaRPr lang="en-HK" sz="1100" b="1" i="0">
              <a:effectLst/>
              <a:latin typeface="avenir-lt-w01_35-light1475496"/>
            </a:endParaRPr>
          </a:p>
          <a:p>
            <a:pPr lvl="1" fontAlgn="base">
              <a:lnSpc>
                <a:spcPct val="110000"/>
              </a:lnSpc>
            </a:pPr>
            <a:r>
              <a:rPr lang="en-HK" sz="1100" b="0" i="0">
                <a:effectLst/>
                <a:latin typeface="avenir-lt-w01_35-light1475496"/>
              </a:rPr>
              <a:t>In summer, the fire element is strongest, so we should eat less bitter foods. Summer is a season of fast growth, and our bodies’ qi and blood also become more vigorous in this season. This can cause the heart to over-function, which then weakens the lungs. Hence we should eat more pungent flavors to support the lungs and reduce bitter flavors to calm down the heart.</a:t>
            </a:r>
          </a:p>
          <a:p>
            <a:pPr lvl="1" fontAlgn="base">
              <a:lnSpc>
                <a:spcPct val="110000"/>
              </a:lnSpc>
            </a:pPr>
            <a:r>
              <a:rPr lang="en-HK" sz="1100" b="0" i="0">
                <a:effectLst/>
                <a:latin typeface="avenir-lt-w01_35-light1475496"/>
              </a:rPr>
              <a:t>People also sweat a lot in the summer, and excess sweating dissipates the heart’s qi. Eating salty flavors can help retain liquids in the body. Summer is of course a very hot season with a lot of yang energy, so we should eat more cooling foods such as fruits and vegetables to provide a cooling energy and adequate fluids. </a:t>
            </a:r>
          </a:p>
        </p:txBody>
      </p:sp>
      <p:pic>
        <p:nvPicPr>
          <p:cNvPr id="5" name="Picture 4" descr="Bonfire at beach at sunset">
            <a:extLst>
              <a:ext uri="{FF2B5EF4-FFF2-40B4-BE49-F238E27FC236}">
                <a16:creationId xmlns:a16="http://schemas.microsoft.com/office/drawing/2014/main" id="{1435B75E-6E3A-2459-FF94-BF962DB7C604}"/>
              </a:ext>
            </a:extLst>
          </p:cNvPr>
          <p:cNvPicPr>
            <a:picLocks noChangeAspect="1"/>
          </p:cNvPicPr>
          <p:nvPr/>
        </p:nvPicPr>
        <p:blipFill rotWithShape="1">
          <a:blip r:embed="rId3"/>
          <a:srcRect l="17756" r="39345"/>
          <a:stretch/>
        </p:blipFill>
        <p:spPr>
          <a:xfrm>
            <a:off x="1005401" y="227"/>
            <a:ext cx="4424045" cy="6858000"/>
          </a:xfrm>
          <a:prstGeom prst="rect">
            <a:avLst/>
          </a:prstGeom>
          <a:ln w="12700">
            <a:solidFill>
              <a:schemeClr val="tx1"/>
            </a:solidFill>
          </a:ln>
        </p:spPr>
      </p:pic>
    </p:spTree>
    <p:extLst>
      <p:ext uri="{BB962C8B-B14F-4D97-AF65-F5344CB8AC3E}">
        <p14:creationId xmlns:p14="http://schemas.microsoft.com/office/powerpoint/2010/main" val="3452659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8532-96AD-A949-6EE0-CF9903FCC5DE}"/>
              </a:ext>
            </a:extLst>
          </p:cNvPr>
          <p:cNvSpPr>
            <a:spLocks noGrp="1"/>
          </p:cNvSpPr>
          <p:nvPr>
            <p:ph type="title"/>
          </p:nvPr>
        </p:nvSpPr>
        <p:spPr>
          <a:xfrm>
            <a:off x="1964444" y="808056"/>
            <a:ext cx="3319381" cy="1077229"/>
          </a:xfrm>
        </p:spPr>
        <p:txBody>
          <a:bodyPr>
            <a:normAutofit/>
          </a:bodyPr>
          <a:lstStyle/>
          <a:p>
            <a:pPr algn="l"/>
            <a:r>
              <a:rPr lang="en-HK" b="1" i="0">
                <a:effectLst/>
                <a:latin typeface="brandon-grot-w01-light"/>
              </a:rPr>
              <a:t>Seasonal Eating</a:t>
            </a:r>
            <a:endParaRPr lang="en-US"/>
          </a:p>
        </p:txBody>
      </p:sp>
      <p:sp>
        <p:nvSpPr>
          <p:cNvPr id="3" name="Content Placeholder 2">
            <a:extLst>
              <a:ext uri="{FF2B5EF4-FFF2-40B4-BE49-F238E27FC236}">
                <a16:creationId xmlns:a16="http://schemas.microsoft.com/office/drawing/2014/main" id="{FD7D4153-35A4-B625-D938-BA005A338230}"/>
              </a:ext>
            </a:extLst>
          </p:cNvPr>
          <p:cNvSpPr>
            <a:spLocks noGrp="1"/>
          </p:cNvSpPr>
          <p:nvPr>
            <p:ph idx="1"/>
          </p:nvPr>
        </p:nvSpPr>
        <p:spPr>
          <a:xfrm>
            <a:off x="1964444" y="2052116"/>
            <a:ext cx="3319381" cy="3997828"/>
          </a:xfrm>
        </p:spPr>
        <p:txBody>
          <a:bodyPr>
            <a:normAutofit/>
          </a:bodyPr>
          <a:lstStyle/>
          <a:p>
            <a:pPr lvl="1">
              <a:lnSpc>
                <a:spcPct val="110000"/>
              </a:lnSpc>
            </a:pPr>
            <a:r>
              <a:rPr lang="en-HK" sz="1500" b="0" i="0">
                <a:effectLst/>
                <a:latin typeface="avenir-lt-w01_35-light1475496"/>
              </a:rPr>
              <a:t>Examples of foods to avoid would be bitter foods like coffee, grapefruit, and dark leafy greens. Examples of foods to eat in the summer would be cooling or pungent foods, such as tomatoes, cucumbers, summer squash, most fruits, and culinary herbs. These foods are typically ready to be harvested in summer.</a:t>
            </a:r>
            <a:endParaRPr lang="en-US" sz="1500"/>
          </a:p>
        </p:txBody>
      </p:sp>
      <p:pic>
        <p:nvPicPr>
          <p:cNvPr id="5" name="Picture 4" descr="Western food arranged on table">
            <a:extLst>
              <a:ext uri="{FF2B5EF4-FFF2-40B4-BE49-F238E27FC236}">
                <a16:creationId xmlns:a16="http://schemas.microsoft.com/office/drawing/2014/main" id="{A9AA7C82-A92E-D24F-0533-82E91350A978}"/>
              </a:ext>
            </a:extLst>
          </p:cNvPr>
          <p:cNvPicPr>
            <a:picLocks noChangeAspect="1"/>
          </p:cNvPicPr>
          <p:nvPr/>
        </p:nvPicPr>
        <p:blipFill rotWithShape="1">
          <a:blip r:embed="rId3"/>
          <a:srcRect l="26798" r="21728" b="-2"/>
          <a:stretch/>
        </p:blipFill>
        <p:spPr>
          <a:xfrm>
            <a:off x="6096543" y="227"/>
            <a:ext cx="5288377" cy="6858000"/>
          </a:xfrm>
          <a:prstGeom prst="rect">
            <a:avLst/>
          </a:prstGeom>
          <a:ln w="12700">
            <a:solidFill>
              <a:schemeClr val="tx1"/>
            </a:solidFill>
          </a:ln>
        </p:spPr>
      </p:pic>
    </p:spTree>
    <p:extLst>
      <p:ext uri="{BB962C8B-B14F-4D97-AF65-F5344CB8AC3E}">
        <p14:creationId xmlns:p14="http://schemas.microsoft.com/office/powerpoint/2010/main" val="1044953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7F21-73B5-8614-2D59-7117C619CD51}"/>
              </a:ext>
            </a:extLst>
          </p:cNvPr>
          <p:cNvSpPr>
            <a:spLocks noGrp="1"/>
          </p:cNvSpPr>
          <p:nvPr>
            <p:ph type="title"/>
          </p:nvPr>
        </p:nvSpPr>
        <p:spPr>
          <a:xfrm>
            <a:off x="7548117" y="808056"/>
            <a:ext cx="3024722" cy="1249344"/>
          </a:xfrm>
        </p:spPr>
        <p:txBody>
          <a:bodyPr>
            <a:normAutofit/>
          </a:bodyPr>
          <a:lstStyle/>
          <a:p>
            <a:pPr algn="l"/>
            <a:r>
              <a:rPr lang="en-HK" sz="2800" b="1" i="0">
                <a:effectLst/>
                <a:latin typeface="brandon-grot-w01-light"/>
              </a:rPr>
              <a:t>Seasonal Eating</a:t>
            </a:r>
            <a:endParaRPr lang="en-US" sz="2800"/>
          </a:p>
        </p:txBody>
      </p:sp>
      <p:sp>
        <p:nvSpPr>
          <p:cNvPr id="3" name="Content Placeholder 2">
            <a:extLst>
              <a:ext uri="{FF2B5EF4-FFF2-40B4-BE49-F238E27FC236}">
                <a16:creationId xmlns:a16="http://schemas.microsoft.com/office/drawing/2014/main" id="{A77B90D1-0DC4-6E76-6020-72862AF0725D}"/>
              </a:ext>
            </a:extLst>
          </p:cNvPr>
          <p:cNvSpPr>
            <a:spLocks noGrp="1"/>
          </p:cNvSpPr>
          <p:nvPr>
            <p:ph idx="1"/>
          </p:nvPr>
        </p:nvSpPr>
        <p:spPr>
          <a:xfrm>
            <a:off x="7560104" y="2200275"/>
            <a:ext cx="3012735" cy="3849669"/>
          </a:xfrm>
        </p:spPr>
        <p:txBody>
          <a:bodyPr>
            <a:normAutofit/>
          </a:bodyPr>
          <a:lstStyle/>
          <a:p>
            <a:pPr rtl="0" fontAlgn="base">
              <a:lnSpc>
                <a:spcPct val="110000"/>
              </a:lnSpc>
            </a:pPr>
            <a:r>
              <a:rPr lang="en-HK" sz="1000" b="1" i="0">
                <a:effectLst/>
                <a:latin typeface="avenir-lt-w01_35-light1475496"/>
              </a:rPr>
              <a:t>Autumn</a:t>
            </a:r>
            <a:endParaRPr lang="en-HK" sz="1000" b="0" i="0">
              <a:effectLst/>
              <a:latin typeface="avenir-lt-w01_35-light1475496"/>
            </a:endParaRPr>
          </a:p>
          <a:p>
            <a:pPr lvl="1" fontAlgn="base">
              <a:lnSpc>
                <a:spcPct val="110000"/>
              </a:lnSpc>
            </a:pPr>
            <a:r>
              <a:rPr lang="en-HK" sz="1000" b="0" i="0">
                <a:effectLst/>
                <a:latin typeface="avenir-lt-w01_35-light1475496"/>
              </a:rPr>
              <a:t>In autumn, the metal element is strongest, so we should eat less pungent/spicy foods. Autumn has very cold winds, and pungent/spicy foods open up our skin pores, which can make it easier for us to get sick from the cold autumn wind. </a:t>
            </a:r>
          </a:p>
          <a:p>
            <a:pPr lvl="1" fontAlgn="base">
              <a:lnSpc>
                <a:spcPct val="110000"/>
              </a:lnSpc>
            </a:pPr>
            <a:r>
              <a:rPr lang="en-HK" sz="1000" b="0" i="0">
                <a:effectLst/>
                <a:latin typeface="avenir-lt-w01_35-light1475496"/>
              </a:rPr>
              <a:t>Since the lungs are most affected by the dry winds in autumn, we should eat more sweet foods such as grains and root vegetables, which are ready to be harvested in autumn. These sweet foods will promote the production of body fluids to prevent dryness. Sour foods also help in autumn because they help to retain liquids. </a:t>
            </a:r>
          </a:p>
        </p:txBody>
      </p:sp>
      <p:pic>
        <p:nvPicPr>
          <p:cNvPr id="5" name="Picture 4" descr="Yellow and red autumn leaves background">
            <a:extLst>
              <a:ext uri="{FF2B5EF4-FFF2-40B4-BE49-F238E27FC236}">
                <a16:creationId xmlns:a16="http://schemas.microsoft.com/office/drawing/2014/main" id="{95E88367-5064-E292-CAAF-B3C0A47A81FC}"/>
              </a:ext>
            </a:extLst>
          </p:cNvPr>
          <p:cNvPicPr>
            <a:picLocks noChangeAspect="1"/>
          </p:cNvPicPr>
          <p:nvPr/>
        </p:nvPicPr>
        <p:blipFill rotWithShape="1">
          <a:blip r:embed="rId3"/>
          <a:srcRect l="34143" r="11645" b="-2"/>
          <a:stretch/>
        </p:blipFill>
        <p:spPr>
          <a:xfrm>
            <a:off x="1005401" y="227"/>
            <a:ext cx="5569814" cy="6858000"/>
          </a:xfrm>
          <a:prstGeom prst="rect">
            <a:avLst/>
          </a:prstGeom>
          <a:ln w="12700">
            <a:solidFill>
              <a:schemeClr val="tx1"/>
            </a:solidFill>
          </a:ln>
        </p:spPr>
      </p:pic>
    </p:spTree>
    <p:extLst>
      <p:ext uri="{BB962C8B-B14F-4D97-AF65-F5344CB8AC3E}">
        <p14:creationId xmlns:p14="http://schemas.microsoft.com/office/powerpoint/2010/main" val="52896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B3ED-96C3-EE14-4924-97126D193A7A}"/>
              </a:ext>
            </a:extLst>
          </p:cNvPr>
          <p:cNvSpPr>
            <a:spLocks noGrp="1"/>
          </p:cNvSpPr>
          <p:nvPr>
            <p:ph type="title"/>
          </p:nvPr>
        </p:nvSpPr>
        <p:spPr/>
        <p:txBody>
          <a:bodyPr/>
          <a:lstStyle/>
          <a:p>
            <a:r>
              <a:rPr lang="en-US" dirty="0"/>
              <a:t>Midterm test result</a:t>
            </a:r>
          </a:p>
        </p:txBody>
      </p:sp>
      <p:sp>
        <p:nvSpPr>
          <p:cNvPr id="4" name="Content Placeholder 3">
            <a:extLst>
              <a:ext uri="{FF2B5EF4-FFF2-40B4-BE49-F238E27FC236}">
                <a16:creationId xmlns:a16="http://schemas.microsoft.com/office/drawing/2014/main" id="{FE03172D-087A-677D-73EC-0132947B6AE0}"/>
              </a:ext>
            </a:extLst>
          </p:cNvPr>
          <p:cNvSpPr>
            <a:spLocks noGrp="1"/>
          </p:cNvSpPr>
          <p:nvPr>
            <p:ph sz="half" idx="1"/>
          </p:nvPr>
        </p:nvSpPr>
        <p:spPr/>
        <p:txBody>
          <a:bodyPr/>
          <a:lstStyle/>
          <a:p>
            <a:r>
              <a:rPr lang="en-US" dirty="0"/>
              <a:t>Average mark: 47.29</a:t>
            </a:r>
          </a:p>
          <a:p>
            <a:r>
              <a:rPr lang="en-US" dirty="0"/>
              <a:t>Standard Deviation: 18.86</a:t>
            </a:r>
          </a:p>
        </p:txBody>
      </p:sp>
      <p:sp>
        <p:nvSpPr>
          <p:cNvPr id="10" name="Content Placeholder 9">
            <a:extLst>
              <a:ext uri="{FF2B5EF4-FFF2-40B4-BE49-F238E27FC236}">
                <a16:creationId xmlns:a16="http://schemas.microsoft.com/office/drawing/2014/main" id="{3D211CA6-E3A4-A47A-8B9B-7FCD2A60EECD}"/>
              </a:ext>
            </a:extLst>
          </p:cNvPr>
          <p:cNvSpPr>
            <a:spLocks noGrp="1"/>
          </p:cNvSpPr>
          <p:nvPr>
            <p:ph sz="half" idx="2"/>
          </p:nvPr>
        </p:nvSpPr>
        <p:spPr/>
        <p:txBody>
          <a:bodyPr/>
          <a:lstStyle/>
          <a:p>
            <a:endParaRPr lang="en-US" dirty="0"/>
          </a:p>
        </p:txBody>
      </p:sp>
      <p:graphicFrame>
        <p:nvGraphicFramePr>
          <p:cNvPr id="7" name="Table 7">
            <a:extLst>
              <a:ext uri="{FF2B5EF4-FFF2-40B4-BE49-F238E27FC236}">
                <a16:creationId xmlns:a16="http://schemas.microsoft.com/office/drawing/2014/main" id="{75843E42-03CB-F628-0CDB-D26FF4A623CE}"/>
              </a:ext>
            </a:extLst>
          </p:cNvPr>
          <p:cNvGraphicFramePr>
            <a:graphicFrameLocks noGrp="1"/>
          </p:cNvGraphicFramePr>
          <p:nvPr>
            <p:extLst>
              <p:ext uri="{D42A27DB-BD31-4B8C-83A1-F6EECF244321}">
                <p14:modId xmlns:p14="http://schemas.microsoft.com/office/powerpoint/2010/main" val="2022197387"/>
              </p:ext>
            </p:extLst>
          </p:nvPr>
        </p:nvGraphicFramePr>
        <p:xfrm>
          <a:off x="1932198" y="3547212"/>
          <a:ext cx="9130272" cy="1007631"/>
        </p:xfrm>
        <a:graphic>
          <a:graphicData uri="http://schemas.openxmlformats.org/drawingml/2006/table">
            <a:tbl>
              <a:tblPr firstRow="1" bandRow="1">
                <a:tableStyleId>{5C22544A-7EE6-4342-B048-85BDC9FD1C3A}</a:tableStyleId>
              </a:tblPr>
              <a:tblGrid>
                <a:gridCol w="760856">
                  <a:extLst>
                    <a:ext uri="{9D8B030D-6E8A-4147-A177-3AD203B41FA5}">
                      <a16:colId xmlns:a16="http://schemas.microsoft.com/office/drawing/2014/main" val="3353299997"/>
                    </a:ext>
                  </a:extLst>
                </a:gridCol>
                <a:gridCol w="760856">
                  <a:extLst>
                    <a:ext uri="{9D8B030D-6E8A-4147-A177-3AD203B41FA5}">
                      <a16:colId xmlns:a16="http://schemas.microsoft.com/office/drawing/2014/main" val="1654408266"/>
                    </a:ext>
                  </a:extLst>
                </a:gridCol>
                <a:gridCol w="760856">
                  <a:extLst>
                    <a:ext uri="{9D8B030D-6E8A-4147-A177-3AD203B41FA5}">
                      <a16:colId xmlns:a16="http://schemas.microsoft.com/office/drawing/2014/main" val="2263462641"/>
                    </a:ext>
                  </a:extLst>
                </a:gridCol>
                <a:gridCol w="760856">
                  <a:extLst>
                    <a:ext uri="{9D8B030D-6E8A-4147-A177-3AD203B41FA5}">
                      <a16:colId xmlns:a16="http://schemas.microsoft.com/office/drawing/2014/main" val="4212440582"/>
                    </a:ext>
                  </a:extLst>
                </a:gridCol>
                <a:gridCol w="760856">
                  <a:extLst>
                    <a:ext uri="{9D8B030D-6E8A-4147-A177-3AD203B41FA5}">
                      <a16:colId xmlns:a16="http://schemas.microsoft.com/office/drawing/2014/main" val="2322692603"/>
                    </a:ext>
                  </a:extLst>
                </a:gridCol>
                <a:gridCol w="760856">
                  <a:extLst>
                    <a:ext uri="{9D8B030D-6E8A-4147-A177-3AD203B41FA5}">
                      <a16:colId xmlns:a16="http://schemas.microsoft.com/office/drawing/2014/main" val="4204377039"/>
                    </a:ext>
                  </a:extLst>
                </a:gridCol>
                <a:gridCol w="760856">
                  <a:extLst>
                    <a:ext uri="{9D8B030D-6E8A-4147-A177-3AD203B41FA5}">
                      <a16:colId xmlns:a16="http://schemas.microsoft.com/office/drawing/2014/main" val="888047950"/>
                    </a:ext>
                  </a:extLst>
                </a:gridCol>
                <a:gridCol w="760856">
                  <a:extLst>
                    <a:ext uri="{9D8B030D-6E8A-4147-A177-3AD203B41FA5}">
                      <a16:colId xmlns:a16="http://schemas.microsoft.com/office/drawing/2014/main" val="3884793486"/>
                    </a:ext>
                  </a:extLst>
                </a:gridCol>
                <a:gridCol w="760856">
                  <a:extLst>
                    <a:ext uri="{9D8B030D-6E8A-4147-A177-3AD203B41FA5}">
                      <a16:colId xmlns:a16="http://schemas.microsoft.com/office/drawing/2014/main" val="3267863806"/>
                    </a:ext>
                  </a:extLst>
                </a:gridCol>
                <a:gridCol w="760856">
                  <a:extLst>
                    <a:ext uri="{9D8B030D-6E8A-4147-A177-3AD203B41FA5}">
                      <a16:colId xmlns:a16="http://schemas.microsoft.com/office/drawing/2014/main" val="34431061"/>
                    </a:ext>
                  </a:extLst>
                </a:gridCol>
                <a:gridCol w="760856">
                  <a:extLst>
                    <a:ext uri="{9D8B030D-6E8A-4147-A177-3AD203B41FA5}">
                      <a16:colId xmlns:a16="http://schemas.microsoft.com/office/drawing/2014/main" val="222796038"/>
                    </a:ext>
                  </a:extLst>
                </a:gridCol>
                <a:gridCol w="760856">
                  <a:extLst>
                    <a:ext uri="{9D8B030D-6E8A-4147-A177-3AD203B41FA5}">
                      <a16:colId xmlns:a16="http://schemas.microsoft.com/office/drawing/2014/main" val="1595089946"/>
                    </a:ext>
                  </a:extLst>
                </a:gridCol>
              </a:tblGrid>
              <a:tr h="634404">
                <a:tc>
                  <a:txBody>
                    <a:bodyPr/>
                    <a:lstStyle/>
                    <a:p>
                      <a:r>
                        <a:rPr lang="en-US" dirty="0"/>
                        <a:t>4+ (98)</a:t>
                      </a:r>
                    </a:p>
                  </a:txBody>
                  <a:tcPr/>
                </a:tc>
                <a:tc>
                  <a:txBody>
                    <a:bodyPr/>
                    <a:lstStyle/>
                    <a:p>
                      <a:r>
                        <a:rPr lang="en-US" dirty="0"/>
                        <a:t>4 (91)</a:t>
                      </a:r>
                    </a:p>
                  </a:txBody>
                  <a:tcPr/>
                </a:tc>
                <a:tc>
                  <a:txBody>
                    <a:bodyPr/>
                    <a:lstStyle/>
                    <a:p>
                      <a:r>
                        <a:rPr lang="en-US" dirty="0"/>
                        <a:t>4- (83)</a:t>
                      </a:r>
                    </a:p>
                  </a:txBody>
                  <a:tcPr/>
                </a:tc>
                <a:tc>
                  <a:txBody>
                    <a:bodyPr/>
                    <a:lstStyle/>
                    <a:p>
                      <a:r>
                        <a:rPr lang="en-US" dirty="0"/>
                        <a:t>3+ (78)</a:t>
                      </a:r>
                    </a:p>
                  </a:txBody>
                  <a:tcPr/>
                </a:tc>
                <a:tc>
                  <a:txBody>
                    <a:bodyPr/>
                    <a:lstStyle/>
                    <a:p>
                      <a:r>
                        <a:rPr lang="en-US" dirty="0"/>
                        <a:t>3 (75)</a:t>
                      </a:r>
                    </a:p>
                  </a:txBody>
                  <a:tcPr/>
                </a:tc>
                <a:tc>
                  <a:txBody>
                    <a:bodyPr/>
                    <a:lstStyle/>
                    <a:p>
                      <a:r>
                        <a:rPr lang="en-US" dirty="0"/>
                        <a:t>3- (71)</a:t>
                      </a:r>
                    </a:p>
                  </a:txBody>
                  <a:tcPr/>
                </a:tc>
                <a:tc>
                  <a:txBody>
                    <a:bodyPr/>
                    <a:lstStyle/>
                    <a:p>
                      <a:r>
                        <a:rPr lang="en-US" dirty="0"/>
                        <a:t>2+ (68)</a:t>
                      </a:r>
                    </a:p>
                  </a:txBody>
                  <a:tcPr/>
                </a:tc>
                <a:tc>
                  <a:txBody>
                    <a:bodyPr/>
                    <a:lstStyle/>
                    <a:p>
                      <a:r>
                        <a:rPr lang="en-US" dirty="0"/>
                        <a:t>2 (65)</a:t>
                      </a:r>
                    </a:p>
                  </a:txBody>
                  <a:tcPr/>
                </a:tc>
                <a:tc>
                  <a:txBody>
                    <a:bodyPr/>
                    <a:lstStyle/>
                    <a:p>
                      <a:r>
                        <a:rPr lang="en-US" dirty="0"/>
                        <a:t>2- (61)</a:t>
                      </a:r>
                    </a:p>
                  </a:txBody>
                  <a:tcPr/>
                </a:tc>
                <a:tc>
                  <a:txBody>
                    <a:bodyPr/>
                    <a:lstStyle/>
                    <a:p>
                      <a:r>
                        <a:rPr lang="en-US" dirty="0"/>
                        <a:t>1+ (58)</a:t>
                      </a:r>
                    </a:p>
                  </a:txBody>
                  <a:tcPr/>
                </a:tc>
                <a:tc>
                  <a:txBody>
                    <a:bodyPr/>
                    <a:lstStyle/>
                    <a:p>
                      <a:r>
                        <a:rPr lang="en-US" dirty="0"/>
                        <a:t>1 (55)</a:t>
                      </a:r>
                    </a:p>
                  </a:txBody>
                  <a:tcPr/>
                </a:tc>
                <a:tc>
                  <a:txBody>
                    <a:bodyPr/>
                    <a:lstStyle/>
                    <a:p>
                      <a:r>
                        <a:rPr lang="en-US" dirty="0"/>
                        <a:t>1- (51) </a:t>
                      </a:r>
                    </a:p>
                  </a:txBody>
                  <a:tcPr/>
                </a:tc>
                <a:extLst>
                  <a:ext uri="{0D108BD9-81ED-4DB2-BD59-A6C34878D82A}">
                    <a16:rowId xmlns:a16="http://schemas.microsoft.com/office/drawing/2014/main" val="3609287568"/>
                  </a:ext>
                </a:extLst>
              </a:tr>
              <a:tr h="367551">
                <a:tc>
                  <a:txBody>
                    <a:bodyPr/>
                    <a:lstStyle/>
                    <a:p>
                      <a:r>
                        <a:rPr lang="en-US" dirty="0"/>
                        <a:t>89</a:t>
                      </a:r>
                    </a:p>
                  </a:txBody>
                  <a:tcPr/>
                </a:tc>
                <a:tc>
                  <a:txBody>
                    <a:bodyPr/>
                    <a:lstStyle/>
                    <a:p>
                      <a:r>
                        <a:rPr lang="en-US" dirty="0"/>
                        <a:t>83</a:t>
                      </a:r>
                    </a:p>
                  </a:txBody>
                  <a:tcPr/>
                </a:tc>
                <a:tc>
                  <a:txBody>
                    <a:bodyPr/>
                    <a:lstStyle/>
                    <a:p>
                      <a:r>
                        <a:rPr lang="en-US" dirty="0"/>
                        <a:t>77</a:t>
                      </a:r>
                    </a:p>
                  </a:txBody>
                  <a:tcPr/>
                </a:tc>
                <a:tc>
                  <a:txBody>
                    <a:bodyPr/>
                    <a:lstStyle/>
                    <a:p>
                      <a:r>
                        <a:rPr lang="en-US" dirty="0"/>
                        <a:t>71</a:t>
                      </a:r>
                    </a:p>
                  </a:txBody>
                  <a:tcPr/>
                </a:tc>
                <a:tc>
                  <a:txBody>
                    <a:bodyPr/>
                    <a:lstStyle/>
                    <a:p>
                      <a:r>
                        <a:rPr lang="en-US" dirty="0"/>
                        <a:t>65</a:t>
                      </a:r>
                    </a:p>
                  </a:txBody>
                  <a:tcPr/>
                </a:tc>
                <a:tc>
                  <a:txBody>
                    <a:bodyPr/>
                    <a:lstStyle/>
                    <a:p>
                      <a:r>
                        <a:rPr lang="en-US" dirty="0"/>
                        <a:t>59</a:t>
                      </a:r>
                    </a:p>
                  </a:txBody>
                  <a:tcPr/>
                </a:tc>
                <a:tc>
                  <a:txBody>
                    <a:bodyPr/>
                    <a:lstStyle/>
                    <a:p>
                      <a:r>
                        <a:rPr lang="en-US" dirty="0"/>
                        <a:t>53</a:t>
                      </a:r>
                    </a:p>
                  </a:txBody>
                  <a:tcPr/>
                </a:tc>
                <a:tc>
                  <a:txBody>
                    <a:bodyPr/>
                    <a:lstStyle/>
                    <a:p>
                      <a:r>
                        <a:rPr lang="en-US" b="1" dirty="0"/>
                        <a:t>47</a:t>
                      </a:r>
                    </a:p>
                  </a:txBody>
                  <a:tcPr/>
                </a:tc>
                <a:tc>
                  <a:txBody>
                    <a:bodyPr/>
                    <a:lstStyle/>
                    <a:p>
                      <a:r>
                        <a:rPr lang="en-US" dirty="0"/>
                        <a:t>41</a:t>
                      </a:r>
                    </a:p>
                  </a:txBody>
                  <a:tcPr/>
                </a:tc>
                <a:tc>
                  <a:txBody>
                    <a:bodyPr/>
                    <a:lstStyle/>
                    <a:p>
                      <a:r>
                        <a:rPr lang="en-US" dirty="0"/>
                        <a:t>35</a:t>
                      </a:r>
                    </a:p>
                  </a:txBody>
                  <a:tcPr/>
                </a:tc>
                <a:tc>
                  <a:txBody>
                    <a:bodyPr/>
                    <a:lstStyle/>
                    <a:p>
                      <a:r>
                        <a:rPr lang="en-US" dirty="0"/>
                        <a:t>29</a:t>
                      </a:r>
                    </a:p>
                  </a:txBody>
                  <a:tcPr/>
                </a:tc>
                <a:tc>
                  <a:txBody>
                    <a:bodyPr/>
                    <a:lstStyle/>
                    <a:p>
                      <a:r>
                        <a:rPr lang="en-US" dirty="0"/>
                        <a:t>23</a:t>
                      </a:r>
                    </a:p>
                  </a:txBody>
                  <a:tcPr/>
                </a:tc>
                <a:extLst>
                  <a:ext uri="{0D108BD9-81ED-4DB2-BD59-A6C34878D82A}">
                    <a16:rowId xmlns:a16="http://schemas.microsoft.com/office/drawing/2014/main" val="2414968540"/>
                  </a:ext>
                </a:extLst>
              </a:tr>
            </a:tbl>
          </a:graphicData>
        </a:graphic>
      </p:graphicFrame>
    </p:spTree>
    <p:extLst>
      <p:ext uri="{BB962C8B-B14F-4D97-AF65-F5344CB8AC3E}">
        <p14:creationId xmlns:p14="http://schemas.microsoft.com/office/powerpoint/2010/main" val="3117890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5394-2720-96E3-6605-9E40E62E5238}"/>
              </a:ext>
            </a:extLst>
          </p:cNvPr>
          <p:cNvSpPr>
            <a:spLocks noGrp="1"/>
          </p:cNvSpPr>
          <p:nvPr>
            <p:ph type="title"/>
          </p:nvPr>
        </p:nvSpPr>
        <p:spPr>
          <a:xfrm>
            <a:off x="1974738" y="808056"/>
            <a:ext cx="4986954" cy="1077229"/>
          </a:xfrm>
        </p:spPr>
        <p:txBody>
          <a:bodyPr>
            <a:normAutofit/>
          </a:bodyPr>
          <a:lstStyle/>
          <a:p>
            <a:pPr algn="l"/>
            <a:r>
              <a:rPr lang="en-HK" b="1" i="0">
                <a:effectLst/>
                <a:latin typeface="brandon-grot-w01-light"/>
              </a:rPr>
              <a:t>Seasonal Eating</a:t>
            </a:r>
            <a:endParaRPr lang="en-US"/>
          </a:p>
        </p:txBody>
      </p:sp>
      <p:sp>
        <p:nvSpPr>
          <p:cNvPr id="3" name="Content Placeholder 2">
            <a:extLst>
              <a:ext uri="{FF2B5EF4-FFF2-40B4-BE49-F238E27FC236}">
                <a16:creationId xmlns:a16="http://schemas.microsoft.com/office/drawing/2014/main" id="{BDD64FC2-4588-1953-8E80-96AC8BF89469}"/>
              </a:ext>
            </a:extLst>
          </p:cNvPr>
          <p:cNvSpPr>
            <a:spLocks noGrp="1"/>
          </p:cNvSpPr>
          <p:nvPr>
            <p:ph idx="1"/>
          </p:nvPr>
        </p:nvSpPr>
        <p:spPr>
          <a:xfrm>
            <a:off x="1974739" y="2052116"/>
            <a:ext cx="4901548" cy="3997828"/>
          </a:xfrm>
        </p:spPr>
        <p:txBody>
          <a:bodyPr>
            <a:normAutofit lnSpcReduction="10000"/>
          </a:bodyPr>
          <a:lstStyle/>
          <a:p>
            <a:pPr rtl="0" fontAlgn="base">
              <a:lnSpc>
                <a:spcPct val="110000"/>
              </a:lnSpc>
            </a:pPr>
            <a:r>
              <a:rPr lang="en-HK" sz="1800" b="1" i="0">
                <a:effectLst/>
                <a:latin typeface="avenir-lt-w01_35-light1475496"/>
              </a:rPr>
              <a:t>Winter</a:t>
            </a:r>
            <a:endParaRPr lang="en-HK" sz="1800" b="0" i="0">
              <a:effectLst/>
              <a:latin typeface="avenir-lt-w01_35-light1475496"/>
            </a:endParaRPr>
          </a:p>
          <a:p>
            <a:pPr lvl="1" fontAlgn="base">
              <a:lnSpc>
                <a:spcPct val="110000"/>
              </a:lnSpc>
            </a:pPr>
            <a:r>
              <a:rPr lang="en-HK" b="0" i="0">
                <a:effectLst/>
                <a:latin typeface="avenir-lt-w01_35-light1475496"/>
              </a:rPr>
              <a:t>In winter, the water element is strongest, so we should eat less salty foods, most of which are also cold-natured. Instead, we should eat more bitter foods of the fire element and add warming spices. The kidneys are associated with the water element, and a hyperactive kidney weakens the heart. Hence, eating less salty foods and more bitter foods reduces the burden on the kidneys and supports the heart.</a:t>
            </a:r>
          </a:p>
          <a:p>
            <a:pPr>
              <a:lnSpc>
                <a:spcPct val="110000"/>
              </a:lnSpc>
            </a:pPr>
            <a:endParaRPr lang="en-US" sz="1800"/>
          </a:p>
        </p:txBody>
      </p:sp>
      <p:pic>
        <p:nvPicPr>
          <p:cNvPr id="28" name="Picture 4" descr="Bird on a flower stem">
            <a:extLst>
              <a:ext uri="{FF2B5EF4-FFF2-40B4-BE49-F238E27FC236}">
                <a16:creationId xmlns:a16="http://schemas.microsoft.com/office/drawing/2014/main" id="{DB5B8F7B-5173-F019-9FA2-EA5FCDBD37C3}"/>
              </a:ext>
            </a:extLst>
          </p:cNvPr>
          <p:cNvPicPr>
            <a:picLocks noChangeAspect="1"/>
          </p:cNvPicPr>
          <p:nvPr/>
        </p:nvPicPr>
        <p:blipFill rotWithShape="1">
          <a:blip r:embed="rId3"/>
          <a:srcRect l="28731" r="25940" b="-2"/>
          <a:stretch/>
        </p:blipFill>
        <p:spPr>
          <a:xfrm>
            <a:off x="7534656" y="227"/>
            <a:ext cx="4657039" cy="6858000"/>
          </a:xfrm>
          <a:prstGeom prst="rect">
            <a:avLst/>
          </a:prstGeom>
        </p:spPr>
      </p:pic>
    </p:spTree>
    <p:extLst>
      <p:ext uri="{BB962C8B-B14F-4D97-AF65-F5344CB8AC3E}">
        <p14:creationId xmlns:p14="http://schemas.microsoft.com/office/powerpoint/2010/main" val="3369620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7459-2068-8193-CDE8-55FD2E3DC0C9}"/>
              </a:ext>
            </a:extLst>
          </p:cNvPr>
          <p:cNvSpPr>
            <a:spLocks noGrp="1"/>
          </p:cNvSpPr>
          <p:nvPr>
            <p:ph type="title"/>
          </p:nvPr>
        </p:nvSpPr>
        <p:spPr>
          <a:xfrm>
            <a:off x="5274525" y="808056"/>
            <a:ext cx="5338372" cy="1077229"/>
          </a:xfrm>
        </p:spPr>
        <p:txBody>
          <a:bodyPr>
            <a:normAutofit/>
          </a:bodyPr>
          <a:lstStyle/>
          <a:p>
            <a:pPr algn="l"/>
            <a:r>
              <a:rPr lang="en-HK" b="1" i="0">
                <a:effectLst/>
                <a:latin typeface="brandon-grot-w01-light"/>
              </a:rPr>
              <a:t>Seasonal Eating</a:t>
            </a:r>
            <a:endParaRPr lang="en-US"/>
          </a:p>
        </p:txBody>
      </p:sp>
      <p:sp>
        <p:nvSpPr>
          <p:cNvPr id="3" name="Content Placeholder 2">
            <a:extLst>
              <a:ext uri="{FF2B5EF4-FFF2-40B4-BE49-F238E27FC236}">
                <a16:creationId xmlns:a16="http://schemas.microsoft.com/office/drawing/2014/main" id="{2878CA4D-AB26-1EB1-DBE2-5937533EC2C7}"/>
              </a:ext>
            </a:extLst>
          </p:cNvPr>
          <p:cNvSpPr>
            <a:spLocks noGrp="1"/>
          </p:cNvSpPr>
          <p:nvPr>
            <p:ph idx="1"/>
          </p:nvPr>
        </p:nvSpPr>
        <p:spPr>
          <a:xfrm>
            <a:off x="5269071" y="2052116"/>
            <a:ext cx="5343826" cy="3997828"/>
          </a:xfrm>
        </p:spPr>
        <p:txBody>
          <a:bodyPr>
            <a:normAutofit lnSpcReduction="10000"/>
          </a:bodyPr>
          <a:lstStyle/>
          <a:p>
            <a:pPr rtl="0" fontAlgn="base">
              <a:lnSpc>
                <a:spcPct val="110000"/>
              </a:lnSpc>
            </a:pPr>
            <a:r>
              <a:rPr lang="en-HK" sz="1700" b="1" i="0">
                <a:effectLst/>
                <a:latin typeface="avenir-lt-w01_35-light1475496"/>
              </a:rPr>
              <a:t>Know your body’s constitution</a:t>
            </a:r>
            <a:endParaRPr lang="en-HK" sz="1700" b="0" i="0">
              <a:effectLst/>
              <a:latin typeface="avenir-lt-w01_35-light1475496"/>
            </a:endParaRPr>
          </a:p>
          <a:p>
            <a:pPr lvl="1" fontAlgn="base">
              <a:lnSpc>
                <a:spcPct val="110000"/>
              </a:lnSpc>
            </a:pPr>
            <a:r>
              <a:rPr lang="en-HK" sz="1700" b="0" i="0">
                <a:effectLst/>
                <a:latin typeface="avenir-lt-w01_35-light1475496"/>
              </a:rPr>
              <a:t>From a TCM perspective, we eat food to balance our body’s </a:t>
            </a:r>
            <a:r>
              <a:rPr lang="en-HK" sz="1700" b="0" i="0" u="sng" strike="noStrike">
                <a:effectLst/>
                <a:latin typeface="var(--ricos-custom-link-font-family,unset)"/>
                <a:hlinkClick r:id="rId3"/>
              </a:rPr>
              <a:t>constitution</a:t>
            </a:r>
            <a:r>
              <a:rPr lang="en-HK" sz="1700" b="0" i="0">
                <a:effectLst/>
                <a:latin typeface="avenir-lt-w01_35-light1475496"/>
              </a:rPr>
              <a:t>, and our constitution can get affected by the outer environment. For example, summer is a very hot season, so it’s easy to get a lot of yang in this season. Hence we should eat more yin foods like fruits and cooling vegetables. However, you have to pay attention to your constitution first. If you know your constitution is cold and lacking yang, then even if it is summer, you should still eat in a way to nourish your yang.</a:t>
            </a:r>
          </a:p>
          <a:p>
            <a:pPr>
              <a:lnSpc>
                <a:spcPct val="110000"/>
              </a:lnSpc>
            </a:pPr>
            <a:endParaRPr lang="en-US" sz="1700"/>
          </a:p>
        </p:txBody>
      </p:sp>
      <p:pic>
        <p:nvPicPr>
          <p:cNvPr id="5" name="Picture 4" descr="Fresh mandarins in bowl">
            <a:extLst>
              <a:ext uri="{FF2B5EF4-FFF2-40B4-BE49-F238E27FC236}">
                <a16:creationId xmlns:a16="http://schemas.microsoft.com/office/drawing/2014/main" id="{0458459F-AE4B-566A-D661-2CF22902966B}"/>
              </a:ext>
            </a:extLst>
          </p:cNvPr>
          <p:cNvPicPr>
            <a:picLocks noChangeAspect="1"/>
          </p:cNvPicPr>
          <p:nvPr/>
        </p:nvPicPr>
        <p:blipFill rotWithShape="1">
          <a:blip r:embed="rId4"/>
          <a:srcRect l="53820" r="16479" b="-2"/>
          <a:stretch/>
        </p:blipFill>
        <p:spPr>
          <a:xfrm>
            <a:off x="1011880" y="227"/>
            <a:ext cx="3051461" cy="6858000"/>
          </a:xfrm>
          <a:prstGeom prst="rect">
            <a:avLst/>
          </a:prstGeom>
          <a:ln w="12700">
            <a:solidFill>
              <a:schemeClr val="tx1"/>
            </a:solidFill>
          </a:ln>
        </p:spPr>
      </p:pic>
    </p:spTree>
    <p:extLst>
      <p:ext uri="{BB962C8B-B14F-4D97-AF65-F5344CB8AC3E}">
        <p14:creationId xmlns:p14="http://schemas.microsoft.com/office/powerpoint/2010/main" val="100778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ssorted vegetables and fruits">
            <a:extLst>
              <a:ext uri="{FF2B5EF4-FFF2-40B4-BE49-F238E27FC236}">
                <a16:creationId xmlns:a16="http://schemas.microsoft.com/office/drawing/2014/main" id="{FA98BA6C-464B-5151-4678-7B321662885D}"/>
              </a:ext>
            </a:extLst>
          </p:cNvPr>
          <p:cNvPicPr>
            <a:picLocks noChangeAspect="1"/>
          </p:cNvPicPr>
          <p:nvPr/>
        </p:nvPicPr>
        <p:blipFill rotWithShape="1">
          <a:blip r:embed="rId2">
            <a:duotone>
              <a:schemeClr val="bg2">
                <a:shade val="45000"/>
                <a:satMod val="135000"/>
              </a:schemeClr>
              <a:prstClr val="white"/>
            </a:duotone>
            <a:alphaModFix amt="25000"/>
          </a:blip>
          <a:srcRect t="8609" r="-1" b="7119"/>
          <a:stretch/>
        </p:blipFill>
        <p:spPr>
          <a:xfrm>
            <a:off x="153" y="10"/>
            <a:ext cx="12191695" cy="6857990"/>
          </a:xfrm>
          <a:prstGeom prst="rect">
            <a:avLst/>
          </a:prstGeom>
        </p:spPr>
      </p:pic>
      <p:sp>
        <p:nvSpPr>
          <p:cNvPr id="2" name="Title 1">
            <a:extLst>
              <a:ext uri="{FF2B5EF4-FFF2-40B4-BE49-F238E27FC236}">
                <a16:creationId xmlns:a16="http://schemas.microsoft.com/office/drawing/2014/main" id="{5AB8A84B-BC0E-D5AC-B451-52481420F8B8}"/>
              </a:ext>
            </a:extLst>
          </p:cNvPr>
          <p:cNvSpPr>
            <a:spLocks noGrp="1"/>
          </p:cNvSpPr>
          <p:nvPr>
            <p:ph type="title"/>
          </p:nvPr>
        </p:nvSpPr>
        <p:spPr/>
        <p:txBody>
          <a:bodyPr>
            <a:normAutofit/>
          </a:bodyPr>
          <a:lstStyle/>
          <a:p>
            <a:pPr algn="l"/>
            <a:r>
              <a:rPr lang="en-HK" b="1" i="0">
                <a:effectLst/>
                <a:latin typeface="brandon-grot-w01-light"/>
              </a:rPr>
              <a:t>Other TCM Eating Tips</a:t>
            </a:r>
            <a:endParaRPr lang="en-US"/>
          </a:p>
        </p:txBody>
      </p:sp>
      <p:sp>
        <p:nvSpPr>
          <p:cNvPr id="3" name="Content Placeholder 2">
            <a:extLst>
              <a:ext uri="{FF2B5EF4-FFF2-40B4-BE49-F238E27FC236}">
                <a16:creationId xmlns:a16="http://schemas.microsoft.com/office/drawing/2014/main" id="{F771832D-1344-A759-F5A3-278D636C317E}"/>
              </a:ext>
            </a:extLst>
          </p:cNvPr>
          <p:cNvSpPr>
            <a:spLocks noGrp="1"/>
          </p:cNvSpPr>
          <p:nvPr>
            <p:ph idx="1"/>
          </p:nvPr>
        </p:nvSpPr>
        <p:spPr>
          <a:xfrm>
            <a:off x="2610579" y="2052116"/>
            <a:ext cx="7959560" cy="3997828"/>
          </a:xfrm>
        </p:spPr>
        <p:txBody>
          <a:bodyPr>
            <a:normAutofit/>
          </a:bodyPr>
          <a:lstStyle/>
          <a:p>
            <a:pPr rtl="0" fontAlgn="base">
              <a:lnSpc>
                <a:spcPct val="110000"/>
              </a:lnSpc>
            </a:pPr>
            <a:r>
              <a:rPr lang="en-HK" sz="1100" b="1" i="0">
                <a:effectLst/>
                <a:latin typeface="avenir-lt-w01_35-light1475496"/>
              </a:rPr>
              <a:t>Tip 1: Listen to your body</a:t>
            </a:r>
            <a:endParaRPr lang="en-HK" sz="1100" b="0" i="0">
              <a:effectLst/>
              <a:latin typeface="avenir-lt-w01_35-light1475496"/>
            </a:endParaRPr>
          </a:p>
          <a:p>
            <a:pPr lvl="1" fontAlgn="base">
              <a:lnSpc>
                <a:spcPct val="110000"/>
              </a:lnSpc>
            </a:pPr>
            <a:r>
              <a:rPr lang="en-HK" sz="1100" b="0" i="0">
                <a:effectLst/>
                <a:latin typeface="avenir-lt-w01_35-light1475496"/>
              </a:rPr>
              <a:t>Just because someone tells you a food is good doesn’t mean it’s good for YOUR body. Pay careful attention to how you feel after eating a food you suspect isn’t working for you. </a:t>
            </a:r>
          </a:p>
          <a:p>
            <a:pPr rtl="0" fontAlgn="base">
              <a:lnSpc>
                <a:spcPct val="110000"/>
              </a:lnSpc>
            </a:pPr>
            <a:r>
              <a:rPr lang="en-HK" sz="1100" b="1" i="0">
                <a:effectLst/>
                <a:latin typeface="avenir-lt-w01_35-light1475496"/>
              </a:rPr>
              <a:t>Tip 2: Eat until 80% full</a:t>
            </a:r>
            <a:endParaRPr lang="en-HK" sz="1100" b="0" i="0">
              <a:effectLst/>
              <a:latin typeface="avenir-lt-w01_35-light1475496"/>
            </a:endParaRPr>
          </a:p>
          <a:p>
            <a:pPr lvl="1" fontAlgn="base">
              <a:lnSpc>
                <a:spcPct val="110000"/>
              </a:lnSpc>
            </a:pPr>
            <a:r>
              <a:rPr lang="en-HK" sz="1100" b="0" i="0">
                <a:effectLst/>
                <a:latin typeface="avenir-lt-w01_35-light1475496"/>
              </a:rPr>
              <a:t>Eating until 100% full burdens the stomach and spleen. It’s no surprise that people living in </a:t>
            </a:r>
            <a:r>
              <a:rPr lang="en-HK" sz="1100" b="0" i="0" u="sng" strike="noStrike">
                <a:effectLst/>
                <a:latin typeface="var(--ricos-custom-link-font-family,unset)"/>
                <a:hlinkClick r:id="rId3"/>
              </a:rPr>
              <a:t>Blue Zones</a:t>
            </a:r>
            <a:r>
              <a:rPr lang="en-HK" sz="1100" b="0" i="0">
                <a:effectLst/>
                <a:latin typeface="avenir-lt-w01_35-light1475496"/>
              </a:rPr>
              <a:t> (areas in the world where there are the most number of people living healthily to 100) all eat until 80% full.</a:t>
            </a:r>
            <a:br>
              <a:rPr lang="en-HK" sz="1100" b="0" i="0">
                <a:effectLst/>
                <a:latin typeface="avenir-lt-w01_35-light1475496"/>
              </a:rPr>
            </a:br>
            <a:endParaRPr lang="en-HK" sz="1100" b="0" i="0">
              <a:effectLst/>
              <a:latin typeface="avenir-lt-w01_35-light1475496"/>
            </a:endParaRPr>
          </a:p>
          <a:p>
            <a:pPr rtl="0" fontAlgn="base">
              <a:lnSpc>
                <a:spcPct val="110000"/>
              </a:lnSpc>
            </a:pPr>
            <a:r>
              <a:rPr lang="en-HK" sz="1100" b="1" i="0">
                <a:effectLst/>
                <a:latin typeface="avenir-lt-w01_35-light1475496"/>
              </a:rPr>
              <a:t>Tip 3: Eat at regular times</a:t>
            </a:r>
            <a:endParaRPr lang="en-HK" sz="1100" b="0" i="0">
              <a:effectLst/>
              <a:latin typeface="avenir-lt-w01_35-light1475496"/>
            </a:endParaRPr>
          </a:p>
          <a:p>
            <a:pPr lvl="1" fontAlgn="base">
              <a:lnSpc>
                <a:spcPct val="110000"/>
              </a:lnSpc>
            </a:pPr>
            <a:r>
              <a:rPr lang="en-HK" sz="1100" b="0" i="0">
                <a:effectLst/>
                <a:latin typeface="avenir-lt-w01_35-light1475496"/>
              </a:rPr>
              <a:t>The stomach and spleen love routine. Eating irregularly will make them unhappy.</a:t>
            </a:r>
          </a:p>
          <a:p>
            <a:pPr rtl="0" fontAlgn="base">
              <a:lnSpc>
                <a:spcPct val="110000"/>
              </a:lnSpc>
            </a:pPr>
            <a:r>
              <a:rPr lang="en-HK" sz="1100" b="1" i="0">
                <a:effectLst/>
                <a:latin typeface="avenir-lt-w01_35-light1475496"/>
              </a:rPr>
              <a:t>Tip 4: Eat mindfully</a:t>
            </a:r>
            <a:r>
              <a:rPr lang="en-HK" sz="1100" b="0" i="0">
                <a:effectLst/>
                <a:latin typeface="avenir-lt-w01_35-light1475496"/>
              </a:rPr>
              <a:t> </a:t>
            </a:r>
          </a:p>
          <a:p>
            <a:pPr lvl="1" fontAlgn="base">
              <a:lnSpc>
                <a:spcPct val="110000"/>
              </a:lnSpc>
            </a:pPr>
            <a:r>
              <a:rPr lang="en-HK" sz="1100" b="0" i="0">
                <a:effectLst/>
                <a:latin typeface="avenir-lt-w01_35-light1475496"/>
              </a:rPr>
              <a:t>When we are in a state of stress or worry, our digestive organs can’t function properly. We should focus on our food and feel gratitude for our food when eating to support the stomach and spleen.</a:t>
            </a:r>
          </a:p>
        </p:txBody>
      </p:sp>
    </p:spTree>
    <p:extLst>
      <p:ext uri="{BB962C8B-B14F-4D97-AF65-F5344CB8AC3E}">
        <p14:creationId xmlns:p14="http://schemas.microsoft.com/office/powerpoint/2010/main" val="2019144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Still life wooden spoons in pitcher on kitchen counter">
            <a:extLst>
              <a:ext uri="{FF2B5EF4-FFF2-40B4-BE49-F238E27FC236}">
                <a16:creationId xmlns:a16="http://schemas.microsoft.com/office/drawing/2014/main" id="{F70B392E-1E06-ED39-A7F2-CA9B2CBE466F}"/>
              </a:ext>
            </a:extLst>
          </p:cNvPr>
          <p:cNvPicPr>
            <a:picLocks noChangeAspect="1"/>
          </p:cNvPicPr>
          <p:nvPr/>
        </p:nvPicPr>
        <p:blipFill rotWithShape="1">
          <a:blip r:embed="rId2">
            <a:duotone>
              <a:schemeClr val="bg2">
                <a:shade val="45000"/>
                <a:satMod val="135000"/>
              </a:schemeClr>
              <a:prstClr val="white"/>
            </a:duotone>
            <a:alphaModFix amt="25000"/>
          </a:blip>
          <a:srcRect t="15728" r="-1" b="-1"/>
          <a:stretch/>
        </p:blipFill>
        <p:spPr>
          <a:xfrm>
            <a:off x="153" y="10"/>
            <a:ext cx="12191695" cy="6857990"/>
          </a:xfrm>
          <a:prstGeom prst="rect">
            <a:avLst/>
          </a:prstGeom>
        </p:spPr>
      </p:pic>
      <p:sp>
        <p:nvSpPr>
          <p:cNvPr id="2" name="Title 1">
            <a:extLst>
              <a:ext uri="{FF2B5EF4-FFF2-40B4-BE49-F238E27FC236}">
                <a16:creationId xmlns:a16="http://schemas.microsoft.com/office/drawing/2014/main" id="{ED8128B7-F9B3-CC7E-5146-DD58CE6FAC30}"/>
              </a:ext>
            </a:extLst>
          </p:cNvPr>
          <p:cNvSpPr>
            <a:spLocks noGrp="1"/>
          </p:cNvSpPr>
          <p:nvPr>
            <p:ph type="title"/>
          </p:nvPr>
        </p:nvSpPr>
        <p:spPr/>
        <p:txBody>
          <a:bodyPr>
            <a:normAutofit/>
          </a:bodyPr>
          <a:lstStyle/>
          <a:p>
            <a:pPr algn="l"/>
            <a:r>
              <a:rPr lang="en-HK" b="1" i="0">
                <a:effectLst/>
                <a:latin typeface="brandon-grot-w01-light"/>
              </a:rPr>
              <a:t>Other TCM Eating Tips</a:t>
            </a:r>
            <a:endParaRPr lang="en-US"/>
          </a:p>
        </p:txBody>
      </p:sp>
      <p:sp>
        <p:nvSpPr>
          <p:cNvPr id="3" name="Content Placeholder 2">
            <a:extLst>
              <a:ext uri="{FF2B5EF4-FFF2-40B4-BE49-F238E27FC236}">
                <a16:creationId xmlns:a16="http://schemas.microsoft.com/office/drawing/2014/main" id="{916F7A93-3A8F-8E91-D802-E16DC0F3E44B}"/>
              </a:ext>
            </a:extLst>
          </p:cNvPr>
          <p:cNvSpPr>
            <a:spLocks noGrp="1"/>
          </p:cNvSpPr>
          <p:nvPr>
            <p:ph idx="1"/>
          </p:nvPr>
        </p:nvSpPr>
        <p:spPr>
          <a:xfrm>
            <a:off x="2610579" y="2052116"/>
            <a:ext cx="7959560" cy="3997828"/>
          </a:xfrm>
        </p:spPr>
        <p:txBody>
          <a:bodyPr>
            <a:normAutofit/>
          </a:bodyPr>
          <a:lstStyle/>
          <a:p>
            <a:pPr rtl="0" fontAlgn="base">
              <a:lnSpc>
                <a:spcPct val="110000"/>
              </a:lnSpc>
            </a:pPr>
            <a:r>
              <a:rPr lang="en-HK" sz="1500" b="1" i="0">
                <a:effectLst/>
                <a:latin typeface="avenir-lt-w01_35-light1475496"/>
              </a:rPr>
              <a:t>Tip 5: Eat regional</a:t>
            </a:r>
            <a:endParaRPr lang="en-HK" sz="1500" b="0" i="0">
              <a:effectLst/>
              <a:latin typeface="avenir-lt-w01_35-light1475496"/>
            </a:endParaRPr>
          </a:p>
          <a:p>
            <a:pPr lvl="1" fontAlgn="base">
              <a:lnSpc>
                <a:spcPct val="110000"/>
              </a:lnSpc>
            </a:pPr>
            <a:r>
              <a:rPr lang="en-HK" sz="1500" b="0" i="0">
                <a:effectLst/>
                <a:latin typeface="avenir-lt-w01_35-light1475496"/>
              </a:rPr>
              <a:t>According to TCM, food that grows naturally in our region at the time it is harvested is more beneficial to the people living in that region. For example, it's better to eat apples freshly harvested from your province than to eat apples shipped to your grocery store from another country harvested at who-knows-when. </a:t>
            </a:r>
          </a:p>
          <a:p>
            <a:pPr rtl="0" fontAlgn="base">
              <a:lnSpc>
                <a:spcPct val="110000"/>
              </a:lnSpc>
            </a:pPr>
            <a:r>
              <a:rPr lang="en-HK" sz="1500" b="1" i="0">
                <a:effectLst/>
                <a:latin typeface="avenir-lt-w01_35-light1475496"/>
              </a:rPr>
              <a:t>Tip 6: Walk after eating</a:t>
            </a:r>
            <a:endParaRPr lang="en-HK" sz="1500" b="0" i="0">
              <a:effectLst/>
              <a:latin typeface="avenir-lt-w01_35-light1475496"/>
            </a:endParaRPr>
          </a:p>
          <a:p>
            <a:pPr lvl="1" fontAlgn="base">
              <a:lnSpc>
                <a:spcPct val="110000"/>
              </a:lnSpc>
            </a:pPr>
            <a:r>
              <a:rPr lang="en-HK" sz="1500" b="0" i="0">
                <a:effectLst/>
                <a:latin typeface="avenir-lt-w01_35-light1475496"/>
              </a:rPr>
              <a:t>A short walk helps the digestive organs</a:t>
            </a:r>
            <a:endParaRPr lang="en-HK" sz="1500">
              <a:latin typeface="avenir-lt-w01_35-light1475496"/>
            </a:endParaRPr>
          </a:p>
          <a:p>
            <a:pPr rtl="0" fontAlgn="base">
              <a:lnSpc>
                <a:spcPct val="110000"/>
              </a:lnSpc>
            </a:pPr>
            <a:r>
              <a:rPr lang="en-HK" sz="1500" b="1" i="0">
                <a:effectLst/>
                <a:latin typeface="avenir-lt-w01_35-light1475496"/>
              </a:rPr>
              <a:t>Tip 7: Do a quick massage on your shin</a:t>
            </a:r>
            <a:endParaRPr lang="en-HK" sz="1500" b="0" i="0">
              <a:effectLst/>
              <a:latin typeface="avenir-lt-w01_35-light1475496"/>
            </a:endParaRPr>
          </a:p>
          <a:p>
            <a:pPr lvl="1" fontAlgn="base">
              <a:lnSpc>
                <a:spcPct val="110000"/>
              </a:lnSpc>
            </a:pPr>
            <a:r>
              <a:rPr lang="en-HK" sz="1500" b="0" i="0">
                <a:effectLst/>
                <a:latin typeface="avenir-lt-w01_35-light1475496"/>
              </a:rPr>
              <a:t>Before or after your meal, spend a minute to push along the tendon that’s on the outer side of the shin, which is a part of your stomach meridian.</a:t>
            </a:r>
          </a:p>
          <a:p>
            <a:pPr>
              <a:lnSpc>
                <a:spcPct val="110000"/>
              </a:lnSpc>
            </a:pPr>
            <a:endParaRPr lang="en-US" sz="1500"/>
          </a:p>
        </p:txBody>
      </p:sp>
    </p:spTree>
    <p:extLst>
      <p:ext uri="{BB962C8B-B14F-4D97-AF65-F5344CB8AC3E}">
        <p14:creationId xmlns:p14="http://schemas.microsoft.com/office/powerpoint/2010/main" val="3170952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6560-3E1F-F6C8-756E-4E6880E43249}"/>
              </a:ext>
            </a:extLst>
          </p:cNvPr>
          <p:cNvSpPr>
            <a:spLocks noGrp="1"/>
          </p:cNvSpPr>
          <p:nvPr>
            <p:ph type="title"/>
          </p:nvPr>
        </p:nvSpPr>
        <p:spPr>
          <a:xfrm>
            <a:off x="1518412" y="1201723"/>
            <a:ext cx="3133750" cy="4454554"/>
          </a:xfrm>
        </p:spPr>
        <p:txBody>
          <a:bodyPr anchor="ctr">
            <a:normAutofit/>
          </a:bodyPr>
          <a:lstStyle/>
          <a:p>
            <a:r>
              <a:rPr lang="en-US" sz="3600"/>
              <a:t>Classwork 3.2 </a:t>
            </a:r>
          </a:p>
        </p:txBody>
      </p:sp>
      <p:sp>
        <p:nvSpPr>
          <p:cNvPr id="3" name="Content Placeholder 2">
            <a:extLst>
              <a:ext uri="{FF2B5EF4-FFF2-40B4-BE49-F238E27FC236}">
                <a16:creationId xmlns:a16="http://schemas.microsoft.com/office/drawing/2014/main" id="{02822D48-4AB6-ABA5-D8AD-D16B07901AF4}"/>
              </a:ext>
            </a:extLst>
          </p:cNvPr>
          <p:cNvSpPr>
            <a:spLocks noGrp="1"/>
          </p:cNvSpPr>
          <p:nvPr>
            <p:ph idx="1"/>
          </p:nvPr>
        </p:nvSpPr>
        <p:spPr>
          <a:xfrm>
            <a:off x="5454363" y="1201723"/>
            <a:ext cx="5329250" cy="4454554"/>
          </a:xfrm>
        </p:spPr>
        <p:txBody>
          <a:bodyPr anchor="ctr">
            <a:normAutofit/>
          </a:bodyPr>
          <a:lstStyle/>
          <a:p>
            <a:pPr>
              <a:lnSpc>
                <a:spcPct val="110000"/>
              </a:lnSpc>
              <a:buFont typeface="+mj-lt"/>
              <a:buAutoNum type="arabicPeriod"/>
            </a:pPr>
            <a:r>
              <a:rPr lang="en-HK" sz="1500" b="0" i="0" dirty="0">
                <a:effectLst/>
                <a:latin typeface="Open Sans" panose="020B0606030504020204" pitchFamily="34" charset="0"/>
              </a:rPr>
              <a:t>If you eat something hot, does it mean the food is “hot” according to TCM energy? Explain. </a:t>
            </a:r>
            <a:br>
              <a:rPr lang="en-HK" sz="1500" b="0" i="0" dirty="0">
                <a:effectLst/>
                <a:latin typeface="Open Sans" panose="020B0606030504020204" pitchFamily="34" charset="0"/>
              </a:rPr>
            </a:br>
            <a:endParaRPr lang="en-HK" sz="1500" b="0" i="0" dirty="0">
              <a:effectLst/>
              <a:latin typeface="Open Sans" panose="020B0606030504020204" pitchFamily="34" charset="0"/>
            </a:endParaRPr>
          </a:p>
          <a:p>
            <a:pPr>
              <a:lnSpc>
                <a:spcPct val="110000"/>
              </a:lnSpc>
              <a:buFont typeface="+mj-lt"/>
              <a:buAutoNum type="arabicPeriod"/>
            </a:pPr>
            <a:r>
              <a:rPr lang="en-HK" sz="1500" b="0" i="0" dirty="0">
                <a:effectLst/>
                <a:latin typeface="Open Sans" panose="020B0606030504020204" pitchFamily="34" charset="0"/>
              </a:rPr>
              <a:t>What are the five flavours in TCM, and which element relates to each </a:t>
            </a:r>
            <a:r>
              <a:rPr lang="en-HK" sz="1500" b="0" i="0" dirty="0" err="1">
                <a:effectLst/>
                <a:latin typeface="Open Sans" panose="020B0606030504020204" pitchFamily="34" charset="0"/>
              </a:rPr>
              <a:t>flavor</a:t>
            </a:r>
            <a:r>
              <a:rPr lang="en-HK" sz="1500" b="0" i="0" dirty="0">
                <a:effectLst/>
                <a:latin typeface="Open Sans" panose="020B0606030504020204" pitchFamily="34" charset="0"/>
              </a:rPr>
              <a:t>?</a:t>
            </a:r>
          </a:p>
          <a:p>
            <a:pPr>
              <a:lnSpc>
                <a:spcPct val="110000"/>
              </a:lnSpc>
              <a:buFont typeface="+mj-lt"/>
              <a:buAutoNum type="arabicPeriod"/>
            </a:pPr>
            <a:r>
              <a:rPr lang="en-HK" sz="1500" b="0" i="0" dirty="0">
                <a:effectLst/>
                <a:latin typeface="Open Sans" panose="020B0606030504020204" pitchFamily="34" charset="0"/>
              </a:rPr>
              <a:t>What is considered a healthy diet in TCM?</a:t>
            </a:r>
          </a:p>
          <a:p>
            <a:pPr>
              <a:lnSpc>
                <a:spcPct val="110000"/>
              </a:lnSpc>
              <a:buFont typeface="+mj-lt"/>
              <a:buAutoNum type="arabicPeriod"/>
            </a:pPr>
            <a:r>
              <a:rPr lang="en-HK" sz="1500" b="0" i="0" dirty="0">
                <a:effectLst/>
                <a:latin typeface="Open Sans" panose="020B0606030504020204" pitchFamily="34" charset="0"/>
              </a:rPr>
              <a:t>What foods should be limited according to TCM?</a:t>
            </a:r>
          </a:p>
          <a:p>
            <a:pPr>
              <a:lnSpc>
                <a:spcPct val="110000"/>
              </a:lnSpc>
              <a:buFont typeface="+mj-lt"/>
              <a:buAutoNum type="arabicPeriod"/>
            </a:pPr>
            <a:r>
              <a:rPr lang="en-HK" sz="1500" b="0" i="0" dirty="0">
                <a:effectLst/>
                <a:latin typeface="Open Sans" panose="020B0606030504020204" pitchFamily="34" charset="0"/>
              </a:rPr>
              <a:t>How does cooking with fire versus water affect food?</a:t>
            </a:r>
          </a:p>
          <a:p>
            <a:pPr>
              <a:lnSpc>
                <a:spcPct val="110000"/>
              </a:lnSpc>
              <a:buFont typeface="+mj-lt"/>
              <a:buAutoNum type="arabicPeriod"/>
            </a:pPr>
            <a:r>
              <a:rPr lang="en-HK" sz="1500" b="0" i="0" dirty="0">
                <a:effectLst/>
                <a:latin typeface="Open Sans" panose="020B0606030504020204" pitchFamily="34" charset="0"/>
              </a:rPr>
              <a:t>What is “seasonal eating”?</a:t>
            </a:r>
          </a:p>
          <a:p>
            <a:pPr>
              <a:lnSpc>
                <a:spcPct val="110000"/>
              </a:lnSpc>
              <a:buFont typeface="+mj-lt"/>
              <a:buAutoNum type="arabicPeriod"/>
            </a:pPr>
            <a:r>
              <a:rPr lang="en-HK" sz="1500" b="0" i="0" dirty="0">
                <a:effectLst/>
                <a:latin typeface="Open Sans" panose="020B0606030504020204" pitchFamily="34" charset="0"/>
              </a:rPr>
              <a:t>True or false: massaging your shins can help digestion.</a:t>
            </a:r>
          </a:p>
        </p:txBody>
      </p:sp>
    </p:spTree>
    <p:extLst>
      <p:ext uri="{BB962C8B-B14F-4D97-AF65-F5344CB8AC3E}">
        <p14:creationId xmlns:p14="http://schemas.microsoft.com/office/powerpoint/2010/main" val="2475434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04B3-50A5-505D-75D2-B73644AFD6BA}"/>
              </a:ext>
            </a:extLst>
          </p:cNvPr>
          <p:cNvSpPr>
            <a:spLocks noGrp="1"/>
          </p:cNvSpPr>
          <p:nvPr>
            <p:ph type="title"/>
          </p:nvPr>
        </p:nvSpPr>
        <p:spPr/>
        <p:txBody>
          <a:bodyPr/>
          <a:lstStyle/>
          <a:p>
            <a:r>
              <a:rPr lang="en-US" dirty="0"/>
              <a:t>Homework 3.2</a:t>
            </a:r>
          </a:p>
        </p:txBody>
      </p:sp>
      <p:sp>
        <p:nvSpPr>
          <p:cNvPr id="3" name="Content Placeholder 2">
            <a:extLst>
              <a:ext uri="{FF2B5EF4-FFF2-40B4-BE49-F238E27FC236}">
                <a16:creationId xmlns:a16="http://schemas.microsoft.com/office/drawing/2014/main" id="{B99A6A39-8ED3-9ED4-E00B-ECFFB6CF77DE}"/>
              </a:ext>
            </a:extLst>
          </p:cNvPr>
          <p:cNvSpPr>
            <a:spLocks noGrp="1"/>
          </p:cNvSpPr>
          <p:nvPr>
            <p:ph idx="1"/>
          </p:nvPr>
        </p:nvSpPr>
        <p:spPr/>
        <p:txBody>
          <a:bodyPr>
            <a:normAutofit/>
          </a:bodyPr>
          <a:lstStyle/>
          <a:p>
            <a:pPr algn="l"/>
            <a:r>
              <a:rPr lang="en-HK" b="0" i="0" dirty="0">
                <a:solidFill>
                  <a:srgbClr val="999999"/>
                </a:solidFill>
                <a:effectLst/>
                <a:latin typeface="Open Sans" panose="020B0606030504020204" pitchFamily="34" charset="0"/>
              </a:rPr>
              <a:t>The Smiths family love eating fast food. Last night, they ate McDonald's burgers (beef, bread, ketchup, pickles), </a:t>
            </a:r>
            <a:r>
              <a:rPr lang="en-HK" b="0" i="0" dirty="0" err="1">
                <a:solidFill>
                  <a:srgbClr val="999999"/>
                </a:solidFill>
                <a:effectLst/>
                <a:latin typeface="Open Sans" panose="020B0606030504020204" pitchFamily="34" charset="0"/>
              </a:rPr>
              <a:t>french</a:t>
            </a:r>
            <a:r>
              <a:rPr lang="en-HK" b="0" i="0" dirty="0">
                <a:solidFill>
                  <a:srgbClr val="999999"/>
                </a:solidFill>
                <a:effectLst/>
                <a:latin typeface="Open Sans" panose="020B0606030504020204" pitchFamily="34" charset="0"/>
              </a:rPr>
              <a:t> fries, and a vegetable salad (lettuce, tomatoes, cucumbers)</a:t>
            </a:r>
          </a:p>
          <a:p>
            <a:pPr algn="l"/>
            <a:r>
              <a:rPr lang="en-HK" b="0" i="0" dirty="0">
                <a:solidFill>
                  <a:srgbClr val="999999"/>
                </a:solidFill>
                <a:effectLst/>
                <a:latin typeface="Open Sans" panose="020B0606030504020204" pitchFamily="34" charset="0"/>
              </a:rPr>
              <a:t>Answer these questions:</a:t>
            </a:r>
          </a:p>
          <a:p>
            <a:pPr lvl="1">
              <a:buFont typeface="+mj-lt"/>
              <a:buAutoNum type="arabicPeriod"/>
            </a:pPr>
            <a:r>
              <a:rPr lang="en-HK" b="1" i="0" dirty="0">
                <a:solidFill>
                  <a:srgbClr val="999999"/>
                </a:solidFill>
                <a:effectLst/>
                <a:latin typeface="Open Sans" panose="020B0606030504020204" pitchFamily="34" charset="0"/>
              </a:rPr>
              <a:t>Knowledge</a:t>
            </a:r>
            <a:r>
              <a:rPr lang="en-HK" b="0" i="0" dirty="0">
                <a:solidFill>
                  <a:srgbClr val="999999"/>
                </a:solidFill>
                <a:effectLst/>
                <a:latin typeface="Open Sans" panose="020B0606030504020204" pitchFamily="34" charset="0"/>
              </a:rPr>
              <a:t>: List the elements and </a:t>
            </a:r>
            <a:r>
              <a:rPr lang="en-HK" b="0" i="0" dirty="0" err="1">
                <a:solidFill>
                  <a:srgbClr val="999999"/>
                </a:solidFill>
                <a:effectLst/>
                <a:latin typeface="Open Sans" panose="020B0606030504020204" pitchFamily="34" charset="0"/>
              </a:rPr>
              <a:t>flavors</a:t>
            </a:r>
            <a:r>
              <a:rPr lang="en-HK" b="0" i="0" dirty="0">
                <a:solidFill>
                  <a:srgbClr val="999999"/>
                </a:solidFill>
                <a:effectLst/>
                <a:latin typeface="Open Sans" panose="020B0606030504020204" pitchFamily="34" charset="0"/>
              </a:rPr>
              <a:t> in their dinner.</a:t>
            </a:r>
          </a:p>
          <a:p>
            <a:pPr lvl="1">
              <a:buFont typeface="+mj-lt"/>
              <a:buAutoNum type="arabicPeriod"/>
            </a:pPr>
            <a:r>
              <a:rPr lang="en-HK" b="1" i="0" dirty="0">
                <a:solidFill>
                  <a:srgbClr val="999999"/>
                </a:solidFill>
                <a:effectLst/>
                <a:latin typeface="Open Sans" panose="020B0606030504020204" pitchFamily="34" charset="0"/>
              </a:rPr>
              <a:t>Thinking</a:t>
            </a:r>
            <a:r>
              <a:rPr lang="en-HK" b="0" i="0" dirty="0">
                <a:solidFill>
                  <a:srgbClr val="999999"/>
                </a:solidFill>
                <a:effectLst/>
                <a:latin typeface="Open Sans" panose="020B0606030504020204" pitchFamily="34" charset="0"/>
              </a:rPr>
              <a:t>: Score the healthiness of this meal from 1 to 10 (1 = very unhealthy. 10 = very healthy). Explain your score.</a:t>
            </a:r>
          </a:p>
          <a:p>
            <a:pPr lvl="1">
              <a:buFont typeface="+mj-lt"/>
              <a:buAutoNum type="arabicPeriod"/>
            </a:pPr>
            <a:r>
              <a:rPr lang="en-HK" b="1" i="0" dirty="0">
                <a:solidFill>
                  <a:srgbClr val="999999"/>
                </a:solidFill>
                <a:effectLst/>
                <a:latin typeface="Open Sans" panose="020B0606030504020204" pitchFamily="34" charset="0"/>
              </a:rPr>
              <a:t>Communication and Application</a:t>
            </a:r>
            <a:r>
              <a:rPr lang="en-HK" b="0" i="0" dirty="0">
                <a:solidFill>
                  <a:srgbClr val="999999"/>
                </a:solidFill>
                <a:effectLst/>
                <a:latin typeface="Open Sans" panose="020B0606030504020204" pitchFamily="34" charset="0"/>
              </a:rPr>
              <a:t>: Create an example of a healthy meal according to TCM. </a:t>
            </a:r>
          </a:p>
          <a:p>
            <a:endParaRPr lang="en-US" dirty="0"/>
          </a:p>
        </p:txBody>
      </p:sp>
    </p:spTree>
    <p:extLst>
      <p:ext uri="{BB962C8B-B14F-4D97-AF65-F5344CB8AC3E}">
        <p14:creationId xmlns:p14="http://schemas.microsoft.com/office/powerpoint/2010/main" val="3758786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0872-704F-BD0F-5783-D36E99AC38FC}"/>
              </a:ext>
            </a:extLst>
          </p:cNvPr>
          <p:cNvSpPr>
            <a:spLocks noGrp="1"/>
          </p:cNvSpPr>
          <p:nvPr>
            <p:ph type="ctrTitle"/>
          </p:nvPr>
        </p:nvSpPr>
        <p:spPr/>
        <p:txBody>
          <a:bodyPr/>
          <a:lstStyle/>
          <a:p>
            <a:r>
              <a:rPr lang="en-US" dirty="0"/>
              <a:t>See you all! </a:t>
            </a:r>
          </a:p>
        </p:txBody>
      </p:sp>
      <p:sp>
        <p:nvSpPr>
          <p:cNvPr id="3" name="Subtitle 2">
            <a:extLst>
              <a:ext uri="{FF2B5EF4-FFF2-40B4-BE49-F238E27FC236}">
                <a16:creationId xmlns:a16="http://schemas.microsoft.com/office/drawing/2014/main" id="{66E63E84-9C06-81A7-829C-ED1D277637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783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CCAD-07DA-78CA-FBCB-1B341F3AB921}"/>
              </a:ext>
            </a:extLst>
          </p:cNvPr>
          <p:cNvSpPr>
            <a:spLocks noGrp="1"/>
          </p:cNvSpPr>
          <p:nvPr>
            <p:ph type="title"/>
          </p:nvPr>
        </p:nvSpPr>
        <p:spPr/>
        <p:txBody>
          <a:bodyPr/>
          <a:lstStyle/>
          <a:p>
            <a:r>
              <a:rPr lang="en-US" dirty="0"/>
              <a:t>Assignment 3</a:t>
            </a:r>
          </a:p>
        </p:txBody>
      </p:sp>
      <p:sp>
        <p:nvSpPr>
          <p:cNvPr id="4" name="Content Placeholder 3">
            <a:extLst>
              <a:ext uri="{FF2B5EF4-FFF2-40B4-BE49-F238E27FC236}">
                <a16:creationId xmlns:a16="http://schemas.microsoft.com/office/drawing/2014/main" id="{A321ADAF-72E5-C9E8-1800-1BD866156DC3}"/>
              </a:ext>
            </a:extLst>
          </p:cNvPr>
          <p:cNvSpPr>
            <a:spLocks noGrp="1"/>
          </p:cNvSpPr>
          <p:nvPr>
            <p:ph idx="1"/>
          </p:nvPr>
        </p:nvSpPr>
        <p:spPr/>
        <p:txBody>
          <a:bodyPr/>
          <a:lstStyle/>
          <a:p>
            <a:r>
              <a:rPr lang="en-US" dirty="0"/>
              <a:t>Imagine you are a student studying Chinese Medicine and you are working with your doctor, who is a mentor that supervise your practicums. </a:t>
            </a:r>
          </a:p>
          <a:p>
            <a:r>
              <a:rPr lang="en-US" dirty="0"/>
              <a:t>You will receive a patient profile on </a:t>
            </a:r>
            <a:r>
              <a:rPr lang="en-US" b="1" dirty="0">
                <a:solidFill>
                  <a:srgbClr val="FFFF00"/>
                </a:solidFill>
              </a:rPr>
              <a:t>6</a:t>
            </a:r>
            <a:r>
              <a:rPr lang="en-US" b="1" baseline="30000" dirty="0">
                <a:solidFill>
                  <a:srgbClr val="FFFF00"/>
                </a:solidFill>
              </a:rPr>
              <a:t>th</a:t>
            </a:r>
            <a:r>
              <a:rPr lang="en-US" b="1" dirty="0">
                <a:solidFill>
                  <a:srgbClr val="FFFF00"/>
                </a:solidFill>
              </a:rPr>
              <a:t> June </a:t>
            </a:r>
            <a:r>
              <a:rPr lang="en-US" dirty="0"/>
              <a:t>and you will be given 1 hour to prepare. </a:t>
            </a:r>
          </a:p>
          <a:p>
            <a:r>
              <a:rPr lang="en-US" dirty="0"/>
              <a:t>The teacher will act as the patient’s family member and will ask you some questions regarding the patient. </a:t>
            </a:r>
          </a:p>
        </p:txBody>
      </p:sp>
    </p:spTree>
    <p:extLst>
      <p:ext uri="{BB962C8B-B14F-4D97-AF65-F5344CB8AC3E}">
        <p14:creationId xmlns:p14="http://schemas.microsoft.com/office/powerpoint/2010/main" val="233135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7333-7639-94BC-2799-AA7FE889E742}"/>
              </a:ext>
            </a:extLst>
          </p:cNvPr>
          <p:cNvSpPr>
            <a:spLocks noGrp="1"/>
          </p:cNvSpPr>
          <p:nvPr>
            <p:ph type="title"/>
          </p:nvPr>
        </p:nvSpPr>
        <p:spPr/>
        <p:txBody>
          <a:bodyPr/>
          <a:lstStyle/>
          <a:p>
            <a:r>
              <a:rPr lang="en-US" dirty="0"/>
              <a:t>Assignment 3</a:t>
            </a:r>
          </a:p>
        </p:txBody>
      </p:sp>
      <p:sp>
        <p:nvSpPr>
          <p:cNvPr id="3" name="Content Placeholder 2">
            <a:extLst>
              <a:ext uri="{FF2B5EF4-FFF2-40B4-BE49-F238E27FC236}">
                <a16:creationId xmlns:a16="http://schemas.microsoft.com/office/drawing/2014/main" id="{028FD799-9875-418C-B269-5C50E6C6A845}"/>
              </a:ext>
            </a:extLst>
          </p:cNvPr>
          <p:cNvSpPr>
            <a:spLocks noGrp="1"/>
          </p:cNvSpPr>
          <p:nvPr>
            <p:ph sz="half" idx="1"/>
          </p:nvPr>
        </p:nvSpPr>
        <p:spPr/>
        <p:txBody>
          <a:bodyPr/>
          <a:lstStyle/>
          <a:p>
            <a:r>
              <a:rPr lang="en-US" dirty="0"/>
              <a:t>Knowledge (25%) </a:t>
            </a:r>
          </a:p>
          <a:p>
            <a:pPr lvl="1"/>
            <a:r>
              <a:rPr lang="en-US" dirty="0"/>
              <a:t>You demonstrate knowledge about TCM taught during lesson 3.1 – 3.4. </a:t>
            </a:r>
          </a:p>
          <a:p>
            <a:r>
              <a:rPr lang="en-US" dirty="0"/>
              <a:t>Thinking (25%) </a:t>
            </a:r>
          </a:p>
          <a:p>
            <a:pPr lvl="1"/>
            <a:r>
              <a:rPr lang="en-US" dirty="0"/>
              <a:t>You can answer the concerns of the questions asked by the patient’s family member </a:t>
            </a:r>
          </a:p>
        </p:txBody>
      </p:sp>
      <p:sp>
        <p:nvSpPr>
          <p:cNvPr id="4" name="Content Placeholder 3">
            <a:extLst>
              <a:ext uri="{FF2B5EF4-FFF2-40B4-BE49-F238E27FC236}">
                <a16:creationId xmlns:a16="http://schemas.microsoft.com/office/drawing/2014/main" id="{CEC1D314-B57B-AC39-42E1-020E12F8DEB6}"/>
              </a:ext>
            </a:extLst>
          </p:cNvPr>
          <p:cNvSpPr>
            <a:spLocks noGrp="1"/>
          </p:cNvSpPr>
          <p:nvPr>
            <p:ph sz="half" idx="2"/>
          </p:nvPr>
        </p:nvSpPr>
        <p:spPr/>
        <p:txBody>
          <a:bodyPr/>
          <a:lstStyle/>
          <a:p>
            <a:r>
              <a:rPr lang="en-US" dirty="0"/>
              <a:t>Communication (25%) </a:t>
            </a:r>
          </a:p>
          <a:p>
            <a:pPr lvl="1"/>
            <a:r>
              <a:rPr lang="en-US" dirty="0"/>
              <a:t>You can explain your ideas to the patient’s family member effectively. </a:t>
            </a:r>
          </a:p>
          <a:p>
            <a:r>
              <a:rPr lang="en-US" dirty="0"/>
              <a:t>Application (25%) </a:t>
            </a:r>
          </a:p>
          <a:p>
            <a:pPr lvl="1"/>
            <a:r>
              <a:rPr lang="en-US" dirty="0"/>
              <a:t>Your grades of all the homework and classwork in Unit 3 </a:t>
            </a:r>
          </a:p>
          <a:p>
            <a:pPr lvl="1"/>
            <a:endParaRPr lang="en-US" dirty="0"/>
          </a:p>
        </p:txBody>
      </p:sp>
    </p:spTree>
    <p:extLst>
      <p:ext uri="{BB962C8B-B14F-4D97-AF65-F5344CB8AC3E}">
        <p14:creationId xmlns:p14="http://schemas.microsoft.com/office/powerpoint/2010/main" val="311269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546D58-94FC-3486-92AF-84F02BEFB568}"/>
              </a:ext>
            </a:extLst>
          </p:cNvPr>
          <p:cNvSpPr>
            <a:spLocks noGrp="1"/>
          </p:cNvSpPr>
          <p:nvPr>
            <p:ph type="title"/>
          </p:nvPr>
        </p:nvSpPr>
        <p:spPr/>
        <p:txBody>
          <a:bodyPr/>
          <a:lstStyle/>
          <a:p>
            <a:r>
              <a:rPr lang="en-US" dirty="0"/>
              <a:t>Preparation for Assignment 3</a:t>
            </a:r>
          </a:p>
        </p:txBody>
      </p:sp>
      <p:sp>
        <p:nvSpPr>
          <p:cNvPr id="6" name="Content Placeholder 5">
            <a:extLst>
              <a:ext uri="{FF2B5EF4-FFF2-40B4-BE49-F238E27FC236}">
                <a16:creationId xmlns:a16="http://schemas.microsoft.com/office/drawing/2014/main" id="{C12CE91A-BE2E-F0BA-D2AE-E8139C2F8CBF}"/>
              </a:ext>
            </a:extLst>
          </p:cNvPr>
          <p:cNvSpPr>
            <a:spLocks noGrp="1"/>
          </p:cNvSpPr>
          <p:nvPr>
            <p:ph idx="1"/>
          </p:nvPr>
        </p:nvSpPr>
        <p:spPr/>
        <p:txBody>
          <a:bodyPr/>
          <a:lstStyle/>
          <a:p>
            <a:r>
              <a:rPr lang="en-US" dirty="0"/>
              <a:t>As you will only know your patient’s information by the due date of assignment 3, it is the best that you study the content for Unit 3 so that you know where to retrieve relevant information as quick as possible </a:t>
            </a:r>
          </a:p>
          <a:p>
            <a:r>
              <a:rPr lang="en-US" dirty="0"/>
              <a:t>The rough copy for assignment 3 will be any form of notes you produce while you are revising for unit 3 e.g. notes in point form, mind map etc.) </a:t>
            </a:r>
          </a:p>
        </p:txBody>
      </p:sp>
    </p:spTree>
    <p:extLst>
      <p:ext uri="{BB962C8B-B14F-4D97-AF65-F5344CB8AC3E}">
        <p14:creationId xmlns:p14="http://schemas.microsoft.com/office/powerpoint/2010/main" val="2477893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DD87-F344-F186-CC3E-C887FFD89140}"/>
              </a:ext>
            </a:extLst>
          </p:cNvPr>
          <p:cNvSpPr>
            <a:spLocks noGrp="1"/>
          </p:cNvSpPr>
          <p:nvPr>
            <p:ph type="title"/>
          </p:nvPr>
        </p:nvSpPr>
        <p:spPr/>
        <p:txBody>
          <a:bodyPr/>
          <a:lstStyle/>
          <a:p>
            <a:r>
              <a:rPr lang="en-US" dirty="0"/>
              <a:t>Assignment 3 arrangement </a:t>
            </a:r>
          </a:p>
        </p:txBody>
      </p:sp>
      <p:sp>
        <p:nvSpPr>
          <p:cNvPr id="3" name="Content Placeholder 2">
            <a:extLst>
              <a:ext uri="{FF2B5EF4-FFF2-40B4-BE49-F238E27FC236}">
                <a16:creationId xmlns:a16="http://schemas.microsoft.com/office/drawing/2014/main" id="{F40A68A7-7ABA-5296-5A8E-AF4C3490FF51}"/>
              </a:ext>
            </a:extLst>
          </p:cNvPr>
          <p:cNvSpPr>
            <a:spLocks noGrp="1"/>
          </p:cNvSpPr>
          <p:nvPr>
            <p:ph idx="1"/>
          </p:nvPr>
        </p:nvSpPr>
        <p:spPr/>
        <p:txBody>
          <a:bodyPr>
            <a:normAutofit fontScale="77500" lnSpcReduction="20000"/>
          </a:bodyPr>
          <a:lstStyle/>
          <a:p>
            <a:r>
              <a:rPr lang="en-US" dirty="0"/>
              <a:t>Once you arrive at the classroom on 6</a:t>
            </a:r>
            <a:r>
              <a:rPr lang="en-US" baseline="30000" dirty="0"/>
              <a:t>th</a:t>
            </a:r>
            <a:r>
              <a:rPr lang="en-US" dirty="0"/>
              <a:t> June, you will receive your patient’s profile. Everyone will receive a different profile.</a:t>
            </a:r>
          </a:p>
          <a:p>
            <a:r>
              <a:rPr lang="en-US" dirty="0"/>
              <a:t>You can have one hour to prepare for the interview. After one hour, you will take turn to complete the interview with me in the front of the classroom. </a:t>
            </a:r>
          </a:p>
          <a:p>
            <a:r>
              <a:rPr lang="en-US" dirty="0"/>
              <a:t>You are not allowed to talk to your classmates after you receive your patient profile. Talking results in mark deduction. </a:t>
            </a:r>
          </a:p>
          <a:p>
            <a:r>
              <a:rPr lang="en-US" dirty="0"/>
              <a:t>You can use all electronic device you like during the preparation time. However, during the interview, you can only bring paper as your notes. No electronics are allowed when you are participating in the interview. You can write everything you deem important on your patient profile with a pen/pencil. </a:t>
            </a:r>
          </a:p>
          <a:p>
            <a:r>
              <a:rPr lang="en-US" dirty="0"/>
              <a:t>You can leave the classroom once you are done. However, there will be no break time on 6</a:t>
            </a:r>
            <a:r>
              <a:rPr lang="en-US" baseline="30000" dirty="0"/>
              <a:t>th</a:t>
            </a:r>
            <a:r>
              <a:rPr lang="en-US" dirty="0"/>
              <a:t> June. </a:t>
            </a:r>
          </a:p>
        </p:txBody>
      </p:sp>
    </p:spTree>
    <p:extLst>
      <p:ext uri="{BB962C8B-B14F-4D97-AF65-F5344CB8AC3E}">
        <p14:creationId xmlns:p14="http://schemas.microsoft.com/office/powerpoint/2010/main" val="350501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A3A6B-CF21-C8E6-B3FE-0300D39B7538}"/>
              </a:ext>
            </a:extLst>
          </p:cNvPr>
          <p:cNvSpPr>
            <a:spLocks noGrp="1"/>
          </p:cNvSpPr>
          <p:nvPr>
            <p:ph type="title"/>
          </p:nvPr>
        </p:nvSpPr>
        <p:spPr>
          <a:xfrm>
            <a:off x="2295928" y="808056"/>
            <a:ext cx="4203364" cy="1077229"/>
          </a:xfrm>
        </p:spPr>
        <p:txBody>
          <a:bodyPr>
            <a:normAutofit/>
          </a:bodyPr>
          <a:lstStyle/>
          <a:p>
            <a:pPr algn="l" fontAlgn="base"/>
            <a:r>
              <a:rPr lang="en-HK" b="1" i="0">
                <a:effectLst/>
              </a:rPr>
              <a:t>TCM: Food and Cooking</a:t>
            </a:r>
          </a:p>
        </p:txBody>
      </p:sp>
      <p:sp>
        <p:nvSpPr>
          <p:cNvPr id="6" name="Content Placeholder 5">
            <a:extLst>
              <a:ext uri="{FF2B5EF4-FFF2-40B4-BE49-F238E27FC236}">
                <a16:creationId xmlns:a16="http://schemas.microsoft.com/office/drawing/2014/main" id="{F726D9A9-09C6-2DB9-87A5-22929DD276FE}"/>
              </a:ext>
            </a:extLst>
          </p:cNvPr>
          <p:cNvSpPr>
            <a:spLocks noGrp="1"/>
          </p:cNvSpPr>
          <p:nvPr>
            <p:ph idx="1"/>
          </p:nvPr>
        </p:nvSpPr>
        <p:spPr>
          <a:xfrm>
            <a:off x="2295929" y="2052116"/>
            <a:ext cx="4203364" cy="3997828"/>
          </a:xfrm>
        </p:spPr>
        <p:txBody>
          <a:bodyPr>
            <a:normAutofit lnSpcReduction="10000"/>
          </a:bodyPr>
          <a:lstStyle/>
          <a:p>
            <a:pPr rtl="0" fontAlgn="base"/>
            <a:r>
              <a:rPr lang="en-HK" b="0" i="0">
                <a:effectLst/>
                <a:latin typeface="avenir-lt-w01_35-light1475496"/>
              </a:rPr>
              <a:t>The aim of this series is to provide you with foundational and practical knowledge of TCM that you can use to improve your own health at home in daily life. The recommendations in this series are simple, accessible, and mostly free. After all, good health should be something that is accessible to everyone!</a:t>
            </a:r>
          </a:p>
        </p:txBody>
      </p:sp>
      <p:pic>
        <p:nvPicPr>
          <p:cNvPr id="8" name="Picture 7" descr="Still life wooden spoons in pitcher on kitchen counter">
            <a:extLst>
              <a:ext uri="{FF2B5EF4-FFF2-40B4-BE49-F238E27FC236}">
                <a16:creationId xmlns:a16="http://schemas.microsoft.com/office/drawing/2014/main" id="{2E0CE198-C283-ADE2-261E-25E84A6CF158}"/>
              </a:ext>
            </a:extLst>
          </p:cNvPr>
          <p:cNvPicPr>
            <a:picLocks noChangeAspect="1"/>
          </p:cNvPicPr>
          <p:nvPr/>
        </p:nvPicPr>
        <p:blipFill rotWithShape="1">
          <a:blip r:embed="rId3"/>
          <a:srcRect l="46599" r="13825" b="-2"/>
          <a:stretch/>
        </p:blipFill>
        <p:spPr>
          <a:xfrm>
            <a:off x="7318874" y="227"/>
            <a:ext cx="4066046" cy="6858000"/>
          </a:xfrm>
          <a:prstGeom prst="rect">
            <a:avLst/>
          </a:prstGeom>
          <a:ln w="12700">
            <a:solidFill>
              <a:schemeClr val="tx1"/>
            </a:solidFill>
          </a:ln>
        </p:spPr>
      </p:pic>
    </p:spTree>
    <p:extLst>
      <p:ext uri="{BB962C8B-B14F-4D97-AF65-F5344CB8AC3E}">
        <p14:creationId xmlns:p14="http://schemas.microsoft.com/office/powerpoint/2010/main" val="3479240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docProps/app.xml><?xml version="1.0" encoding="utf-8"?>
<Properties xmlns="http://schemas.openxmlformats.org/officeDocument/2006/extended-properties" xmlns:vt="http://schemas.openxmlformats.org/officeDocument/2006/docPropsVTypes">
  <Template>{DA21F02A-F377-2D49-B1E7-19F7AA37CA56}tf16401378</Template>
  <TotalTime>2156</TotalTime>
  <Words>3793</Words>
  <Application>Microsoft Macintosh PowerPoint</Application>
  <PresentationFormat>Widescreen</PresentationFormat>
  <Paragraphs>201</Paragraphs>
  <Slides>46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avenir-lt-w01_35-light1475496</vt:lpstr>
      <vt:lpstr>brandon-grot-w01-light</vt:lpstr>
      <vt:lpstr>MS Shell Dlg 2</vt:lpstr>
      <vt:lpstr>var(--ricos-custom-h2-font-family,unset)</vt:lpstr>
      <vt:lpstr>var(--ricos-custom-h3-font-family,unset)</vt:lpstr>
      <vt:lpstr>var(--ricos-custom-link-font-family,unset)</vt:lpstr>
      <vt:lpstr>var(--ricos-custom-p-font-family,unset)</vt:lpstr>
      <vt:lpstr>Arial</vt:lpstr>
      <vt:lpstr>Open Sans</vt:lpstr>
      <vt:lpstr>Wingdings</vt:lpstr>
      <vt:lpstr>Wingdings 3</vt:lpstr>
      <vt:lpstr>Madison</vt:lpstr>
      <vt:lpstr>Lesson 3.2 TCM: Food and TCM</vt:lpstr>
      <vt:lpstr>Class Announcement </vt:lpstr>
      <vt:lpstr>Class Announcement </vt:lpstr>
      <vt:lpstr>Midterm test result</vt:lpstr>
      <vt:lpstr>Assignment 3</vt:lpstr>
      <vt:lpstr>Assignment 3</vt:lpstr>
      <vt:lpstr>Preparation for Assignment 3</vt:lpstr>
      <vt:lpstr>Assignment 3 arrangement </vt:lpstr>
      <vt:lpstr>TCM: Food and Cooking</vt:lpstr>
      <vt:lpstr>Food Energies</vt:lpstr>
      <vt:lpstr>PowerPoint Presentation</vt:lpstr>
      <vt:lpstr>Food Flavors </vt:lpstr>
      <vt:lpstr>Food Flavors </vt:lpstr>
      <vt:lpstr>Food Flavors </vt:lpstr>
      <vt:lpstr>Food Flavors </vt:lpstr>
      <vt:lpstr>Food Colors</vt:lpstr>
      <vt:lpstr>Food Colors</vt:lpstr>
      <vt:lpstr>Food Colors</vt:lpstr>
      <vt:lpstr>A Healthy Diet</vt:lpstr>
      <vt:lpstr>A Healthy Diet</vt:lpstr>
      <vt:lpstr>A Healthy Diet</vt:lpstr>
      <vt:lpstr>A Healthy Diet</vt:lpstr>
      <vt:lpstr>A Healthy Diet</vt:lpstr>
      <vt:lpstr>A Healthy Diet</vt:lpstr>
      <vt:lpstr>A Healthy Diet</vt:lpstr>
      <vt:lpstr>A Healthy Diet</vt:lpstr>
      <vt:lpstr>A Healthy Diet</vt:lpstr>
      <vt:lpstr>A Healthy Diet</vt:lpstr>
      <vt:lpstr>A Healthy Diet</vt:lpstr>
      <vt:lpstr>Cooking Methods</vt:lpstr>
      <vt:lpstr>Cooking Methods</vt:lpstr>
      <vt:lpstr>Cooking Methods</vt:lpstr>
      <vt:lpstr>Cooking Methods</vt:lpstr>
      <vt:lpstr>Cooking Methods</vt:lpstr>
      <vt:lpstr>Seasonal Eating</vt:lpstr>
      <vt:lpstr>Seasonal Eating</vt:lpstr>
      <vt:lpstr>Seasonal Eating</vt:lpstr>
      <vt:lpstr>Seasonal Eating</vt:lpstr>
      <vt:lpstr>Seasonal Eating</vt:lpstr>
      <vt:lpstr>Seasonal Eating</vt:lpstr>
      <vt:lpstr>Seasonal Eating</vt:lpstr>
      <vt:lpstr>Other TCM Eating Tips</vt:lpstr>
      <vt:lpstr>Other TCM Eating Tips</vt:lpstr>
      <vt:lpstr>Classwork 3.2 </vt:lpstr>
      <vt:lpstr>Homework 3.2</vt:lpstr>
      <vt:lpstr>See you 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2.1 Mental Health</dc:title>
  <dc:creator>Shiu Ting Calvin Chung</dc:creator>
  <cp:lastModifiedBy>Shiu Ting Calvin Chung</cp:lastModifiedBy>
  <cp:revision>7</cp:revision>
  <dcterms:created xsi:type="dcterms:W3CDTF">2023-05-16T01:28:13Z</dcterms:created>
  <dcterms:modified xsi:type="dcterms:W3CDTF">2023-05-31T04:51:28Z</dcterms:modified>
</cp:coreProperties>
</file>