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8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4" autoAdjust="0"/>
    <p:restoredTop sz="95294" autoAdjust="0"/>
  </p:normalViewPr>
  <p:slideViewPr>
    <p:cSldViewPr snapToGrid="0">
      <p:cViewPr varScale="1">
        <p:scale>
          <a:sx n="94" d="100"/>
          <a:sy n="94" d="100"/>
        </p:scale>
        <p:origin x="114" y="3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2808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E08F2E-5F06-4CE2-A139-452A1382A6F0}" type="datetimeFigureOut">
              <a:rPr lang="en-US"/>
              <a:t>3/23/2023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8588A-5C4E-401A-AECC-B6F63A9DE965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599797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C5DC6-1594-414D-9341-ABA08739246C}" type="datetimeFigureOut">
              <a:rPr lang="en-US"/>
              <a:t>3/23/2023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42409-6A04-4DC6-AC3A-D3758287A8F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411505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542409-6A04-4DC6-AC3A-D3758287A8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82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600200" y="0"/>
            <a:ext cx="5029200" cy="5943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777" y="3019706"/>
            <a:ext cx="4846320" cy="238760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777" y="5381894"/>
            <a:ext cx="4846320" cy="44805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8" name="Picture 7" descr="Puffy white clouds in deep blue sky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7400"/>
            <a:ext cx="1490472" cy="3886200"/>
          </a:xfrm>
          <a:prstGeom prst="rect">
            <a:avLst/>
          </a:prstGeom>
        </p:spPr>
      </p:pic>
      <p:pic>
        <p:nvPicPr>
          <p:cNvPr id="10" name="Picture 9" descr="Closeup of plant shoot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39128" y="2057400"/>
            <a:ext cx="2060767" cy="3886200"/>
          </a:xfrm>
          <a:prstGeom prst="rect">
            <a:avLst/>
          </a:prstGeom>
        </p:spPr>
      </p:pic>
      <p:pic>
        <p:nvPicPr>
          <p:cNvPr id="11" name="Picture 10" descr="Waves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7400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8731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55A74-0919-413E-865C-E0E8D1722ED7}" type="datetime1">
              <a:rPr lang="en-US" smtClean="0"/>
              <a:pPr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720709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90500"/>
            <a:ext cx="2057400" cy="59864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90500"/>
            <a:ext cx="7734300" cy="59864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BFE46A-5893-4F80-829A-F37AF8AAC03B}" type="datetime1">
              <a:rPr lang="en-US" smtClean="0"/>
              <a:pPr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02101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1B487-36FD-4CED-B07A-1A81FC6540B1}" type="datetime1">
              <a:rPr lang="en-US" smtClean="0"/>
              <a:pPr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340511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00199" y="2059146"/>
            <a:ext cx="7199696" cy="38862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1777" y="2263913"/>
            <a:ext cx="6949440" cy="3143393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51777" y="5381893"/>
            <a:ext cx="6949440" cy="44952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 descr="Closeup of green plants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059146"/>
            <a:ext cx="1490472" cy="3886200"/>
          </a:xfrm>
          <a:prstGeom prst="rect">
            <a:avLst/>
          </a:prstGeom>
        </p:spPr>
      </p:pic>
      <p:pic>
        <p:nvPicPr>
          <p:cNvPr id="9" name="Picture 8" descr="Waves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909623" y="2059146"/>
            <a:ext cx="328269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89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3768">
          <p15:clr>
            <a:srgbClr val="FDE53C"/>
          </p15:clr>
        </p15:guide>
        <p15:guide id="2" orient="horz" pos="1296">
          <p15:clr>
            <a:srgbClr val="FDE53C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09700" y="1556281"/>
            <a:ext cx="4610099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556281"/>
            <a:ext cx="4609775" cy="4620682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6BA0-BF77-43AC-894A-20AD8220B887}" type="datetime1">
              <a:rPr lang="en-US" smtClean="0"/>
              <a:pPr/>
              <a:t>3/23/2023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781687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9699" y="1554480"/>
            <a:ext cx="4608576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09699" y="2434147"/>
            <a:ext cx="4608576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554480"/>
            <a:ext cx="4610100" cy="823912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434147"/>
            <a:ext cx="4610100" cy="381127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81B4D-F060-418E-A958-B2BDC1A258F8}" type="datetime1">
              <a:rPr lang="en-US" smtClean="0"/>
              <a:pPr/>
              <a:t>3/23/2023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82718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6AC23-C97B-41FB-9B89-C7FE0FB631CA}" type="datetime1">
              <a:rPr lang="en-US" smtClean="0"/>
              <a:pPr/>
              <a:t>3/23/2023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46587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B9673-AC7F-4F1F-84E4-F0E5EAAE106D}" type="datetime1">
              <a:rPr lang="en-US" smtClean="0"/>
              <a:pPr/>
              <a:t>3/23/2023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1107393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4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9699" y="915923"/>
            <a:ext cx="5216979" cy="5065776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4" y="3502152"/>
            <a:ext cx="4155622" cy="2479548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A3310-D664-4933-9402-AB5DB0887727}" type="datetime1">
              <a:rPr lang="en-US" smtClean="0"/>
              <a:pPr/>
              <a:t>3/23/2023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302354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2435" y="919616"/>
            <a:ext cx="4155622" cy="2532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0" y="915923"/>
            <a:ext cx="6626677" cy="5065776"/>
          </a:xfrm>
        </p:spPr>
        <p:txBody>
          <a:bodyPr tIns="1371600">
            <a:normAutofit/>
          </a:bodyPr>
          <a:lstStyle>
            <a:lvl1pPr marL="0" indent="0" algn="ctr">
              <a:spcBef>
                <a:spcPts val="0"/>
              </a:spcBef>
              <a:buNone/>
              <a:defRPr sz="2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2435" y="3502152"/>
            <a:ext cx="4155622" cy="2479547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8D479-8942-46E8-A226-A4E01F7A105C}" type="slidenum">
              <a:rPr/>
              <a:t>‹#›</a:t>
            </a:fld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47A63-5E3D-469C-A0D1-119323F4F95E}" type="datetime1">
              <a:rPr lang="en-US" smtClean="0"/>
              <a:pPr/>
              <a:t>3/23/2023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Add a footer</a:t>
            </a:r>
          </a:p>
        </p:txBody>
      </p:sp>
    </p:spTree>
    <p:extLst>
      <p:ext uri="{BB962C8B-B14F-4D97-AF65-F5344CB8AC3E}">
        <p14:creationId xmlns:p14="http://schemas.microsoft.com/office/powerpoint/2010/main" val="21642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629400"/>
            <a:ext cx="1499616" cy="228600"/>
          </a:xfrm>
          <a:prstGeom prst="rect">
            <a:avLst/>
          </a:prstGeom>
          <a:gradFill>
            <a:gsLst>
              <a:gs pos="0">
                <a:schemeClr val="accent1">
                  <a:lumMod val="15000"/>
                  <a:lumOff val="85000"/>
                </a:schemeClr>
              </a:gs>
              <a:gs pos="100000">
                <a:schemeClr val="accent1">
                  <a:lumMod val="15000"/>
                  <a:lumOff val="8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1" name="Rectangle 10"/>
          <p:cNvSpPr/>
          <p:nvPr/>
        </p:nvSpPr>
        <p:spPr>
          <a:xfrm>
            <a:off x="1609344" y="6629400"/>
            <a:ext cx="10582656" cy="228600"/>
          </a:xfrm>
          <a:prstGeom prst="rect">
            <a:avLst/>
          </a:prstGeom>
          <a:gradFill>
            <a:gsLst>
              <a:gs pos="0">
                <a:schemeClr val="accent1">
                  <a:lumMod val="35000"/>
                  <a:lumOff val="65000"/>
                </a:schemeClr>
              </a:gs>
              <a:gs pos="100000">
                <a:schemeClr val="accent1">
                  <a:lumMod val="35000"/>
                  <a:lumOff val="65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10026" y="276087"/>
            <a:ext cx="9371949" cy="11835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0027" y="1566001"/>
            <a:ext cx="9371948" cy="46206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0" y="6629400"/>
            <a:ext cx="41040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CD8D479-8942-46E8-A226-A4E01F7A105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3403" y="6629400"/>
            <a:ext cx="100066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E56E745-E731-42F7-BC46-83DD513FC98F}" type="datetime1">
              <a:rPr lang="en-US" smtClean="0"/>
              <a:pPr/>
              <a:t>3/23/2023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37716" y="6629400"/>
            <a:ext cx="914425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046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spcBef>
          <a:spcPct val="0"/>
        </a:spcBef>
        <a:buNone/>
        <a:defRPr sz="3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10312" indent="-210312" algn="l" defTabSz="91440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38912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76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05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338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3624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5910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196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048256" indent="-155448" algn="l" defTabSz="91440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Creating a Plan of Action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546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01D1E-6D23-4E90-9DB9-5C93F2B3A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Good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EC591-1CBF-468D-ADC8-EF0343DE5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66001"/>
            <a:ext cx="11470640" cy="4620682"/>
          </a:xfrm>
        </p:spPr>
        <p:txBody>
          <a:bodyPr/>
          <a:lstStyle/>
          <a:p>
            <a:r>
              <a:rPr lang="en-US" dirty="0"/>
              <a:t>Imagine that you are in charge of social activities at school. </a:t>
            </a:r>
          </a:p>
          <a:p>
            <a:r>
              <a:rPr lang="en-US" dirty="0"/>
              <a:t>You are now in charge of having to organize a school dance. </a:t>
            </a:r>
          </a:p>
          <a:p>
            <a:r>
              <a:rPr lang="en-US" dirty="0"/>
              <a:t>What do you do? You get a dance committee together and make a plan. </a:t>
            </a:r>
          </a:p>
          <a:p>
            <a:r>
              <a:rPr lang="en-US" dirty="0"/>
              <a:t>Having a successful dance in six weeks is you goal. You cannot organize the dance without a plan. </a:t>
            </a:r>
          </a:p>
          <a:p>
            <a:r>
              <a:rPr lang="en-US" dirty="0"/>
              <a:t>A plan is a way of making your goal a reality. </a:t>
            </a:r>
          </a:p>
          <a:p>
            <a:r>
              <a:rPr lang="en-US" dirty="0"/>
              <a:t>What might you have to plan for a dance? </a:t>
            </a:r>
          </a:p>
        </p:txBody>
      </p:sp>
    </p:spTree>
    <p:extLst>
      <p:ext uri="{BB962C8B-B14F-4D97-AF65-F5344CB8AC3E}">
        <p14:creationId xmlns:p14="http://schemas.microsoft.com/office/powerpoint/2010/main" val="900952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01D1E-6D23-4E90-9DB9-5C93F2B3A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Plan of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EC591-1CBF-468D-ADC8-EF0343DE5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66001"/>
            <a:ext cx="11470640" cy="4620682"/>
          </a:xfrm>
        </p:spPr>
        <p:txBody>
          <a:bodyPr/>
          <a:lstStyle/>
          <a:p>
            <a:r>
              <a:rPr lang="en-US" dirty="0"/>
              <a:t>Career planning is about being more aware of the decisions you’re making. </a:t>
            </a:r>
          </a:p>
          <a:p>
            <a:r>
              <a:rPr lang="en-US" dirty="0"/>
              <a:t>You have already made decisions about the courses you take. </a:t>
            </a:r>
          </a:p>
          <a:p>
            <a:r>
              <a:rPr lang="en-US" dirty="0"/>
              <a:t>You’ve made decisions that helped you develop the skills you now have. </a:t>
            </a:r>
          </a:p>
          <a:p>
            <a:r>
              <a:rPr lang="en-US" dirty="0"/>
              <a:t>Some people think that if you plan something, it won’t be free and spontaneous. Actually, the reverse is true. </a:t>
            </a:r>
          </a:p>
          <a:p>
            <a:r>
              <a:rPr lang="en-US" dirty="0"/>
              <a:t>Good planning means that you do what needs to be done. Then, when your goals are achieved, you have the freedom to be spontaneous, and you don’t have to worry. </a:t>
            </a:r>
          </a:p>
        </p:txBody>
      </p:sp>
    </p:spTree>
    <p:extLst>
      <p:ext uri="{BB962C8B-B14F-4D97-AF65-F5344CB8AC3E}">
        <p14:creationId xmlns:p14="http://schemas.microsoft.com/office/powerpoint/2010/main" val="3576362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01D1E-6D23-4E90-9DB9-5C93F2B3A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Creating a Plan of Action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EC591-1CBF-468D-ADC8-EF0343DE5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59653"/>
            <a:ext cx="11470640" cy="512226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Here are some planning questions that will help you:</a:t>
            </a:r>
          </a:p>
          <a:p>
            <a:r>
              <a:rPr lang="en-US" dirty="0"/>
              <a:t>1. what goal do I want to achieve? </a:t>
            </a:r>
          </a:p>
          <a:p>
            <a:r>
              <a:rPr lang="en-US" dirty="0"/>
              <a:t>2. What tasks need to be done? </a:t>
            </a:r>
          </a:p>
          <a:p>
            <a:r>
              <a:rPr lang="en-US" dirty="0"/>
              <a:t>3. What steps do I need to take? </a:t>
            </a:r>
          </a:p>
          <a:p>
            <a:r>
              <a:rPr lang="en-US" dirty="0"/>
              <a:t>4. What do I need to learn in order to take those steps? </a:t>
            </a:r>
          </a:p>
          <a:p>
            <a:r>
              <a:rPr lang="en-US" dirty="0"/>
              <a:t>5. Who could help me do what needs to be done? </a:t>
            </a:r>
          </a:p>
          <a:p>
            <a:r>
              <a:rPr lang="en-US" dirty="0"/>
              <a:t>6. What possible obstacles or barriers could get in the way? </a:t>
            </a:r>
          </a:p>
          <a:p>
            <a:r>
              <a:rPr lang="en-US" dirty="0"/>
              <a:t>7. What are the timelines? In what order do things need to be done, and by what date? </a:t>
            </a:r>
          </a:p>
          <a:p>
            <a:r>
              <a:rPr lang="en-US" dirty="0"/>
              <a:t>8. Do I need to change the list of tasks because of my answers to questions 3, 4, and 5? </a:t>
            </a:r>
          </a:p>
          <a:p>
            <a:r>
              <a:rPr lang="en-US" dirty="0"/>
              <a:t>In group planning you need to ask: </a:t>
            </a:r>
          </a:p>
          <a:p>
            <a:r>
              <a:rPr lang="en-US" dirty="0"/>
              <a:t>9. Who is responsible for doing each task? </a:t>
            </a:r>
          </a:p>
          <a:p>
            <a:r>
              <a:rPr lang="en-US" dirty="0"/>
              <a:t>10. How will we communicate with each other? </a:t>
            </a:r>
          </a:p>
        </p:txBody>
      </p:sp>
    </p:spTree>
    <p:extLst>
      <p:ext uri="{BB962C8B-B14F-4D97-AF65-F5344CB8AC3E}">
        <p14:creationId xmlns:p14="http://schemas.microsoft.com/office/powerpoint/2010/main" val="1013095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B01D1E-6D23-4E90-9DB9-5C93F2B3A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Barriers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EC591-1CBF-468D-ADC8-EF0343DE5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59653"/>
            <a:ext cx="11470640" cy="4819227"/>
          </a:xfrm>
        </p:spPr>
        <p:txBody>
          <a:bodyPr>
            <a:normAutofit/>
          </a:bodyPr>
          <a:lstStyle/>
          <a:p>
            <a:r>
              <a:rPr lang="en-US" dirty="0"/>
              <a:t>A barrier is something that gets in your way. </a:t>
            </a:r>
          </a:p>
          <a:p>
            <a:r>
              <a:rPr lang="en-US" dirty="0"/>
              <a:t>For example, not answering any one of the questions on the previous slide would be a barrier to planning your event. </a:t>
            </a:r>
          </a:p>
          <a:p>
            <a:r>
              <a:rPr lang="en-US" dirty="0"/>
              <a:t>People also have barriers – different people = different barriers. </a:t>
            </a:r>
          </a:p>
          <a:p>
            <a:r>
              <a:rPr lang="en-US" dirty="0"/>
              <a:t>For example, a person who is shy would find their shyness a barrier to feeling comfortable in groups or going to new places or making friends. </a:t>
            </a:r>
          </a:p>
          <a:p>
            <a:r>
              <a:rPr lang="en-US" dirty="0"/>
              <a:t>Other people also have physical barriers. </a:t>
            </a:r>
          </a:p>
          <a:p>
            <a:r>
              <a:rPr lang="en-US" dirty="0"/>
              <a:t>For example, some disabilities require people to use wheelchairs. But not every building is wheelchair accessible. </a:t>
            </a:r>
          </a:p>
          <a:p>
            <a:r>
              <a:rPr lang="en-US" dirty="0"/>
              <a:t>Other people have knowledge barriers. </a:t>
            </a:r>
          </a:p>
          <a:p>
            <a:r>
              <a:rPr lang="en-US" dirty="0"/>
              <a:t>For example, some people lack certain skills necessary to advance in their chosen career. Like business skills – some people have then and others don’t. </a:t>
            </a:r>
          </a:p>
        </p:txBody>
      </p:sp>
    </p:spTree>
    <p:extLst>
      <p:ext uri="{BB962C8B-B14F-4D97-AF65-F5344CB8AC3E}">
        <p14:creationId xmlns:p14="http://schemas.microsoft.com/office/powerpoint/2010/main" val="810996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cology 16x9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ature ecology education photo presentation.potx" id="{C2041BFC-79DD-469A-9C9C-CE3A45FF64F3}" vid="{F6D325B2-35D9-40C5-B4CD-C0A8483D5659}"/>
    </a:ext>
  </a:extLst>
</a:theme>
</file>

<file path=ppt/theme/theme2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cology">
      <a:dk1>
        <a:srgbClr val="4D3E2F"/>
      </a:dk1>
      <a:lt1>
        <a:sysClr val="window" lastClr="FFFFFF"/>
      </a:lt1>
      <a:dk2>
        <a:srgbClr val="000000"/>
      </a:dk2>
      <a:lt2>
        <a:srgbClr val="DDDDDD"/>
      </a:lt2>
      <a:accent1>
        <a:srgbClr val="8BAA00"/>
      </a:accent1>
      <a:accent2>
        <a:srgbClr val="2A6CB2"/>
      </a:accent2>
      <a:accent3>
        <a:srgbClr val="795837"/>
      </a:accent3>
      <a:accent4>
        <a:srgbClr val="D18316"/>
      </a:accent4>
      <a:accent5>
        <a:srgbClr val="79B4F0"/>
      </a:accent5>
      <a:accent6>
        <a:srgbClr val="CDC80F"/>
      </a:accent6>
      <a:hlink>
        <a:srgbClr val="2A6CB2"/>
      </a:hlink>
      <a:folHlink>
        <a:srgbClr val="808080"/>
      </a:folHlink>
    </a:clrScheme>
    <a:fontScheme name="Corb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Nature ecology education photo presentation</Template>
  <TotalTime>25</TotalTime>
  <Words>485</Words>
  <Application>Microsoft Office PowerPoint</Application>
  <PresentationFormat>Widescreen</PresentationFormat>
  <Paragraphs>37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Corbel</vt:lpstr>
      <vt:lpstr>Ecology 16x9</vt:lpstr>
      <vt:lpstr>Creating a Plan of Action </vt:lpstr>
      <vt:lpstr>Making Good Plans</vt:lpstr>
      <vt:lpstr>Creating a Plan of Action</vt:lpstr>
      <vt:lpstr>Creating a Plan of Action</vt:lpstr>
      <vt:lpstr>Barriers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 Plan of Action</dc:title>
  <dc:creator>Julie Bamford</dc:creator>
  <cp:lastModifiedBy>Julie Bamford</cp:lastModifiedBy>
  <cp:revision>3</cp:revision>
  <dcterms:created xsi:type="dcterms:W3CDTF">2022-01-20T16:40:39Z</dcterms:created>
  <dcterms:modified xsi:type="dcterms:W3CDTF">2023-03-23T15:49:36Z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