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73" r:id="rId1"/>
  </p:sldMasterIdLst>
  <p:notesMasterIdLst>
    <p:notesMasterId r:id="rId15"/>
  </p:notesMasterIdLst>
  <p:handoutMasterIdLst>
    <p:handoutMasterId r:id="rId16"/>
  </p:handoutMasterIdLst>
  <p:sldIdLst>
    <p:sldId id="256" r:id="rId2"/>
    <p:sldId id="257" r:id="rId3"/>
    <p:sldId id="267" r:id="rId4"/>
    <p:sldId id="259" r:id="rId5"/>
    <p:sldId id="274" r:id="rId6"/>
    <p:sldId id="275" r:id="rId7"/>
    <p:sldId id="276" r:id="rId8"/>
    <p:sldId id="277" r:id="rId9"/>
    <p:sldId id="278" r:id="rId10"/>
    <p:sldId id="279" r:id="rId11"/>
    <p:sldId id="280" r:id="rId12"/>
    <p:sldId id="281" r:id="rId13"/>
    <p:sldId id="282" r:id="rId1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Untitled Section" id="{8D928FA7-66FE-D942-9500-F6FE5398880F}">
          <p14:sldIdLst>
            <p14:sldId id="256"/>
            <p14:sldId id="257"/>
            <p14:sldId id="267"/>
            <p14:sldId id="259"/>
            <p14:sldId id="274"/>
            <p14:sldId id="275"/>
            <p14:sldId id="276"/>
            <p14:sldId id="277"/>
            <p14:sldId id="278"/>
            <p14:sldId id="279"/>
            <p14:sldId id="280"/>
            <p14:sldId id="281"/>
            <p14:sldId id="282"/>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6AB2B"/>
    <a:srgbClr val="FCB9A7"/>
    <a:srgbClr val="E4847A"/>
    <a:srgbClr val="DE473D"/>
    <a:srgbClr val="E49C81"/>
    <a:srgbClr val="E4947C"/>
    <a:srgbClr val="DE8A71"/>
    <a:srgbClr val="EB7059"/>
    <a:srgbClr val="DE6B5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0973"/>
    <p:restoredTop sz="94569"/>
  </p:normalViewPr>
  <p:slideViewPr>
    <p:cSldViewPr snapToGrid="0" snapToObjects="1">
      <p:cViewPr>
        <p:scale>
          <a:sx n="100" d="100"/>
          <a:sy n="100" d="100"/>
        </p:scale>
        <p:origin x="702" y="-30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AE2A4E5A-CD5A-ED4E-BE82-927F9B53234F}"/>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0C950557-6C8A-5B45-A351-FCC6232B7959}"/>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75AAB3A6-8004-6A4F-A9AA-4D403F7C2FC3}" type="datetimeFigureOut">
              <a:rPr lang="en-US" smtClean="0"/>
              <a:t>3/14/2021</a:t>
            </a:fld>
            <a:endParaRPr lang="en-US"/>
          </a:p>
        </p:txBody>
      </p:sp>
      <p:sp>
        <p:nvSpPr>
          <p:cNvPr id="4" name="Footer Placeholder 3">
            <a:extLst>
              <a:ext uri="{FF2B5EF4-FFF2-40B4-BE49-F238E27FC236}">
                <a16:creationId xmlns:a16="http://schemas.microsoft.com/office/drawing/2014/main" id="{8C946EFB-6E4B-084A-ABA8-448A730BE7D4}"/>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51E19172-AF48-1E43-BB12-53F19949023A}"/>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A88A3644-51FA-CF45-A766-2A2C52DC5079}" type="slidenum">
              <a:rPr lang="en-US" smtClean="0"/>
              <a:t>‹#›</a:t>
            </a:fld>
            <a:endParaRPr lang="en-US"/>
          </a:p>
        </p:txBody>
      </p:sp>
    </p:spTree>
    <p:extLst>
      <p:ext uri="{BB962C8B-B14F-4D97-AF65-F5344CB8AC3E}">
        <p14:creationId xmlns:p14="http://schemas.microsoft.com/office/powerpoint/2010/main" val="2152572437"/>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D697480-41B7-F24E-85BA-BC59A5595F3E}" type="datetimeFigureOut">
              <a:rPr lang="en-US" smtClean="0"/>
              <a:t>3/13/2021</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05AE036-41AA-5744-99E4-904444450AAD}" type="slidenum">
              <a:rPr lang="en-US" smtClean="0"/>
              <a:t>‹#›</a:t>
            </a:fld>
            <a:endParaRPr lang="en-US"/>
          </a:p>
        </p:txBody>
      </p:sp>
    </p:spTree>
    <p:extLst>
      <p:ext uri="{BB962C8B-B14F-4D97-AF65-F5344CB8AC3E}">
        <p14:creationId xmlns:p14="http://schemas.microsoft.com/office/powerpoint/2010/main" val="1669817802"/>
      </p:ext>
    </p:extLst>
  </p:cSld>
  <p:clrMap bg1="lt1" tx1="dk1" bg2="lt2" tx2="dk2" accent1="accent1" accent2="accent2" accent3="accent3" accent4="accent4" accent5="accent5" accent6="accent6" hlink="hlink" folHlink="folHlink"/>
  <p:hf sldNum="0"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20019292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A53D33CB-E9F7-CD40-96E4-A50D188BA4F6}" type="datetimeFigureOut">
              <a:rPr lang="en-US" smtClean="0"/>
              <a:t>3/13/2021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82E3F87-1626-8A47-8DE3-7AF2C0382D64}" type="slidenum">
              <a:rPr lang="en-US" smtClean="0"/>
              <a:t>‹#›</a:t>
            </a:fld>
            <a:endParaRPr lang="en-US"/>
          </a:p>
        </p:txBody>
      </p:sp>
    </p:spTree>
    <p:extLst>
      <p:ext uri="{BB962C8B-B14F-4D97-AF65-F5344CB8AC3E}">
        <p14:creationId xmlns:p14="http://schemas.microsoft.com/office/powerpoint/2010/main" val="6134411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53D33CB-E9F7-CD40-96E4-A50D188BA4F6}" type="datetimeFigureOut">
              <a:rPr lang="en-US" smtClean="0"/>
              <a:t>3/13/2021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82E3F87-1626-8A47-8DE3-7AF2C0382D64}" type="slidenum">
              <a:rPr lang="en-US" smtClean="0"/>
              <a:t>‹#›</a:t>
            </a:fld>
            <a:endParaRPr lang="en-US"/>
          </a:p>
        </p:txBody>
      </p:sp>
    </p:spTree>
    <p:extLst>
      <p:ext uri="{BB962C8B-B14F-4D97-AF65-F5344CB8AC3E}">
        <p14:creationId xmlns:p14="http://schemas.microsoft.com/office/powerpoint/2010/main" val="2599033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53D33CB-E9F7-CD40-96E4-A50D188BA4F6}" type="datetimeFigureOut">
              <a:rPr lang="en-US" smtClean="0"/>
              <a:t>3/13/2021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82E3F87-1626-8A47-8DE3-7AF2C0382D64}" type="slidenum">
              <a:rPr lang="en-US" smtClean="0"/>
              <a:t>‹#›</a:t>
            </a:fld>
            <a:endParaRPr lang="en-US"/>
          </a:p>
        </p:txBody>
      </p:sp>
    </p:spTree>
    <p:extLst>
      <p:ext uri="{BB962C8B-B14F-4D97-AF65-F5344CB8AC3E}">
        <p14:creationId xmlns:p14="http://schemas.microsoft.com/office/powerpoint/2010/main" val="126260824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A13A5F-7EB6-9B4D-AA06-87C14EC882D5}"/>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476863AF-3BF6-A549-9383-CD342BCC136C}"/>
              </a:ext>
            </a:extLst>
          </p:cNvPr>
          <p:cNvSpPr>
            <a:spLocks noGrp="1"/>
          </p:cNvSpPr>
          <p:nvPr>
            <p:ph type="dt" sz="half" idx="10"/>
          </p:nvPr>
        </p:nvSpPr>
        <p:spPr/>
        <p:txBody>
          <a:bodyPr/>
          <a:lstStyle/>
          <a:p>
            <a:fld id="{A53D33CB-E9F7-CD40-96E4-A50D188BA4F6}" type="datetimeFigureOut">
              <a:rPr lang="en-US" smtClean="0"/>
              <a:t>3/13/2021</a:t>
            </a:fld>
            <a:endParaRPr lang="en-US"/>
          </a:p>
        </p:txBody>
      </p:sp>
      <p:sp>
        <p:nvSpPr>
          <p:cNvPr id="4" name="Footer Placeholder 3">
            <a:extLst>
              <a:ext uri="{FF2B5EF4-FFF2-40B4-BE49-F238E27FC236}">
                <a16:creationId xmlns:a16="http://schemas.microsoft.com/office/drawing/2014/main" id="{073C3E19-0274-334C-A696-3981A8B72FC9}"/>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CABFA744-0932-034B-AC3E-140FCD4C19D7}"/>
              </a:ext>
            </a:extLst>
          </p:cNvPr>
          <p:cNvSpPr>
            <a:spLocks noGrp="1"/>
          </p:cNvSpPr>
          <p:nvPr>
            <p:ph type="sldNum" sz="quarter" idx="12"/>
          </p:nvPr>
        </p:nvSpPr>
        <p:spPr/>
        <p:txBody>
          <a:bodyPr/>
          <a:lstStyle/>
          <a:p>
            <a:fld id="{E82E3F87-1626-8A47-8DE3-7AF2C0382D64}" type="slidenum">
              <a:rPr lang="en-US" smtClean="0"/>
              <a:t>‹#›</a:t>
            </a:fld>
            <a:endParaRPr lang="en-US"/>
          </a:p>
        </p:txBody>
      </p:sp>
    </p:spTree>
    <p:extLst>
      <p:ext uri="{BB962C8B-B14F-4D97-AF65-F5344CB8AC3E}">
        <p14:creationId xmlns:p14="http://schemas.microsoft.com/office/powerpoint/2010/main" val="17663257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53D33CB-E9F7-CD40-96E4-A50D188BA4F6}" type="datetimeFigureOut">
              <a:rPr lang="en-US" smtClean="0"/>
              <a:t>3/13/2021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82E3F87-1626-8A47-8DE3-7AF2C0382D64}" type="slidenum">
              <a:rPr lang="en-US" smtClean="0"/>
              <a:t>‹#›</a:t>
            </a:fld>
            <a:endParaRPr lang="en-US"/>
          </a:p>
        </p:txBody>
      </p:sp>
    </p:spTree>
    <p:extLst>
      <p:ext uri="{BB962C8B-B14F-4D97-AF65-F5344CB8AC3E}">
        <p14:creationId xmlns:p14="http://schemas.microsoft.com/office/powerpoint/2010/main" val="40152013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A53D33CB-E9F7-CD40-96E4-A50D188BA4F6}" type="datetimeFigureOut">
              <a:rPr lang="en-US" smtClean="0"/>
              <a:t>3/13/2021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82E3F87-1626-8A47-8DE3-7AF2C0382D64}" type="slidenum">
              <a:rPr lang="en-US" smtClean="0"/>
              <a:t>‹#›</a:t>
            </a:fld>
            <a:endParaRPr lang="en-US"/>
          </a:p>
        </p:txBody>
      </p:sp>
    </p:spTree>
    <p:extLst>
      <p:ext uri="{BB962C8B-B14F-4D97-AF65-F5344CB8AC3E}">
        <p14:creationId xmlns:p14="http://schemas.microsoft.com/office/powerpoint/2010/main" val="173121127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A53D33CB-E9F7-CD40-96E4-A50D188BA4F6}" type="datetimeFigureOut">
              <a:rPr lang="en-US" smtClean="0"/>
              <a:t>3/13/2021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82E3F87-1626-8A47-8DE3-7AF2C0382D64}" type="slidenum">
              <a:rPr lang="en-US" smtClean="0"/>
              <a:t>‹#›</a:t>
            </a:fld>
            <a:endParaRPr lang="en-US"/>
          </a:p>
        </p:txBody>
      </p:sp>
    </p:spTree>
    <p:extLst>
      <p:ext uri="{BB962C8B-B14F-4D97-AF65-F5344CB8AC3E}">
        <p14:creationId xmlns:p14="http://schemas.microsoft.com/office/powerpoint/2010/main" val="2200714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A53D33CB-E9F7-CD40-96E4-A50D188BA4F6}" type="datetimeFigureOut">
              <a:rPr lang="en-US" smtClean="0"/>
              <a:t>3/13/2021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82E3F87-1626-8A47-8DE3-7AF2C0382D64}" type="slidenum">
              <a:rPr lang="en-US" smtClean="0"/>
              <a:t>‹#›</a:t>
            </a:fld>
            <a:endParaRPr lang="en-US"/>
          </a:p>
        </p:txBody>
      </p:sp>
    </p:spTree>
    <p:extLst>
      <p:ext uri="{BB962C8B-B14F-4D97-AF65-F5344CB8AC3E}">
        <p14:creationId xmlns:p14="http://schemas.microsoft.com/office/powerpoint/2010/main" val="30163745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A53D33CB-E9F7-CD40-96E4-A50D188BA4F6}" type="datetimeFigureOut">
              <a:rPr lang="en-US" smtClean="0"/>
              <a:t>3/13/2021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82E3F87-1626-8A47-8DE3-7AF2C0382D64}" type="slidenum">
              <a:rPr lang="en-US" smtClean="0"/>
              <a:t>‹#›</a:t>
            </a:fld>
            <a:endParaRPr lang="en-US"/>
          </a:p>
        </p:txBody>
      </p:sp>
    </p:spTree>
    <p:extLst>
      <p:ext uri="{BB962C8B-B14F-4D97-AF65-F5344CB8AC3E}">
        <p14:creationId xmlns:p14="http://schemas.microsoft.com/office/powerpoint/2010/main" val="133468652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53D33CB-E9F7-CD40-96E4-A50D188BA4F6}" type="datetimeFigureOut">
              <a:rPr lang="en-US" smtClean="0"/>
              <a:t>3/13/2021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82E3F87-1626-8A47-8DE3-7AF2C0382D64}" type="slidenum">
              <a:rPr lang="en-US" smtClean="0"/>
              <a:t>‹#›</a:t>
            </a:fld>
            <a:endParaRPr lang="en-US"/>
          </a:p>
        </p:txBody>
      </p:sp>
    </p:spTree>
    <p:extLst>
      <p:ext uri="{BB962C8B-B14F-4D97-AF65-F5344CB8AC3E}">
        <p14:creationId xmlns:p14="http://schemas.microsoft.com/office/powerpoint/2010/main" val="35388404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A53D33CB-E9F7-CD40-96E4-A50D188BA4F6}" type="datetimeFigureOut">
              <a:rPr lang="en-US" smtClean="0"/>
              <a:t>3/13/2021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82E3F87-1626-8A47-8DE3-7AF2C0382D64}" type="slidenum">
              <a:rPr lang="en-US" smtClean="0"/>
              <a:t>‹#›</a:t>
            </a:fld>
            <a:endParaRPr lang="en-US"/>
          </a:p>
        </p:txBody>
      </p:sp>
    </p:spTree>
    <p:extLst>
      <p:ext uri="{BB962C8B-B14F-4D97-AF65-F5344CB8AC3E}">
        <p14:creationId xmlns:p14="http://schemas.microsoft.com/office/powerpoint/2010/main" val="1960997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A53D33CB-E9F7-CD40-96E4-A50D188BA4F6}" type="datetimeFigureOut">
              <a:rPr lang="en-US" smtClean="0"/>
              <a:t>3/13/2021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82E3F87-1626-8A47-8DE3-7AF2C0382D64}" type="slidenum">
              <a:rPr lang="en-US" smtClean="0"/>
              <a:t>‹#›</a:t>
            </a:fld>
            <a:endParaRPr lang="en-US"/>
          </a:p>
        </p:txBody>
      </p:sp>
    </p:spTree>
    <p:extLst>
      <p:ext uri="{BB962C8B-B14F-4D97-AF65-F5344CB8AC3E}">
        <p14:creationId xmlns:p14="http://schemas.microsoft.com/office/powerpoint/2010/main" val="142693241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53D33CB-E9F7-CD40-96E4-A50D188BA4F6}" type="datetimeFigureOut">
              <a:rPr lang="en-US" smtClean="0"/>
              <a:t>3/13/2021</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82E3F87-1626-8A47-8DE3-7AF2C0382D64}" type="slidenum">
              <a:rPr lang="en-US" smtClean="0"/>
              <a:t>‹#›</a:t>
            </a:fld>
            <a:endParaRPr lang="en-US"/>
          </a:p>
        </p:txBody>
      </p:sp>
    </p:spTree>
    <p:extLst>
      <p:ext uri="{BB962C8B-B14F-4D97-AF65-F5344CB8AC3E}">
        <p14:creationId xmlns:p14="http://schemas.microsoft.com/office/powerpoint/2010/main" val="3975590273"/>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 id="2147483685"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8DE147C5-CDD5-8B48-8CDB-A58A00704200}"/>
              </a:ext>
            </a:extLst>
          </p:cNvPr>
          <p:cNvPicPr>
            <a:picLocks noChangeAspect="1"/>
          </p:cNvPicPr>
          <p:nvPr/>
        </p:nvPicPr>
        <p:blipFill>
          <a:blip r:embed="rId3"/>
          <a:stretch>
            <a:fillRect/>
          </a:stretch>
        </p:blipFill>
        <p:spPr>
          <a:xfrm>
            <a:off x="-1601419" y="0"/>
            <a:ext cx="13716000" cy="6858000"/>
          </a:xfrm>
          <a:prstGeom prst="rect">
            <a:avLst/>
          </a:prstGeom>
        </p:spPr>
      </p:pic>
      <p:sp>
        <p:nvSpPr>
          <p:cNvPr id="4" name="Title 3">
            <a:extLst>
              <a:ext uri="{FF2B5EF4-FFF2-40B4-BE49-F238E27FC236}">
                <a16:creationId xmlns:a16="http://schemas.microsoft.com/office/drawing/2014/main" id="{F72FB8BE-F291-F940-BF6C-A3B38EC94FBF}"/>
              </a:ext>
            </a:extLst>
          </p:cNvPr>
          <p:cNvSpPr>
            <a:spLocks noGrp="1"/>
          </p:cNvSpPr>
          <p:nvPr>
            <p:ph type="title"/>
          </p:nvPr>
        </p:nvSpPr>
        <p:spPr>
          <a:xfrm>
            <a:off x="893183" y="1609758"/>
            <a:ext cx="7886700" cy="1325563"/>
          </a:xfrm>
        </p:spPr>
        <p:txBody>
          <a:bodyPr>
            <a:normAutofit fontScale="90000"/>
          </a:bodyPr>
          <a:lstStyle/>
          <a:p>
            <a:r>
              <a:rPr lang="en-US" sz="6700" b="1" dirty="0">
                <a:solidFill>
                  <a:srgbClr val="C6AB2B"/>
                </a:solidFill>
                <a:effectLst>
                  <a:outerShdw blurRad="50800" dist="38100" dir="2700000" algn="tl" rotWithShape="0">
                    <a:prstClr val="black">
                      <a:alpha val="40000"/>
                    </a:prstClr>
                  </a:outerShdw>
                </a:effectLst>
                <a:latin typeface="Calibri" panose="020F0502020204030204" pitchFamily="34" charset="0"/>
                <a:cs typeface="Calibri" panose="020F0502020204030204" pitchFamily="34" charset="0"/>
              </a:rPr>
              <a:t>5</a:t>
            </a:r>
            <a:br>
              <a:rPr lang="en-US" dirty="0"/>
            </a:br>
            <a:r>
              <a:rPr lang="en-US" sz="6700" b="1" dirty="0">
                <a:solidFill>
                  <a:schemeClr val="bg1"/>
                </a:solidFill>
                <a:effectLst>
                  <a:outerShdw blurRad="50800" dist="38100" dir="2700000" algn="tl" rotWithShape="0">
                    <a:prstClr val="black">
                      <a:alpha val="40000"/>
                    </a:prstClr>
                  </a:outerShdw>
                </a:effectLst>
                <a:latin typeface="Calibri" panose="020F0502020204030204" pitchFamily="34" charset="0"/>
                <a:cs typeface="Calibri" panose="020F0502020204030204" pitchFamily="34" charset="0"/>
              </a:rPr>
              <a:t>Early and Classical</a:t>
            </a:r>
            <a:br>
              <a:rPr lang="en-US" sz="6700" b="1" dirty="0">
                <a:solidFill>
                  <a:schemeClr val="bg1"/>
                </a:solidFill>
                <a:effectLst>
                  <a:outerShdw blurRad="50800" dist="38100" dir="2700000" algn="tl" rotWithShape="0">
                    <a:prstClr val="black">
                      <a:alpha val="40000"/>
                    </a:prstClr>
                  </a:outerShdw>
                </a:effectLst>
                <a:latin typeface="Calibri" panose="020F0502020204030204" pitchFamily="34" charset="0"/>
                <a:cs typeface="Calibri" panose="020F0502020204030204" pitchFamily="34" charset="0"/>
              </a:rPr>
            </a:br>
            <a:r>
              <a:rPr lang="en-US" sz="6700" b="1" dirty="0">
                <a:solidFill>
                  <a:schemeClr val="bg1"/>
                </a:solidFill>
                <a:effectLst>
                  <a:outerShdw blurRad="50800" dist="38100" dir="2700000" algn="tl" rotWithShape="0">
                    <a:prstClr val="black">
                      <a:alpha val="40000"/>
                    </a:prstClr>
                  </a:outerShdw>
                </a:effectLst>
                <a:latin typeface="Calibri" panose="020F0502020204030204" pitchFamily="34" charset="0"/>
                <a:cs typeface="Calibri" panose="020F0502020204030204" pitchFamily="34" charset="0"/>
              </a:rPr>
              <a:t>Economics</a:t>
            </a:r>
          </a:p>
        </p:txBody>
      </p:sp>
    </p:spTree>
    <p:extLst>
      <p:ext uri="{BB962C8B-B14F-4D97-AF65-F5344CB8AC3E}">
        <p14:creationId xmlns:p14="http://schemas.microsoft.com/office/powerpoint/2010/main" val="333523664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8A30741-BCAD-5241-85E6-66C94250C5CD}"/>
              </a:ext>
            </a:extLst>
          </p:cNvPr>
          <p:cNvSpPr>
            <a:spLocks noGrp="1"/>
          </p:cNvSpPr>
          <p:nvPr>
            <p:ph idx="1"/>
          </p:nvPr>
        </p:nvSpPr>
        <p:spPr>
          <a:xfrm>
            <a:off x="650144" y="1690689"/>
            <a:ext cx="7843711" cy="4351338"/>
          </a:xfrm>
        </p:spPr>
        <p:txBody>
          <a:bodyPr>
            <a:normAutofit/>
          </a:bodyPr>
          <a:lstStyle/>
          <a:p>
            <a:r>
              <a:rPr lang="en-US" sz="2000" b="1" i="1" dirty="0"/>
              <a:t>Iron Law of Wages: </a:t>
            </a:r>
            <a:r>
              <a:rPr lang="en-US" sz="2000" dirty="0"/>
              <a:t>Ricardo argued that, because of the working class’s unchecked rate of reproduction, </a:t>
            </a:r>
            <a:r>
              <a:rPr lang="en-US" sz="2000" dirty="0" err="1"/>
              <a:t>labour’s</a:t>
            </a:r>
            <a:r>
              <a:rPr lang="en-US" sz="2000" dirty="0"/>
              <a:t> natural wages would always remain at the subsistence level. Low wages became the figurative leg irons that shackle the working class to their slums.</a:t>
            </a:r>
          </a:p>
          <a:p>
            <a:r>
              <a:rPr lang="en-US" sz="2000" b="1" i="1" dirty="0"/>
              <a:t>Theory of the Comparative Advantage of Trade:</a:t>
            </a:r>
            <a:r>
              <a:rPr lang="en-US" sz="2000" dirty="0"/>
              <a:t> Ricardo was the first person to recognize and explain two key concepts related to trade:</a:t>
            </a:r>
          </a:p>
          <a:p>
            <a:pPr lvl="1"/>
            <a:r>
              <a:rPr lang="en-US" sz="1600" b="1" i="1" dirty="0"/>
              <a:t>Absolute Advantage: </a:t>
            </a:r>
            <a:r>
              <a:rPr lang="en-US" sz="1600" dirty="0"/>
              <a:t>the capacity of one economy to produce a good or service with fewer resources than another.</a:t>
            </a:r>
          </a:p>
          <a:p>
            <a:pPr lvl="1"/>
            <a:r>
              <a:rPr lang="en-US" sz="1600" b="1" i="1" dirty="0"/>
              <a:t>Comparative Advantage:</a:t>
            </a:r>
            <a:r>
              <a:rPr lang="en-US" sz="1600" dirty="0"/>
              <a:t> The capacity of one economy to produce a good or service with comparatively fewer resources than another (i.e. at a lower opportunity cost).</a:t>
            </a:r>
            <a:endParaRPr lang="en-US" sz="1600" b="1" i="1" dirty="0"/>
          </a:p>
        </p:txBody>
      </p:sp>
      <p:pic>
        <p:nvPicPr>
          <p:cNvPr id="4" name="Picture 3">
            <a:extLst>
              <a:ext uri="{FF2B5EF4-FFF2-40B4-BE49-F238E27FC236}">
                <a16:creationId xmlns:a16="http://schemas.microsoft.com/office/drawing/2014/main" id="{8056DF0E-C0D4-F74C-B4FF-4137B07A6B4D}"/>
              </a:ext>
            </a:extLst>
          </p:cNvPr>
          <p:cNvPicPr>
            <a:picLocks noChangeAspect="1"/>
          </p:cNvPicPr>
          <p:nvPr/>
        </p:nvPicPr>
        <p:blipFill>
          <a:blip r:embed="rId2">
            <a:alphaModFix amt="89000"/>
          </a:blip>
          <a:stretch>
            <a:fillRect/>
          </a:stretch>
        </p:blipFill>
        <p:spPr>
          <a:xfrm>
            <a:off x="0" y="6199558"/>
            <a:ext cx="9144000" cy="658442"/>
          </a:xfrm>
          <a:prstGeom prst="rect">
            <a:avLst/>
          </a:prstGeom>
        </p:spPr>
      </p:pic>
      <p:sp>
        <p:nvSpPr>
          <p:cNvPr id="6" name="Title 1">
            <a:extLst>
              <a:ext uri="{FF2B5EF4-FFF2-40B4-BE49-F238E27FC236}">
                <a16:creationId xmlns:a16="http://schemas.microsoft.com/office/drawing/2014/main" id="{DB33F615-FF56-A14E-BB32-34BB1A6E1A10}"/>
              </a:ext>
            </a:extLst>
          </p:cNvPr>
          <p:cNvSpPr txBox="1">
            <a:spLocks/>
          </p:cNvSpPr>
          <p:nvPr/>
        </p:nvSpPr>
        <p:spPr>
          <a:xfrm>
            <a:off x="628650" y="365126"/>
            <a:ext cx="78867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b="1" dirty="0">
                <a:solidFill>
                  <a:srgbClr val="C6AB2B"/>
                </a:solidFill>
              </a:rPr>
              <a:t>David Ricardo (1772-1823)</a:t>
            </a:r>
            <a:endParaRPr lang="en-US" b="1" dirty="0">
              <a:solidFill>
                <a:schemeClr val="accent5">
                  <a:lumMod val="75000"/>
                </a:schemeClr>
              </a:solidFill>
            </a:endParaRPr>
          </a:p>
        </p:txBody>
      </p:sp>
    </p:spTree>
    <p:extLst>
      <p:ext uri="{BB962C8B-B14F-4D97-AF65-F5344CB8AC3E}">
        <p14:creationId xmlns:p14="http://schemas.microsoft.com/office/powerpoint/2010/main" val="125501530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8A30741-BCAD-5241-85E6-66C94250C5CD}"/>
              </a:ext>
            </a:extLst>
          </p:cNvPr>
          <p:cNvSpPr>
            <a:spLocks noGrp="1"/>
          </p:cNvSpPr>
          <p:nvPr>
            <p:ph idx="1"/>
          </p:nvPr>
        </p:nvSpPr>
        <p:spPr>
          <a:xfrm>
            <a:off x="650144" y="1690689"/>
            <a:ext cx="7843711" cy="4351338"/>
          </a:xfrm>
        </p:spPr>
        <p:txBody>
          <a:bodyPr>
            <a:normAutofit/>
          </a:bodyPr>
          <a:lstStyle/>
          <a:p>
            <a:r>
              <a:rPr lang="en-US" sz="2000" dirty="0"/>
              <a:t>According to Karl Marx, all of human history is governed by economic laws and a series of struggles between people of different social classes.</a:t>
            </a:r>
          </a:p>
          <a:p>
            <a:r>
              <a:rPr lang="en-US" sz="2000" dirty="0"/>
              <a:t>Marx believed that people’s need to eat, drink and have shelter (the “</a:t>
            </a:r>
            <a:r>
              <a:rPr lang="en-US" sz="2000" i="1" dirty="0"/>
              <a:t>material means of existence”</a:t>
            </a:r>
            <a:r>
              <a:rPr lang="en-US" sz="2000" dirty="0"/>
              <a:t>) comes before other pursuits such as politics, science, art, and religion.</a:t>
            </a:r>
          </a:p>
          <a:p>
            <a:r>
              <a:rPr lang="en-US" sz="2000" dirty="0"/>
              <a:t>Two main classes in society:</a:t>
            </a:r>
          </a:p>
          <a:p>
            <a:pPr lvl="1"/>
            <a:r>
              <a:rPr lang="en-US" sz="1600" dirty="0"/>
              <a:t>Bourgeoisie (industrial capitalists)</a:t>
            </a:r>
          </a:p>
          <a:p>
            <a:pPr lvl="1"/>
            <a:r>
              <a:rPr lang="en-US" sz="1600" dirty="0"/>
              <a:t>Proletariat (the working class)</a:t>
            </a:r>
            <a:endParaRPr lang="en-US" sz="1200" dirty="0"/>
          </a:p>
        </p:txBody>
      </p:sp>
      <p:pic>
        <p:nvPicPr>
          <p:cNvPr id="4" name="Picture 3">
            <a:extLst>
              <a:ext uri="{FF2B5EF4-FFF2-40B4-BE49-F238E27FC236}">
                <a16:creationId xmlns:a16="http://schemas.microsoft.com/office/drawing/2014/main" id="{8056DF0E-C0D4-F74C-B4FF-4137B07A6B4D}"/>
              </a:ext>
            </a:extLst>
          </p:cNvPr>
          <p:cNvPicPr>
            <a:picLocks noChangeAspect="1"/>
          </p:cNvPicPr>
          <p:nvPr/>
        </p:nvPicPr>
        <p:blipFill>
          <a:blip r:embed="rId2">
            <a:alphaModFix amt="89000"/>
          </a:blip>
          <a:stretch>
            <a:fillRect/>
          </a:stretch>
        </p:blipFill>
        <p:spPr>
          <a:xfrm>
            <a:off x="0" y="6199558"/>
            <a:ext cx="9144000" cy="658442"/>
          </a:xfrm>
          <a:prstGeom prst="rect">
            <a:avLst/>
          </a:prstGeom>
        </p:spPr>
      </p:pic>
      <p:sp>
        <p:nvSpPr>
          <p:cNvPr id="6" name="Title 1">
            <a:extLst>
              <a:ext uri="{FF2B5EF4-FFF2-40B4-BE49-F238E27FC236}">
                <a16:creationId xmlns:a16="http://schemas.microsoft.com/office/drawing/2014/main" id="{DB33F615-FF56-A14E-BB32-34BB1A6E1A10}"/>
              </a:ext>
            </a:extLst>
          </p:cNvPr>
          <p:cNvSpPr txBox="1">
            <a:spLocks/>
          </p:cNvSpPr>
          <p:nvPr/>
        </p:nvSpPr>
        <p:spPr>
          <a:xfrm>
            <a:off x="628650" y="365126"/>
            <a:ext cx="78867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b="1" dirty="0">
                <a:solidFill>
                  <a:srgbClr val="C6AB2B"/>
                </a:solidFill>
              </a:rPr>
              <a:t>Karl Marx (1818-1883)</a:t>
            </a:r>
            <a:endParaRPr lang="en-US" b="1" dirty="0">
              <a:solidFill>
                <a:schemeClr val="accent5">
                  <a:lumMod val="75000"/>
                </a:schemeClr>
              </a:solidFill>
            </a:endParaRPr>
          </a:p>
        </p:txBody>
      </p:sp>
    </p:spTree>
    <p:extLst>
      <p:ext uri="{BB962C8B-B14F-4D97-AF65-F5344CB8AC3E}">
        <p14:creationId xmlns:p14="http://schemas.microsoft.com/office/powerpoint/2010/main" val="218324417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8A30741-BCAD-5241-85E6-66C94250C5CD}"/>
              </a:ext>
            </a:extLst>
          </p:cNvPr>
          <p:cNvSpPr>
            <a:spLocks noGrp="1"/>
          </p:cNvSpPr>
          <p:nvPr>
            <p:ph idx="1"/>
          </p:nvPr>
        </p:nvSpPr>
        <p:spPr>
          <a:xfrm>
            <a:off x="650144" y="1690689"/>
            <a:ext cx="7843711" cy="4351338"/>
          </a:xfrm>
        </p:spPr>
        <p:txBody>
          <a:bodyPr>
            <a:normAutofit lnSpcReduction="10000"/>
          </a:bodyPr>
          <a:lstStyle/>
          <a:p>
            <a:r>
              <a:rPr lang="en-US" sz="2000" dirty="0"/>
              <a:t>Marx, with the help of his friend Frederick Engels, published the </a:t>
            </a:r>
            <a:r>
              <a:rPr lang="en-US" sz="2000" i="1" dirty="0"/>
              <a:t>Communist Manifesto</a:t>
            </a:r>
            <a:r>
              <a:rPr lang="en-US" sz="2000" dirty="0"/>
              <a:t> in 1848, inciting all exploited workers (proletariats) to rise up against their oppressors (bourgeoisie)</a:t>
            </a:r>
          </a:p>
          <a:p>
            <a:r>
              <a:rPr lang="en-US" sz="2000" i="1" dirty="0"/>
              <a:t>Capital (or Das </a:t>
            </a:r>
            <a:r>
              <a:rPr lang="en-US" sz="2000" i="1" dirty="0" err="1"/>
              <a:t>Kapital</a:t>
            </a:r>
            <a:r>
              <a:rPr lang="en-US" sz="2000" i="1" dirty="0"/>
              <a:t>,</a:t>
            </a:r>
            <a:r>
              <a:rPr lang="en-US" sz="2000" dirty="0"/>
              <a:t> in the original German text), was Marx’s most comprehensive work, published in three volumes. In his complex analysis, Marx predicted that capitalism would ultimately destroy itself.</a:t>
            </a:r>
          </a:p>
          <a:p>
            <a:r>
              <a:rPr lang="en-US" sz="2000" dirty="0"/>
              <a:t>According to Marx, the international communist revolution would begin in the most industrialized countries of Western Europe, where capitalism was strongest and where workers were exploited most severely), and then would spread throughout the world. The overthrow of capitalism would lead to international socialism based on common ownership of land and capital. Socialism, once fully evolved, would be transformed into its ideal state of communism: a worker-governed society based on the founding principle “from each according to ability, and to each according to need.”</a:t>
            </a:r>
          </a:p>
        </p:txBody>
      </p:sp>
      <p:pic>
        <p:nvPicPr>
          <p:cNvPr id="4" name="Picture 3">
            <a:extLst>
              <a:ext uri="{FF2B5EF4-FFF2-40B4-BE49-F238E27FC236}">
                <a16:creationId xmlns:a16="http://schemas.microsoft.com/office/drawing/2014/main" id="{8056DF0E-C0D4-F74C-B4FF-4137B07A6B4D}"/>
              </a:ext>
            </a:extLst>
          </p:cNvPr>
          <p:cNvPicPr>
            <a:picLocks noChangeAspect="1"/>
          </p:cNvPicPr>
          <p:nvPr/>
        </p:nvPicPr>
        <p:blipFill>
          <a:blip r:embed="rId2">
            <a:alphaModFix amt="89000"/>
          </a:blip>
          <a:stretch>
            <a:fillRect/>
          </a:stretch>
        </p:blipFill>
        <p:spPr>
          <a:xfrm>
            <a:off x="0" y="6199558"/>
            <a:ext cx="9144000" cy="658442"/>
          </a:xfrm>
          <a:prstGeom prst="rect">
            <a:avLst/>
          </a:prstGeom>
        </p:spPr>
      </p:pic>
      <p:sp>
        <p:nvSpPr>
          <p:cNvPr id="6" name="Title 1">
            <a:extLst>
              <a:ext uri="{FF2B5EF4-FFF2-40B4-BE49-F238E27FC236}">
                <a16:creationId xmlns:a16="http://schemas.microsoft.com/office/drawing/2014/main" id="{DB33F615-FF56-A14E-BB32-34BB1A6E1A10}"/>
              </a:ext>
            </a:extLst>
          </p:cNvPr>
          <p:cNvSpPr txBox="1">
            <a:spLocks/>
          </p:cNvSpPr>
          <p:nvPr/>
        </p:nvSpPr>
        <p:spPr>
          <a:xfrm>
            <a:off x="628650" y="365126"/>
            <a:ext cx="78867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b="1" dirty="0">
                <a:solidFill>
                  <a:srgbClr val="C6AB2B"/>
                </a:solidFill>
              </a:rPr>
              <a:t>Karl Marx (1818-1883)</a:t>
            </a:r>
            <a:endParaRPr lang="en-US" b="1" dirty="0">
              <a:solidFill>
                <a:schemeClr val="accent5">
                  <a:lumMod val="75000"/>
                </a:schemeClr>
              </a:solidFill>
            </a:endParaRPr>
          </a:p>
        </p:txBody>
      </p:sp>
    </p:spTree>
    <p:extLst>
      <p:ext uri="{BB962C8B-B14F-4D97-AF65-F5344CB8AC3E}">
        <p14:creationId xmlns:p14="http://schemas.microsoft.com/office/powerpoint/2010/main" val="391385503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8A30741-BCAD-5241-85E6-66C94250C5CD}"/>
              </a:ext>
            </a:extLst>
          </p:cNvPr>
          <p:cNvSpPr>
            <a:spLocks noGrp="1"/>
          </p:cNvSpPr>
          <p:nvPr>
            <p:ph idx="1"/>
          </p:nvPr>
        </p:nvSpPr>
        <p:spPr>
          <a:xfrm>
            <a:off x="650144" y="1690689"/>
            <a:ext cx="7843711" cy="4351338"/>
          </a:xfrm>
        </p:spPr>
        <p:txBody>
          <a:bodyPr>
            <a:normAutofit/>
          </a:bodyPr>
          <a:lstStyle/>
          <a:p>
            <a:r>
              <a:rPr lang="en-US" sz="2000" b="1" i="1" dirty="0"/>
              <a:t>The </a:t>
            </a:r>
            <a:r>
              <a:rPr lang="en-US" sz="2000" b="1" i="1" dirty="0" err="1"/>
              <a:t>Labour</a:t>
            </a:r>
            <a:r>
              <a:rPr lang="en-US" sz="2000" b="1" i="1" dirty="0"/>
              <a:t> Theory of Value:</a:t>
            </a:r>
            <a:r>
              <a:rPr lang="en-US" sz="2000" dirty="0"/>
              <a:t> </a:t>
            </a:r>
          </a:p>
          <a:p>
            <a:pPr lvl="1"/>
            <a:r>
              <a:rPr lang="en-US" sz="1600" dirty="0"/>
              <a:t>For Marx, the value of any item is calculated by totaling the value of all </a:t>
            </a:r>
            <a:r>
              <a:rPr lang="en-US" sz="1600" dirty="0" err="1"/>
              <a:t>labour</a:t>
            </a:r>
            <a:r>
              <a:rPr lang="en-US" sz="1600" dirty="0"/>
              <a:t> used in its production. Marx refers to this as </a:t>
            </a:r>
            <a:r>
              <a:rPr lang="en-US" sz="1600" b="1" i="1" dirty="0" err="1"/>
              <a:t>Labour</a:t>
            </a:r>
            <a:r>
              <a:rPr lang="en-US" sz="1600" b="1" i="1" dirty="0"/>
              <a:t> Value</a:t>
            </a:r>
            <a:r>
              <a:rPr lang="en-US" sz="1600" dirty="0"/>
              <a:t>. It includes the direct </a:t>
            </a:r>
            <a:r>
              <a:rPr lang="en-US" sz="1600" dirty="0" err="1"/>
              <a:t>labour</a:t>
            </a:r>
            <a:r>
              <a:rPr lang="en-US" sz="1600" dirty="0"/>
              <a:t> supplied by the workers in the manufacturing process, as well as the amount of indirect </a:t>
            </a:r>
            <a:r>
              <a:rPr lang="en-US" sz="1600" dirty="0" err="1"/>
              <a:t>labour</a:t>
            </a:r>
            <a:r>
              <a:rPr lang="en-US" sz="1600" dirty="0"/>
              <a:t> embodied in the machinery and buildings used in the manufacturing process.</a:t>
            </a:r>
          </a:p>
          <a:p>
            <a:pPr lvl="1"/>
            <a:r>
              <a:rPr lang="en-US" sz="1600" dirty="0"/>
              <a:t>In a capitalist system, workers receive only a portion of what their </a:t>
            </a:r>
            <a:r>
              <a:rPr lang="en-US" sz="1600" dirty="0" err="1"/>
              <a:t>labour</a:t>
            </a:r>
            <a:r>
              <a:rPr lang="en-US" sz="1600" dirty="0"/>
              <a:t> is worth. The difference, which Marx called </a:t>
            </a:r>
            <a:r>
              <a:rPr lang="en-US" sz="1600" b="1" i="1" dirty="0"/>
              <a:t>Surplus Value</a:t>
            </a:r>
            <a:r>
              <a:rPr lang="en-US" sz="1600" dirty="0"/>
              <a:t>, is stolen from the worker in the form of profit for the capitalist.</a:t>
            </a:r>
            <a:endParaRPr lang="en-US" sz="1200" dirty="0"/>
          </a:p>
          <a:p>
            <a:pPr lvl="1"/>
            <a:endParaRPr lang="en-US" sz="1600" b="1" i="1" dirty="0"/>
          </a:p>
        </p:txBody>
      </p:sp>
      <p:pic>
        <p:nvPicPr>
          <p:cNvPr id="4" name="Picture 3">
            <a:extLst>
              <a:ext uri="{FF2B5EF4-FFF2-40B4-BE49-F238E27FC236}">
                <a16:creationId xmlns:a16="http://schemas.microsoft.com/office/drawing/2014/main" id="{8056DF0E-C0D4-F74C-B4FF-4137B07A6B4D}"/>
              </a:ext>
            </a:extLst>
          </p:cNvPr>
          <p:cNvPicPr>
            <a:picLocks noChangeAspect="1"/>
          </p:cNvPicPr>
          <p:nvPr/>
        </p:nvPicPr>
        <p:blipFill>
          <a:blip r:embed="rId2">
            <a:alphaModFix amt="89000"/>
          </a:blip>
          <a:stretch>
            <a:fillRect/>
          </a:stretch>
        </p:blipFill>
        <p:spPr>
          <a:xfrm>
            <a:off x="0" y="6199558"/>
            <a:ext cx="9144000" cy="658442"/>
          </a:xfrm>
          <a:prstGeom prst="rect">
            <a:avLst/>
          </a:prstGeom>
        </p:spPr>
      </p:pic>
      <p:sp>
        <p:nvSpPr>
          <p:cNvPr id="6" name="Title 1">
            <a:extLst>
              <a:ext uri="{FF2B5EF4-FFF2-40B4-BE49-F238E27FC236}">
                <a16:creationId xmlns:a16="http://schemas.microsoft.com/office/drawing/2014/main" id="{DB33F615-FF56-A14E-BB32-34BB1A6E1A10}"/>
              </a:ext>
            </a:extLst>
          </p:cNvPr>
          <p:cNvSpPr txBox="1">
            <a:spLocks/>
          </p:cNvSpPr>
          <p:nvPr/>
        </p:nvSpPr>
        <p:spPr>
          <a:xfrm>
            <a:off x="628650" y="365126"/>
            <a:ext cx="78867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b="1" dirty="0">
                <a:solidFill>
                  <a:srgbClr val="C6AB2B"/>
                </a:solidFill>
              </a:rPr>
              <a:t>Karl Marx (1818-1883)</a:t>
            </a:r>
            <a:endParaRPr lang="en-US" b="1" dirty="0">
              <a:solidFill>
                <a:schemeClr val="accent5">
                  <a:lumMod val="75000"/>
                </a:schemeClr>
              </a:solidFill>
            </a:endParaRPr>
          </a:p>
        </p:txBody>
      </p:sp>
    </p:spTree>
    <p:extLst>
      <p:ext uri="{BB962C8B-B14F-4D97-AF65-F5344CB8AC3E}">
        <p14:creationId xmlns:p14="http://schemas.microsoft.com/office/powerpoint/2010/main" val="236548193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03DEC6-EC79-8040-B7AD-09075737126D}"/>
              </a:ext>
            </a:extLst>
          </p:cNvPr>
          <p:cNvSpPr>
            <a:spLocks noGrp="1"/>
          </p:cNvSpPr>
          <p:nvPr>
            <p:ph type="title"/>
          </p:nvPr>
        </p:nvSpPr>
        <p:spPr/>
        <p:txBody>
          <a:bodyPr>
            <a:normAutofit/>
          </a:bodyPr>
          <a:lstStyle/>
          <a:p>
            <a:r>
              <a:rPr lang="en-US" b="1" dirty="0">
                <a:solidFill>
                  <a:srgbClr val="C6AB2B"/>
                </a:solidFill>
              </a:rPr>
              <a:t>Learning Goals</a:t>
            </a:r>
            <a:br>
              <a:rPr lang="en-US" dirty="0">
                <a:solidFill>
                  <a:srgbClr val="C6AB2B"/>
                </a:solidFill>
              </a:rPr>
            </a:br>
            <a:endParaRPr lang="en-US" sz="2400" dirty="0">
              <a:solidFill>
                <a:srgbClr val="C6AB2B"/>
              </a:solidFill>
              <a:latin typeface="+mn-lt"/>
            </a:endParaRPr>
          </a:p>
        </p:txBody>
      </p:sp>
      <p:sp>
        <p:nvSpPr>
          <p:cNvPr id="3" name="Content Placeholder 2">
            <a:extLst>
              <a:ext uri="{FF2B5EF4-FFF2-40B4-BE49-F238E27FC236}">
                <a16:creationId xmlns:a16="http://schemas.microsoft.com/office/drawing/2014/main" id="{98A30741-BCAD-5241-85E6-66C94250C5CD}"/>
              </a:ext>
            </a:extLst>
          </p:cNvPr>
          <p:cNvSpPr>
            <a:spLocks noGrp="1"/>
          </p:cNvSpPr>
          <p:nvPr>
            <p:ph idx="1"/>
          </p:nvPr>
        </p:nvSpPr>
        <p:spPr>
          <a:xfrm>
            <a:off x="628650" y="1564368"/>
            <a:ext cx="7886700" cy="4351338"/>
          </a:xfrm>
        </p:spPr>
        <p:txBody>
          <a:bodyPr>
            <a:normAutofit/>
          </a:bodyPr>
          <a:lstStyle/>
          <a:p>
            <a:pPr marL="0" indent="0">
              <a:buNone/>
            </a:pPr>
            <a:r>
              <a:rPr lang="en-US" sz="2000" dirty="0"/>
              <a:t>Once you have completed this chapter, you should be able to:</a:t>
            </a:r>
          </a:p>
          <a:p>
            <a:r>
              <a:rPr lang="en-US" sz="2000" dirty="0">
                <a:solidFill>
                  <a:srgbClr val="1A1A1A"/>
                </a:solidFill>
                <a:latin typeface="Charlie-Regular"/>
              </a:rPr>
              <a:t>Understand the major ideas and economic theories of Adam Smith, Thomas Robert Malthus, David Ricardo, and Karl Marx</a:t>
            </a:r>
          </a:p>
          <a:p>
            <a:r>
              <a:rPr lang="en-US" sz="2000" dirty="0">
                <a:solidFill>
                  <a:srgbClr val="1A1A1A"/>
                </a:solidFill>
                <a:latin typeface="Charlie-Regular"/>
              </a:rPr>
              <a:t>Understand how economic thinking has helped change the world</a:t>
            </a:r>
          </a:p>
          <a:p>
            <a:r>
              <a:rPr lang="en-US" sz="2000" dirty="0">
                <a:solidFill>
                  <a:srgbClr val="1A1A1A"/>
                </a:solidFill>
                <a:latin typeface="Charlie-Regular"/>
              </a:rPr>
              <a:t>Recognize cause and consequence relationships</a:t>
            </a:r>
          </a:p>
          <a:p>
            <a:r>
              <a:rPr lang="en-US" sz="2000" dirty="0">
                <a:solidFill>
                  <a:srgbClr val="1A1A1A"/>
                </a:solidFill>
                <a:latin typeface="Charlie-Regular"/>
              </a:rPr>
              <a:t>Begin thinking like an economist by testing hypotheses</a:t>
            </a:r>
            <a:endParaRPr lang="en-US" sz="2000" dirty="0"/>
          </a:p>
        </p:txBody>
      </p:sp>
      <p:pic>
        <p:nvPicPr>
          <p:cNvPr id="4" name="Picture 3">
            <a:extLst>
              <a:ext uri="{FF2B5EF4-FFF2-40B4-BE49-F238E27FC236}">
                <a16:creationId xmlns:a16="http://schemas.microsoft.com/office/drawing/2014/main" id="{465C3210-5ECA-B444-A811-5A7D3D515F38}"/>
              </a:ext>
            </a:extLst>
          </p:cNvPr>
          <p:cNvPicPr>
            <a:picLocks noChangeAspect="1"/>
          </p:cNvPicPr>
          <p:nvPr/>
        </p:nvPicPr>
        <p:blipFill>
          <a:blip r:embed="rId2">
            <a:alphaModFix amt="89000"/>
          </a:blip>
          <a:stretch>
            <a:fillRect/>
          </a:stretch>
        </p:blipFill>
        <p:spPr>
          <a:xfrm>
            <a:off x="0" y="6199558"/>
            <a:ext cx="9144000" cy="658442"/>
          </a:xfrm>
          <a:prstGeom prst="rect">
            <a:avLst/>
          </a:prstGeom>
        </p:spPr>
      </p:pic>
    </p:spTree>
    <p:extLst>
      <p:ext uri="{BB962C8B-B14F-4D97-AF65-F5344CB8AC3E}">
        <p14:creationId xmlns:p14="http://schemas.microsoft.com/office/powerpoint/2010/main" val="409356831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70CF03-4AF2-2044-8C79-18B6E819C173}"/>
              </a:ext>
            </a:extLst>
          </p:cNvPr>
          <p:cNvSpPr>
            <a:spLocks noGrp="1"/>
          </p:cNvSpPr>
          <p:nvPr>
            <p:ph type="title"/>
          </p:nvPr>
        </p:nvSpPr>
        <p:spPr/>
        <p:txBody>
          <a:bodyPr/>
          <a:lstStyle/>
          <a:p>
            <a:r>
              <a:rPr lang="en-US" b="1" dirty="0">
                <a:solidFill>
                  <a:srgbClr val="C6AB2B"/>
                </a:solidFill>
              </a:rPr>
              <a:t>Key Terms</a:t>
            </a:r>
            <a:endParaRPr lang="en-US" b="1" dirty="0">
              <a:solidFill>
                <a:schemeClr val="accent5">
                  <a:lumMod val="75000"/>
                </a:schemeClr>
              </a:solidFill>
            </a:endParaRPr>
          </a:p>
        </p:txBody>
      </p:sp>
      <p:sp>
        <p:nvSpPr>
          <p:cNvPr id="3" name="Content Placeholder 2">
            <a:extLst>
              <a:ext uri="{FF2B5EF4-FFF2-40B4-BE49-F238E27FC236}">
                <a16:creationId xmlns:a16="http://schemas.microsoft.com/office/drawing/2014/main" id="{AF8F50F1-FC4F-BE47-9EAF-C65736BA1548}"/>
              </a:ext>
            </a:extLst>
          </p:cNvPr>
          <p:cNvSpPr>
            <a:spLocks noGrp="1"/>
          </p:cNvSpPr>
          <p:nvPr>
            <p:ph sz="half" idx="1"/>
          </p:nvPr>
        </p:nvSpPr>
        <p:spPr>
          <a:xfrm>
            <a:off x="628650" y="1566680"/>
            <a:ext cx="3886200" cy="4351338"/>
          </a:xfrm>
        </p:spPr>
        <p:txBody>
          <a:bodyPr>
            <a:normAutofit fontScale="92500" lnSpcReduction="10000"/>
          </a:bodyPr>
          <a:lstStyle/>
          <a:p>
            <a:r>
              <a:rPr lang="en-US" sz="2000" dirty="0" err="1">
                <a:solidFill>
                  <a:srgbClr val="1A1A1A"/>
                </a:solidFill>
                <a:latin typeface="Charlie-Regular"/>
              </a:rPr>
              <a:t>Oikos</a:t>
            </a:r>
            <a:endParaRPr lang="en-US" sz="2000" dirty="0">
              <a:solidFill>
                <a:srgbClr val="1A1A1A"/>
              </a:solidFill>
              <a:latin typeface="Charlie-Regular"/>
            </a:endParaRPr>
          </a:p>
          <a:p>
            <a:r>
              <a:rPr lang="en-US" sz="2000" dirty="0" err="1">
                <a:solidFill>
                  <a:srgbClr val="1A1A1A"/>
                </a:solidFill>
                <a:latin typeface="Charlie-Regular"/>
              </a:rPr>
              <a:t>Physiocrat</a:t>
            </a:r>
            <a:endParaRPr lang="en-US" sz="2000" dirty="0">
              <a:solidFill>
                <a:srgbClr val="1A1A1A"/>
              </a:solidFill>
              <a:latin typeface="Charlie-Regular"/>
            </a:endParaRPr>
          </a:p>
          <a:p>
            <a:r>
              <a:rPr lang="en-US" sz="2000" dirty="0">
                <a:solidFill>
                  <a:srgbClr val="1A1A1A"/>
                </a:solidFill>
                <a:latin typeface="Charlie-Regular"/>
              </a:rPr>
              <a:t>laissez-faire</a:t>
            </a:r>
          </a:p>
          <a:p>
            <a:r>
              <a:rPr lang="en-US" sz="2000" dirty="0">
                <a:solidFill>
                  <a:srgbClr val="1A1A1A"/>
                </a:solidFill>
                <a:latin typeface="Charlie-Regular"/>
              </a:rPr>
              <a:t>Mercantilism</a:t>
            </a:r>
          </a:p>
          <a:p>
            <a:r>
              <a:rPr lang="en-US" sz="2000" dirty="0">
                <a:solidFill>
                  <a:srgbClr val="1A1A1A"/>
                </a:solidFill>
                <a:latin typeface="Charlie-Regular"/>
              </a:rPr>
              <a:t>Protectionist</a:t>
            </a:r>
          </a:p>
          <a:p>
            <a:r>
              <a:rPr lang="en-US" sz="2000" dirty="0">
                <a:solidFill>
                  <a:srgbClr val="1A1A1A"/>
                </a:solidFill>
                <a:latin typeface="Charlie-Regular"/>
              </a:rPr>
              <a:t>Tariff</a:t>
            </a:r>
          </a:p>
          <a:p>
            <a:r>
              <a:rPr lang="en-US" sz="2000" dirty="0">
                <a:solidFill>
                  <a:srgbClr val="1A1A1A"/>
                </a:solidFill>
                <a:latin typeface="Charlie-Regular"/>
              </a:rPr>
              <a:t>Industrial Revolution</a:t>
            </a:r>
          </a:p>
          <a:p>
            <a:r>
              <a:rPr lang="en-US" sz="2000" dirty="0">
                <a:solidFill>
                  <a:srgbClr val="1A1A1A"/>
                </a:solidFill>
                <a:latin typeface="Charlie-Regular"/>
              </a:rPr>
              <a:t>self-interest</a:t>
            </a:r>
          </a:p>
          <a:p>
            <a:r>
              <a:rPr lang="en-US" sz="2000" dirty="0">
                <a:solidFill>
                  <a:srgbClr val="1A1A1A"/>
                </a:solidFill>
                <a:latin typeface="Charlie-Regular"/>
              </a:rPr>
              <a:t>invisible hand</a:t>
            </a:r>
          </a:p>
          <a:p>
            <a:r>
              <a:rPr lang="en-US" sz="2000" dirty="0">
                <a:solidFill>
                  <a:srgbClr val="1A1A1A"/>
                </a:solidFill>
                <a:latin typeface="Charlie-Regular"/>
              </a:rPr>
              <a:t>division of </a:t>
            </a:r>
            <a:r>
              <a:rPr lang="en-US" sz="2000" dirty="0" err="1">
                <a:solidFill>
                  <a:srgbClr val="1A1A1A"/>
                </a:solidFill>
                <a:latin typeface="Charlie-Regular"/>
              </a:rPr>
              <a:t>labour</a:t>
            </a:r>
            <a:endParaRPr lang="en-US" sz="2000" dirty="0">
              <a:solidFill>
                <a:srgbClr val="1A1A1A"/>
              </a:solidFill>
              <a:latin typeface="Charlie-Regular"/>
            </a:endParaRPr>
          </a:p>
          <a:p>
            <a:r>
              <a:rPr lang="en-US" sz="2000" dirty="0">
                <a:solidFill>
                  <a:srgbClr val="1A1A1A"/>
                </a:solidFill>
                <a:latin typeface="Charlie-Regular"/>
              </a:rPr>
              <a:t>law of accumulation</a:t>
            </a:r>
          </a:p>
          <a:p>
            <a:r>
              <a:rPr lang="en-US" sz="2000" dirty="0">
                <a:solidFill>
                  <a:srgbClr val="1A1A1A"/>
                </a:solidFill>
                <a:latin typeface="Charlie-Regular"/>
              </a:rPr>
              <a:t>law of population</a:t>
            </a:r>
            <a:endParaRPr lang="en-US" sz="2000" dirty="0"/>
          </a:p>
        </p:txBody>
      </p:sp>
      <p:sp>
        <p:nvSpPr>
          <p:cNvPr id="4" name="Content Placeholder 3">
            <a:extLst>
              <a:ext uri="{FF2B5EF4-FFF2-40B4-BE49-F238E27FC236}">
                <a16:creationId xmlns:a16="http://schemas.microsoft.com/office/drawing/2014/main" id="{B37EE9E1-A7FA-2F4F-8844-BC0BE1A3A315}"/>
              </a:ext>
            </a:extLst>
          </p:cNvPr>
          <p:cNvSpPr>
            <a:spLocks noGrp="1"/>
          </p:cNvSpPr>
          <p:nvPr>
            <p:ph sz="half" idx="2"/>
          </p:nvPr>
        </p:nvSpPr>
        <p:spPr>
          <a:xfrm>
            <a:off x="4629150" y="1566680"/>
            <a:ext cx="3886200" cy="4351338"/>
          </a:xfrm>
        </p:spPr>
        <p:txBody>
          <a:bodyPr>
            <a:normAutofit fontScale="92500" lnSpcReduction="10000"/>
          </a:bodyPr>
          <a:lstStyle/>
          <a:p>
            <a:r>
              <a:rPr lang="en-US" sz="2000" dirty="0">
                <a:solidFill>
                  <a:srgbClr val="1A1A1A"/>
                </a:solidFill>
                <a:latin typeface="Charlie-Regular"/>
              </a:rPr>
              <a:t>geometrical progression</a:t>
            </a:r>
          </a:p>
          <a:p>
            <a:r>
              <a:rPr lang="en-US" sz="2000" dirty="0">
                <a:solidFill>
                  <a:srgbClr val="1A1A1A"/>
                </a:solidFill>
                <a:latin typeface="Charlie-Regular"/>
              </a:rPr>
              <a:t>arithmetical progression</a:t>
            </a:r>
          </a:p>
          <a:p>
            <a:r>
              <a:rPr lang="en-US" sz="2000" dirty="0">
                <a:solidFill>
                  <a:srgbClr val="1A1A1A"/>
                </a:solidFill>
                <a:latin typeface="Charlie-Regular"/>
              </a:rPr>
              <a:t>positive check</a:t>
            </a:r>
          </a:p>
          <a:p>
            <a:r>
              <a:rPr lang="en-US" sz="2000" dirty="0">
                <a:solidFill>
                  <a:srgbClr val="1A1A1A"/>
                </a:solidFill>
                <a:latin typeface="Charlie-Regular"/>
              </a:rPr>
              <a:t>preventive check</a:t>
            </a:r>
          </a:p>
          <a:p>
            <a:r>
              <a:rPr lang="en-US" sz="2000" dirty="0">
                <a:solidFill>
                  <a:srgbClr val="1A1A1A"/>
                </a:solidFill>
                <a:latin typeface="Charlie-Regular"/>
              </a:rPr>
              <a:t>Corn Laws</a:t>
            </a:r>
          </a:p>
          <a:p>
            <a:r>
              <a:rPr lang="en-US" sz="2000" dirty="0">
                <a:solidFill>
                  <a:srgbClr val="1A1A1A"/>
                </a:solidFill>
                <a:latin typeface="Charlie-Regular"/>
              </a:rPr>
              <a:t>absolute advantage</a:t>
            </a:r>
          </a:p>
          <a:p>
            <a:r>
              <a:rPr lang="en-US" sz="2000" dirty="0">
                <a:solidFill>
                  <a:srgbClr val="1A1A1A"/>
                </a:solidFill>
                <a:latin typeface="Charlie-Regular"/>
              </a:rPr>
              <a:t>comparative advantage</a:t>
            </a:r>
          </a:p>
          <a:p>
            <a:r>
              <a:rPr lang="en-US" sz="2000" dirty="0">
                <a:solidFill>
                  <a:srgbClr val="1A1A1A"/>
                </a:solidFill>
                <a:latin typeface="Charlie-Regular"/>
              </a:rPr>
              <a:t>Bourgeoisie</a:t>
            </a:r>
          </a:p>
          <a:p>
            <a:r>
              <a:rPr lang="en-US" sz="2000" dirty="0">
                <a:solidFill>
                  <a:srgbClr val="1A1A1A"/>
                </a:solidFill>
                <a:latin typeface="Charlie-Regular"/>
              </a:rPr>
              <a:t>Proletariat</a:t>
            </a:r>
          </a:p>
          <a:p>
            <a:r>
              <a:rPr lang="en-US" sz="2000" dirty="0" err="1">
                <a:solidFill>
                  <a:srgbClr val="1A1A1A"/>
                </a:solidFill>
                <a:latin typeface="Charlie-Regular"/>
              </a:rPr>
              <a:t>labour</a:t>
            </a:r>
            <a:r>
              <a:rPr lang="en-US" sz="2000" dirty="0">
                <a:solidFill>
                  <a:srgbClr val="1A1A1A"/>
                </a:solidFill>
                <a:latin typeface="Charlie-Regular"/>
              </a:rPr>
              <a:t> value</a:t>
            </a:r>
          </a:p>
          <a:p>
            <a:r>
              <a:rPr lang="en-US" sz="2000" dirty="0">
                <a:solidFill>
                  <a:srgbClr val="1A1A1A"/>
                </a:solidFill>
                <a:latin typeface="Charlie-Regular"/>
              </a:rPr>
              <a:t>surplus value</a:t>
            </a:r>
          </a:p>
          <a:p>
            <a:r>
              <a:rPr lang="en-US" sz="2000" dirty="0">
                <a:solidFill>
                  <a:srgbClr val="1A1A1A"/>
                </a:solidFill>
                <a:latin typeface="Charlie-Regular"/>
              </a:rPr>
              <a:t>hypothesis</a:t>
            </a:r>
            <a:endParaRPr lang="en-US" sz="2000" dirty="0"/>
          </a:p>
        </p:txBody>
      </p:sp>
      <p:pic>
        <p:nvPicPr>
          <p:cNvPr id="5" name="Picture 4">
            <a:extLst>
              <a:ext uri="{FF2B5EF4-FFF2-40B4-BE49-F238E27FC236}">
                <a16:creationId xmlns:a16="http://schemas.microsoft.com/office/drawing/2014/main" id="{159647D4-0618-0343-A95C-7E1011FB0592}"/>
              </a:ext>
            </a:extLst>
          </p:cNvPr>
          <p:cNvPicPr>
            <a:picLocks noChangeAspect="1"/>
          </p:cNvPicPr>
          <p:nvPr/>
        </p:nvPicPr>
        <p:blipFill>
          <a:blip r:embed="rId2">
            <a:alphaModFix amt="89000"/>
          </a:blip>
          <a:stretch>
            <a:fillRect/>
          </a:stretch>
        </p:blipFill>
        <p:spPr>
          <a:xfrm>
            <a:off x="0" y="6199558"/>
            <a:ext cx="9144000" cy="658442"/>
          </a:xfrm>
          <a:prstGeom prst="rect">
            <a:avLst/>
          </a:prstGeom>
        </p:spPr>
      </p:pic>
    </p:spTree>
    <p:extLst>
      <p:ext uri="{BB962C8B-B14F-4D97-AF65-F5344CB8AC3E}">
        <p14:creationId xmlns:p14="http://schemas.microsoft.com/office/powerpoint/2010/main" val="414875276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8A30741-BCAD-5241-85E6-66C94250C5CD}"/>
              </a:ext>
            </a:extLst>
          </p:cNvPr>
          <p:cNvSpPr>
            <a:spLocks noGrp="1"/>
          </p:cNvSpPr>
          <p:nvPr>
            <p:ph idx="1"/>
          </p:nvPr>
        </p:nvSpPr>
        <p:spPr>
          <a:xfrm>
            <a:off x="671639" y="1518742"/>
            <a:ext cx="7843711" cy="4351338"/>
          </a:xfrm>
        </p:spPr>
        <p:txBody>
          <a:bodyPr>
            <a:normAutofit lnSpcReduction="10000"/>
          </a:bodyPr>
          <a:lstStyle/>
          <a:p>
            <a:r>
              <a:rPr lang="en-US" sz="2000" dirty="0"/>
              <a:t>Known as the ”father of modern economics” as well as the “founder of capitalism.”</a:t>
            </a:r>
          </a:p>
          <a:p>
            <a:r>
              <a:rPr lang="en-US" sz="2000" dirty="0"/>
              <a:t>Outlined the characteristics and benefits of a complete economic system in a two-volume work called </a:t>
            </a:r>
            <a:r>
              <a:rPr lang="en-US" sz="2000" i="1" dirty="0"/>
              <a:t>An Inquiry into the Nature and Causes of the Wealth of Nations</a:t>
            </a:r>
            <a:r>
              <a:rPr lang="en-US" sz="2000" dirty="0"/>
              <a:t>, published in 1776. This work, known more commonly as simply </a:t>
            </a:r>
            <a:r>
              <a:rPr lang="en-US" sz="2000" i="1" dirty="0"/>
              <a:t>The Wealth of Nations</a:t>
            </a:r>
            <a:r>
              <a:rPr lang="en-US" sz="2000" dirty="0"/>
              <a:t>, is recognized as the foundation of modern economic theory.</a:t>
            </a:r>
          </a:p>
          <a:p>
            <a:r>
              <a:rPr lang="en-US" sz="2000" b="1" i="1" dirty="0"/>
              <a:t>Self-interest: </a:t>
            </a:r>
            <a:r>
              <a:rPr lang="en-US" sz="2000" dirty="0"/>
              <a:t>Adam Smith believed that human beings are motivated primarily by the desire each of us has to better our condition in life. This means that the profit motive provides the major stimulus for economic growth and prosperity.</a:t>
            </a:r>
          </a:p>
          <a:p>
            <a:r>
              <a:rPr lang="en-US" sz="2000" b="1" i="1" dirty="0"/>
              <a:t>Invisible Hand:</a:t>
            </a:r>
            <a:r>
              <a:rPr lang="en-US" sz="2000" dirty="0"/>
              <a:t> Adam Smith’s notion that the unintended result of individual producers’ desire for profit is to supply society with the goods and services it needs, at prices consumers are willing to pay, as a result of competition. </a:t>
            </a:r>
            <a:endParaRPr lang="en-US" sz="2000" b="1" i="1" dirty="0"/>
          </a:p>
        </p:txBody>
      </p:sp>
      <p:pic>
        <p:nvPicPr>
          <p:cNvPr id="4" name="Picture 3">
            <a:extLst>
              <a:ext uri="{FF2B5EF4-FFF2-40B4-BE49-F238E27FC236}">
                <a16:creationId xmlns:a16="http://schemas.microsoft.com/office/drawing/2014/main" id="{8056DF0E-C0D4-F74C-B4FF-4137B07A6B4D}"/>
              </a:ext>
            </a:extLst>
          </p:cNvPr>
          <p:cNvPicPr>
            <a:picLocks noChangeAspect="1"/>
          </p:cNvPicPr>
          <p:nvPr/>
        </p:nvPicPr>
        <p:blipFill>
          <a:blip r:embed="rId2">
            <a:alphaModFix amt="89000"/>
          </a:blip>
          <a:stretch>
            <a:fillRect/>
          </a:stretch>
        </p:blipFill>
        <p:spPr>
          <a:xfrm>
            <a:off x="0" y="6199558"/>
            <a:ext cx="9144000" cy="658442"/>
          </a:xfrm>
          <a:prstGeom prst="rect">
            <a:avLst/>
          </a:prstGeom>
        </p:spPr>
      </p:pic>
      <p:sp>
        <p:nvSpPr>
          <p:cNvPr id="6" name="Title 1">
            <a:extLst>
              <a:ext uri="{FF2B5EF4-FFF2-40B4-BE49-F238E27FC236}">
                <a16:creationId xmlns:a16="http://schemas.microsoft.com/office/drawing/2014/main" id="{DB33F615-FF56-A14E-BB32-34BB1A6E1A10}"/>
              </a:ext>
            </a:extLst>
          </p:cNvPr>
          <p:cNvSpPr txBox="1">
            <a:spLocks/>
          </p:cNvSpPr>
          <p:nvPr/>
        </p:nvSpPr>
        <p:spPr>
          <a:xfrm>
            <a:off x="628650" y="365126"/>
            <a:ext cx="78867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b="1" dirty="0">
                <a:solidFill>
                  <a:srgbClr val="C6AB2B"/>
                </a:solidFill>
              </a:rPr>
              <a:t>Adam Smith (1723-1790)</a:t>
            </a:r>
            <a:endParaRPr lang="en-US" b="1" dirty="0">
              <a:solidFill>
                <a:schemeClr val="accent5">
                  <a:lumMod val="75000"/>
                </a:schemeClr>
              </a:solidFill>
            </a:endParaRPr>
          </a:p>
        </p:txBody>
      </p:sp>
    </p:spTree>
    <p:extLst>
      <p:ext uri="{BB962C8B-B14F-4D97-AF65-F5344CB8AC3E}">
        <p14:creationId xmlns:p14="http://schemas.microsoft.com/office/powerpoint/2010/main" val="49889731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8A30741-BCAD-5241-85E6-66C94250C5CD}"/>
              </a:ext>
            </a:extLst>
          </p:cNvPr>
          <p:cNvSpPr>
            <a:spLocks noGrp="1"/>
          </p:cNvSpPr>
          <p:nvPr>
            <p:ph idx="1"/>
          </p:nvPr>
        </p:nvSpPr>
        <p:spPr>
          <a:xfrm>
            <a:off x="671639" y="1518742"/>
            <a:ext cx="7843711" cy="4351338"/>
          </a:xfrm>
        </p:spPr>
        <p:txBody>
          <a:bodyPr>
            <a:normAutofit/>
          </a:bodyPr>
          <a:lstStyle/>
          <a:p>
            <a:r>
              <a:rPr lang="en-US" sz="2000" b="1" i="1" dirty="0"/>
              <a:t>Division of </a:t>
            </a:r>
            <a:r>
              <a:rPr lang="en-US" sz="2000" b="1" i="1" dirty="0" err="1"/>
              <a:t>Labour</a:t>
            </a:r>
            <a:r>
              <a:rPr lang="en-US" sz="2000" b="1" i="1" dirty="0"/>
              <a:t>:</a:t>
            </a:r>
            <a:r>
              <a:rPr lang="en-US" sz="2000" dirty="0"/>
              <a:t> The specialization of </a:t>
            </a:r>
            <a:r>
              <a:rPr lang="en-US" sz="2000" dirty="0" err="1"/>
              <a:t>labour</a:t>
            </a:r>
            <a:r>
              <a:rPr lang="en-US" sz="2000" dirty="0"/>
              <a:t> in a complex production process, leading to greater efficiency.</a:t>
            </a:r>
          </a:p>
          <a:p>
            <a:r>
              <a:rPr lang="en-US" sz="2000" b="1" i="1" dirty="0"/>
              <a:t>Law of Accumulation: </a:t>
            </a:r>
            <a:r>
              <a:rPr lang="en-US" sz="2000" dirty="0"/>
              <a:t>Adam Smith’s theory that business people who invest a percentage of their profits in new capital equipment increase the economy’s stock of capital goods, thus ensuring economic growth and future prosperity. </a:t>
            </a:r>
          </a:p>
          <a:p>
            <a:r>
              <a:rPr lang="en-US" sz="2000" b="1" i="1" dirty="0"/>
              <a:t>Law of Population: </a:t>
            </a:r>
            <a:r>
              <a:rPr lang="en-US" sz="2000" dirty="0"/>
              <a:t>Adam Smith’s theory that the accumulation of capital by businesspeople requires more workers to operate the equipment, leading to higher wages, which in turn lead to better living conditions, lower mortality rates, and an increase in population. </a:t>
            </a:r>
            <a:endParaRPr lang="en-US" sz="2000" b="1" i="1" dirty="0"/>
          </a:p>
        </p:txBody>
      </p:sp>
      <p:pic>
        <p:nvPicPr>
          <p:cNvPr id="4" name="Picture 3">
            <a:extLst>
              <a:ext uri="{FF2B5EF4-FFF2-40B4-BE49-F238E27FC236}">
                <a16:creationId xmlns:a16="http://schemas.microsoft.com/office/drawing/2014/main" id="{8056DF0E-C0D4-F74C-B4FF-4137B07A6B4D}"/>
              </a:ext>
            </a:extLst>
          </p:cNvPr>
          <p:cNvPicPr>
            <a:picLocks noChangeAspect="1"/>
          </p:cNvPicPr>
          <p:nvPr/>
        </p:nvPicPr>
        <p:blipFill>
          <a:blip r:embed="rId2">
            <a:alphaModFix amt="89000"/>
          </a:blip>
          <a:stretch>
            <a:fillRect/>
          </a:stretch>
        </p:blipFill>
        <p:spPr>
          <a:xfrm>
            <a:off x="0" y="6199558"/>
            <a:ext cx="9144000" cy="658442"/>
          </a:xfrm>
          <a:prstGeom prst="rect">
            <a:avLst/>
          </a:prstGeom>
        </p:spPr>
      </p:pic>
      <p:sp>
        <p:nvSpPr>
          <p:cNvPr id="6" name="Title 1">
            <a:extLst>
              <a:ext uri="{FF2B5EF4-FFF2-40B4-BE49-F238E27FC236}">
                <a16:creationId xmlns:a16="http://schemas.microsoft.com/office/drawing/2014/main" id="{DB33F615-FF56-A14E-BB32-34BB1A6E1A10}"/>
              </a:ext>
            </a:extLst>
          </p:cNvPr>
          <p:cNvSpPr txBox="1">
            <a:spLocks/>
          </p:cNvSpPr>
          <p:nvPr/>
        </p:nvSpPr>
        <p:spPr>
          <a:xfrm>
            <a:off x="628650" y="365126"/>
            <a:ext cx="78867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b="1" dirty="0">
                <a:solidFill>
                  <a:srgbClr val="C6AB2B"/>
                </a:solidFill>
              </a:rPr>
              <a:t>Adam Smith (1723-1790)</a:t>
            </a:r>
            <a:endParaRPr lang="en-US" b="1" dirty="0">
              <a:solidFill>
                <a:schemeClr val="accent5">
                  <a:lumMod val="75000"/>
                </a:schemeClr>
              </a:solidFill>
            </a:endParaRPr>
          </a:p>
        </p:txBody>
      </p:sp>
    </p:spTree>
    <p:extLst>
      <p:ext uri="{BB962C8B-B14F-4D97-AF65-F5344CB8AC3E}">
        <p14:creationId xmlns:p14="http://schemas.microsoft.com/office/powerpoint/2010/main" val="355701947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8A30741-BCAD-5241-85E6-66C94250C5CD}"/>
              </a:ext>
            </a:extLst>
          </p:cNvPr>
          <p:cNvSpPr>
            <a:spLocks noGrp="1"/>
          </p:cNvSpPr>
          <p:nvPr>
            <p:ph idx="1"/>
          </p:nvPr>
        </p:nvSpPr>
        <p:spPr>
          <a:xfrm>
            <a:off x="650144" y="1690689"/>
            <a:ext cx="7843711" cy="4351338"/>
          </a:xfrm>
        </p:spPr>
        <p:txBody>
          <a:bodyPr>
            <a:normAutofit/>
          </a:bodyPr>
          <a:lstStyle/>
          <a:p>
            <a:r>
              <a:rPr lang="en-US" sz="2000" dirty="0"/>
              <a:t>Recognized historically as the first professional economist, Malthus challenged Adam Smith’s view of ever-increasing prosperity.</a:t>
            </a:r>
          </a:p>
          <a:p>
            <a:r>
              <a:rPr lang="en-US" sz="2000" dirty="0"/>
              <a:t>Malthus predicted poverty and famine for the masses in a book he published in 1798 called </a:t>
            </a:r>
            <a:r>
              <a:rPr lang="en-US" sz="2000" i="1" dirty="0"/>
              <a:t>An Essay on the Principle of Population, as It Affects the Future Improvement of Society. </a:t>
            </a:r>
            <a:endParaRPr lang="en-US" sz="2000" dirty="0"/>
          </a:p>
          <a:p>
            <a:r>
              <a:rPr lang="en-US" sz="2000" b="1" i="1" dirty="0"/>
              <a:t>Population Production: </a:t>
            </a:r>
            <a:r>
              <a:rPr lang="en-US" sz="2000" dirty="0"/>
              <a:t>Malthus based his ideas on what he thought to be two self-evident premises. First, that food is necessary to sustain human life. And second, human sexual instinct is constant. With these two premises, Malthus argued that the population, if left unchecked, would double every 25 years, resulting in what statisticians call a </a:t>
            </a:r>
            <a:r>
              <a:rPr lang="en-US" sz="2000" b="1" i="1" dirty="0"/>
              <a:t>geometric progression</a:t>
            </a:r>
            <a:r>
              <a:rPr lang="en-US" sz="2000" dirty="0"/>
              <a:t>.</a:t>
            </a:r>
          </a:p>
          <a:p>
            <a:r>
              <a:rPr lang="en-US" sz="2000" b="1" i="1" dirty="0"/>
              <a:t>Food Production: </a:t>
            </a:r>
            <a:r>
              <a:rPr lang="en-US" sz="2000" dirty="0"/>
              <a:t>Malthus argued that food production, on the other hand, can only grow in </a:t>
            </a:r>
            <a:r>
              <a:rPr lang="en-US" sz="2000" b="1" i="1" dirty="0"/>
              <a:t>arithmetical progression</a:t>
            </a:r>
          </a:p>
        </p:txBody>
      </p:sp>
      <p:pic>
        <p:nvPicPr>
          <p:cNvPr id="4" name="Picture 3">
            <a:extLst>
              <a:ext uri="{FF2B5EF4-FFF2-40B4-BE49-F238E27FC236}">
                <a16:creationId xmlns:a16="http://schemas.microsoft.com/office/drawing/2014/main" id="{8056DF0E-C0D4-F74C-B4FF-4137B07A6B4D}"/>
              </a:ext>
            </a:extLst>
          </p:cNvPr>
          <p:cNvPicPr>
            <a:picLocks noChangeAspect="1"/>
          </p:cNvPicPr>
          <p:nvPr/>
        </p:nvPicPr>
        <p:blipFill>
          <a:blip r:embed="rId2">
            <a:alphaModFix amt="89000"/>
          </a:blip>
          <a:stretch>
            <a:fillRect/>
          </a:stretch>
        </p:blipFill>
        <p:spPr>
          <a:xfrm>
            <a:off x="0" y="6199558"/>
            <a:ext cx="9144000" cy="658442"/>
          </a:xfrm>
          <a:prstGeom prst="rect">
            <a:avLst/>
          </a:prstGeom>
        </p:spPr>
      </p:pic>
      <p:sp>
        <p:nvSpPr>
          <p:cNvPr id="6" name="Title 1">
            <a:extLst>
              <a:ext uri="{FF2B5EF4-FFF2-40B4-BE49-F238E27FC236}">
                <a16:creationId xmlns:a16="http://schemas.microsoft.com/office/drawing/2014/main" id="{DB33F615-FF56-A14E-BB32-34BB1A6E1A10}"/>
              </a:ext>
            </a:extLst>
          </p:cNvPr>
          <p:cNvSpPr txBox="1">
            <a:spLocks/>
          </p:cNvSpPr>
          <p:nvPr/>
        </p:nvSpPr>
        <p:spPr>
          <a:xfrm>
            <a:off x="628650" y="365126"/>
            <a:ext cx="78867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b="1" dirty="0">
                <a:solidFill>
                  <a:srgbClr val="C6AB2B"/>
                </a:solidFill>
              </a:rPr>
              <a:t>Thomas Robert Malthus (1776-1834)</a:t>
            </a:r>
            <a:endParaRPr lang="en-US" b="1" dirty="0">
              <a:solidFill>
                <a:schemeClr val="accent5">
                  <a:lumMod val="75000"/>
                </a:schemeClr>
              </a:solidFill>
            </a:endParaRPr>
          </a:p>
        </p:txBody>
      </p:sp>
    </p:spTree>
    <p:extLst>
      <p:ext uri="{BB962C8B-B14F-4D97-AF65-F5344CB8AC3E}">
        <p14:creationId xmlns:p14="http://schemas.microsoft.com/office/powerpoint/2010/main" val="190875005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8056DF0E-C0D4-F74C-B4FF-4137B07A6B4D}"/>
              </a:ext>
            </a:extLst>
          </p:cNvPr>
          <p:cNvPicPr>
            <a:picLocks noChangeAspect="1"/>
          </p:cNvPicPr>
          <p:nvPr/>
        </p:nvPicPr>
        <p:blipFill>
          <a:blip r:embed="rId2">
            <a:alphaModFix amt="89000"/>
          </a:blip>
          <a:stretch>
            <a:fillRect/>
          </a:stretch>
        </p:blipFill>
        <p:spPr>
          <a:xfrm>
            <a:off x="0" y="6199558"/>
            <a:ext cx="9144000" cy="658442"/>
          </a:xfrm>
          <a:prstGeom prst="rect">
            <a:avLst/>
          </a:prstGeom>
        </p:spPr>
      </p:pic>
      <p:sp>
        <p:nvSpPr>
          <p:cNvPr id="6" name="Title 1">
            <a:extLst>
              <a:ext uri="{FF2B5EF4-FFF2-40B4-BE49-F238E27FC236}">
                <a16:creationId xmlns:a16="http://schemas.microsoft.com/office/drawing/2014/main" id="{DB33F615-FF56-A14E-BB32-34BB1A6E1A10}"/>
              </a:ext>
            </a:extLst>
          </p:cNvPr>
          <p:cNvSpPr txBox="1">
            <a:spLocks/>
          </p:cNvSpPr>
          <p:nvPr/>
        </p:nvSpPr>
        <p:spPr>
          <a:xfrm>
            <a:off x="628650" y="365126"/>
            <a:ext cx="78867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b="1" dirty="0">
                <a:solidFill>
                  <a:srgbClr val="C6AB2B"/>
                </a:solidFill>
              </a:rPr>
              <a:t>Thomas Robert Malthus (1776-1834)</a:t>
            </a:r>
            <a:endParaRPr lang="en-US" b="1" dirty="0">
              <a:solidFill>
                <a:schemeClr val="accent5">
                  <a:lumMod val="75000"/>
                </a:schemeClr>
              </a:solidFill>
            </a:endParaRPr>
          </a:p>
        </p:txBody>
      </p:sp>
      <p:pic>
        <p:nvPicPr>
          <p:cNvPr id="8" name="Picture 7">
            <a:extLst>
              <a:ext uri="{FF2B5EF4-FFF2-40B4-BE49-F238E27FC236}">
                <a16:creationId xmlns:a16="http://schemas.microsoft.com/office/drawing/2014/main" id="{599E50BF-F01D-7C4F-9BF3-16BC5D8BBC61}"/>
              </a:ext>
            </a:extLst>
          </p:cNvPr>
          <p:cNvPicPr>
            <a:picLocks noChangeAspect="1"/>
          </p:cNvPicPr>
          <p:nvPr/>
        </p:nvPicPr>
        <p:blipFill>
          <a:blip r:embed="rId3"/>
          <a:stretch>
            <a:fillRect/>
          </a:stretch>
        </p:blipFill>
        <p:spPr>
          <a:xfrm>
            <a:off x="738904" y="1748251"/>
            <a:ext cx="7776446" cy="4157336"/>
          </a:xfrm>
          <a:prstGeom prst="rect">
            <a:avLst/>
          </a:prstGeom>
        </p:spPr>
      </p:pic>
    </p:spTree>
    <p:extLst>
      <p:ext uri="{BB962C8B-B14F-4D97-AF65-F5344CB8AC3E}">
        <p14:creationId xmlns:p14="http://schemas.microsoft.com/office/powerpoint/2010/main" val="289967819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8A30741-BCAD-5241-85E6-66C94250C5CD}"/>
              </a:ext>
            </a:extLst>
          </p:cNvPr>
          <p:cNvSpPr>
            <a:spLocks noGrp="1"/>
          </p:cNvSpPr>
          <p:nvPr>
            <p:ph idx="1"/>
          </p:nvPr>
        </p:nvSpPr>
        <p:spPr>
          <a:xfrm>
            <a:off x="650144" y="1690689"/>
            <a:ext cx="7843711" cy="4351338"/>
          </a:xfrm>
        </p:spPr>
        <p:txBody>
          <a:bodyPr>
            <a:normAutofit/>
          </a:bodyPr>
          <a:lstStyle/>
          <a:p>
            <a:r>
              <a:rPr lang="en-US" sz="2000" b="1" i="1" dirty="0"/>
              <a:t>Positive Checks:</a:t>
            </a:r>
            <a:r>
              <a:rPr lang="en-US" sz="2000" dirty="0"/>
              <a:t> Malthus’s theory that war, famine, and disease would check population increases to some extent, but not enough to prevent the geometrical progression of the world’s population to unsustainable levels.</a:t>
            </a:r>
          </a:p>
          <a:p>
            <a:r>
              <a:rPr lang="en-US" sz="2000" b="1" i="1" dirty="0"/>
              <a:t>Preventive Checks: </a:t>
            </a:r>
            <a:r>
              <a:rPr lang="en-US" sz="2000" dirty="0"/>
              <a:t>Malthus’s theory that restraints such as late marriage and sexual abstinence would help reduce the birth rate to some extent, but not enough to prevent the geometrical progression of the world’s population to unsustainable levels. </a:t>
            </a:r>
            <a:endParaRPr lang="en-US" sz="2000" b="1" i="1" dirty="0"/>
          </a:p>
        </p:txBody>
      </p:sp>
      <p:pic>
        <p:nvPicPr>
          <p:cNvPr id="4" name="Picture 3">
            <a:extLst>
              <a:ext uri="{FF2B5EF4-FFF2-40B4-BE49-F238E27FC236}">
                <a16:creationId xmlns:a16="http://schemas.microsoft.com/office/drawing/2014/main" id="{8056DF0E-C0D4-F74C-B4FF-4137B07A6B4D}"/>
              </a:ext>
            </a:extLst>
          </p:cNvPr>
          <p:cNvPicPr>
            <a:picLocks noChangeAspect="1"/>
          </p:cNvPicPr>
          <p:nvPr/>
        </p:nvPicPr>
        <p:blipFill>
          <a:blip r:embed="rId2">
            <a:alphaModFix amt="89000"/>
          </a:blip>
          <a:stretch>
            <a:fillRect/>
          </a:stretch>
        </p:blipFill>
        <p:spPr>
          <a:xfrm>
            <a:off x="0" y="6199558"/>
            <a:ext cx="9144000" cy="658442"/>
          </a:xfrm>
          <a:prstGeom prst="rect">
            <a:avLst/>
          </a:prstGeom>
        </p:spPr>
      </p:pic>
      <p:sp>
        <p:nvSpPr>
          <p:cNvPr id="6" name="Title 1">
            <a:extLst>
              <a:ext uri="{FF2B5EF4-FFF2-40B4-BE49-F238E27FC236}">
                <a16:creationId xmlns:a16="http://schemas.microsoft.com/office/drawing/2014/main" id="{DB33F615-FF56-A14E-BB32-34BB1A6E1A10}"/>
              </a:ext>
            </a:extLst>
          </p:cNvPr>
          <p:cNvSpPr txBox="1">
            <a:spLocks/>
          </p:cNvSpPr>
          <p:nvPr/>
        </p:nvSpPr>
        <p:spPr>
          <a:xfrm>
            <a:off x="628650" y="365126"/>
            <a:ext cx="78867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b="1" dirty="0">
                <a:solidFill>
                  <a:srgbClr val="C6AB2B"/>
                </a:solidFill>
              </a:rPr>
              <a:t>Thomas Robert Malthus (1776-1834)</a:t>
            </a:r>
            <a:endParaRPr lang="en-US" b="1" dirty="0">
              <a:solidFill>
                <a:schemeClr val="accent5">
                  <a:lumMod val="75000"/>
                </a:schemeClr>
              </a:solidFill>
            </a:endParaRPr>
          </a:p>
        </p:txBody>
      </p:sp>
    </p:spTree>
    <p:extLst>
      <p:ext uri="{BB962C8B-B14F-4D97-AF65-F5344CB8AC3E}">
        <p14:creationId xmlns:p14="http://schemas.microsoft.com/office/powerpoint/2010/main" val="406870114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8A30741-BCAD-5241-85E6-66C94250C5CD}"/>
              </a:ext>
            </a:extLst>
          </p:cNvPr>
          <p:cNvSpPr>
            <a:spLocks noGrp="1"/>
          </p:cNvSpPr>
          <p:nvPr>
            <p:ph idx="1"/>
          </p:nvPr>
        </p:nvSpPr>
        <p:spPr>
          <a:xfrm>
            <a:off x="650144" y="1690689"/>
            <a:ext cx="7843711" cy="4351338"/>
          </a:xfrm>
        </p:spPr>
        <p:txBody>
          <a:bodyPr>
            <a:normAutofit lnSpcReduction="10000"/>
          </a:bodyPr>
          <a:lstStyle/>
          <a:p>
            <a:r>
              <a:rPr lang="en-US" sz="2000" dirty="0"/>
              <a:t>Ricardo lived during a period of great social conflict and political unrest in Britain. The British population grew rapidly, putting strain on food supplies. </a:t>
            </a:r>
          </a:p>
          <a:p>
            <a:r>
              <a:rPr lang="en-US" sz="2000" dirty="0"/>
              <a:t>Where Adam Smith saw society as a family making progress, Ricardo saw clear divisions between conflicting groups. He identified three main groups in British society: </a:t>
            </a:r>
          </a:p>
          <a:p>
            <a:pPr lvl="1"/>
            <a:r>
              <a:rPr lang="en-US" sz="1600" dirty="0"/>
              <a:t>The working class, who lived on modest wages</a:t>
            </a:r>
          </a:p>
          <a:p>
            <a:pPr lvl="1"/>
            <a:r>
              <a:rPr lang="en-US" sz="1600" dirty="0"/>
              <a:t>The industrialist class, who made healthy profits by operating the factories they owned</a:t>
            </a:r>
          </a:p>
          <a:p>
            <a:pPr lvl="1"/>
            <a:r>
              <a:rPr lang="en-US" sz="1600" dirty="0"/>
              <a:t>The aristocratic landlord class, who received substantial rent from the land titles they held</a:t>
            </a:r>
          </a:p>
          <a:p>
            <a:r>
              <a:rPr lang="en-US" sz="2000" dirty="0"/>
              <a:t>Ricardo argued that one group could prosper only at the expense of the others.</a:t>
            </a:r>
            <a:r>
              <a:rPr lang="en-US" sz="2000" i="1" dirty="0"/>
              <a:t> </a:t>
            </a:r>
            <a:endParaRPr lang="en-US" sz="2000" dirty="0"/>
          </a:p>
          <a:p>
            <a:r>
              <a:rPr lang="en-US" sz="2000" b="1" i="1" dirty="0"/>
              <a:t>Corn Laws: </a:t>
            </a:r>
            <a:r>
              <a:rPr lang="en-US" sz="2000" dirty="0"/>
              <a:t>Early nineteenth-century taxes on grains imported into Britain that drove up the market price of domestic grain to the benefit of aristocratic landlords. </a:t>
            </a:r>
          </a:p>
        </p:txBody>
      </p:sp>
      <p:pic>
        <p:nvPicPr>
          <p:cNvPr id="4" name="Picture 3">
            <a:extLst>
              <a:ext uri="{FF2B5EF4-FFF2-40B4-BE49-F238E27FC236}">
                <a16:creationId xmlns:a16="http://schemas.microsoft.com/office/drawing/2014/main" id="{8056DF0E-C0D4-F74C-B4FF-4137B07A6B4D}"/>
              </a:ext>
            </a:extLst>
          </p:cNvPr>
          <p:cNvPicPr>
            <a:picLocks noChangeAspect="1"/>
          </p:cNvPicPr>
          <p:nvPr/>
        </p:nvPicPr>
        <p:blipFill>
          <a:blip r:embed="rId2">
            <a:alphaModFix amt="89000"/>
          </a:blip>
          <a:stretch>
            <a:fillRect/>
          </a:stretch>
        </p:blipFill>
        <p:spPr>
          <a:xfrm>
            <a:off x="0" y="6199558"/>
            <a:ext cx="9144000" cy="658442"/>
          </a:xfrm>
          <a:prstGeom prst="rect">
            <a:avLst/>
          </a:prstGeom>
        </p:spPr>
      </p:pic>
      <p:sp>
        <p:nvSpPr>
          <p:cNvPr id="6" name="Title 1">
            <a:extLst>
              <a:ext uri="{FF2B5EF4-FFF2-40B4-BE49-F238E27FC236}">
                <a16:creationId xmlns:a16="http://schemas.microsoft.com/office/drawing/2014/main" id="{DB33F615-FF56-A14E-BB32-34BB1A6E1A10}"/>
              </a:ext>
            </a:extLst>
          </p:cNvPr>
          <p:cNvSpPr txBox="1">
            <a:spLocks/>
          </p:cNvSpPr>
          <p:nvPr/>
        </p:nvSpPr>
        <p:spPr>
          <a:xfrm>
            <a:off x="628650" y="365126"/>
            <a:ext cx="78867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b="1" dirty="0">
                <a:solidFill>
                  <a:srgbClr val="C6AB2B"/>
                </a:solidFill>
              </a:rPr>
              <a:t>David Ricardo (1772-1823)</a:t>
            </a:r>
            <a:endParaRPr lang="en-US" b="1" dirty="0">
              <a:solidFill>
                <a:schemeClr val="accent5">
                  <a:lumMod val="75000"/>
                </a:schemeClr>
              </a:solidFill>
            </a:endParaRPr>
          </a:p>
        </p:txBody>
      </p:sp>
    </p:spTree>
    <p:extLst>
      <p:ext uri="{BB962C8B-B14F-4D97-AF65-F5344CB8AC3E}">
        <p14:creationId xmlns:p14="http://schemas.microsoft.com/office/powerpoint/2010/main" val="534435412"/>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1797</TotalTime>
  <Words>1244</Words>
  <Application>Microsoft Office PowerPoint</Application>
  <PresentationFormat>On-screen Show (4:3)</PresentationFormat>
  <Paragraphs>77</Paragraphs>
  <Slides>13</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13</vt:i4>
      </vt:variant>
    </vt:vector>
  </HeadingPairs>
  <TitlesOfParts>
    <vt:vector size="18" baseType="lpstr">
      <vt:lpstr>Arial</vt:lpstr>
      <vt:lpstr>Calibri</vt:lpstr>
      <vt:lpstr>Calibri Light</vt:lpstr>
      <vt:lpstr>Charlie-Regular</vt:lpstr>
      <vt:lpstr>Office Theme</vt:lpstr>
      <vt:lpstr>5 Early and Classical Economics</vt:lpstr>
      <vt:lpstr>Learning Goals </vt:lpstr>
      <vt:lpstr>Key Terms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 What is Economics?</dc:title>
  <dc:creator>TEP One</dc:creator>
  <cp:lastModifiedBy>Shaheer Akram</cp:lastModifiedBy>
  <cp:revision>32</cp:revision>
  <cp:lastPrinted>2019-08-19T15:59:19Z</cp:lastPrinted>
  <dcterms:created xsi:type="dcterms:W3CDTF">2019-06-13T15:43:46Z</dcterms:created>
  <dcterms:modified xsi:type="dcterms:W3CDTF">2021-03-14T21:35:08Z</dcterms:modified>
</cp:coreProperties>
</file>