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7"/>
  </p:notesMasterIdLst>
  <p:handoutMasterIdLst>
    <p:handoutMasterId r:id="rId28"/>
  </p:handoutMasterIdLst>
  <p:sldIdLst>
    <p:sldId id="256" r:id="rId2"/>
    <p:sldId id="257" r:id="rId3"/>
    <p:sldId id="367" r:id="rId4"/>
    <p:sldId id="259" r:id="rId5"/>
    <p:sldId id="382" r:id="rId6"/>
    <p:sldId id="383" r:id="rId7"/>
    <p:sldId id="384" r:id="rId8"/>
    <p:sldId id="385" r:id="rId9"/>
    <p:sldId id="386" r:id="rId10"/>
    <p:sldId id="387" r:id="rId11"/>
    <p:sldId id="388" r:id="rId12"/>
    <p:sldId id="389" r:id="rId13"/>
    <p:sldId id="390" r:id="rId14"/>
    <p:sldId id="391" r:id="rId15"/>
    <p:sldId id="392" r:id="rId16"/>
    <p:sldId id="393" r:id="rId17"/>
    <p:sldId id="394" r:id="rId18"/>
    <p:sldId id="395" r:id="rId19"/>
    <p:sldId id="396" r:id="rId20"/>
    <p:sldId id="397" r:id="rId21"/>
    <p:sldId id="398" r:id="rId22"/>
    <p:sldId id="399" r:id="rId23"/>
    <p:sldId id="400" r:id="rId24"/>
    <p:sldId id="401" r:id="rId25"/>
    <p:sldId id="40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D928FA7-66FE-D942-9500-F6FE5398880F}">
          <p14:sldIdLst>
            <p14:sldId id="256"/>
            <p14:sldId id="257"/>
            <p14:sldId id="367"/>
            <p14:sldId id="259"/>
            <p14:sldId id="382"/>
            <p14:sldId id="383"/>
            <p14:sldId id="384"/>
            <p14:sldId id="385"/>
            <p14:sldId id="386"/>
            <p14:sldId id="387"/>
            <p14:sldId id="388"/>
            <p14:sldId id="389"/>
            <p14:sldId id="390"/>
            <p14:sldId id="391"/>
            <p14:sldId id="392"/>
            <p14:sldId id="393"/>
            <p14:sldId id="394"/>
            <p14:sldId id="395"/>
            <p14:sldId id="396"/>
            <p14:sldId id="397"/>
            <p14:sldId id="398"/>
            <p14:sldId id="399"/>
            <p14:sldId id="400"/>
            <p14:sldId id="401"/>
            <p14:sldId id="40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5745"/>
    <a:srgbClr val="BB3D94"/>
    <a:srgbClr val="C6AB2B"/>
    <a:srgbClr val="FCB9A7"/>
    <a:srgbClr val="E4847A"/>
    <a:srgbClr val="DE473D"/>
    <a:srgbClr val="E49C81"/>
    <a:srgbClr val="E4947C"/>
    <a:srgbClr val="DE8A71"/>
    <a:srgbClr val="EB70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7"/>
    <p:restoredTop sz="94587"/>
  </p:normalViewPr>
  <p:slideViewPr>
    <p:cSldViewPr snapToGrid="0" snapToObjects="1">
      <p:cViewPr>
        <p:scale>
          <a:sx n="77" d="100"/>
          <a:sy n="77" d="100"/>
        </p:scale>
        <p:origin x="12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2A4E5A-CD5A-ED4E-BE82-927F9B5323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C950557-6C8A-5B45-A351-FCC6232B795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AAB3A6-8004-6A4F-A9AA-4D403F7C2FC3}" type="datetimeFigureOut">
              <a:rPr lang="en-US" smtClean="0"/>
              <a:t>4/9/2023</a:t>
            </a:fld>
            <a:endParaRPr lang="en-US"/>
          </a:p>
        </p:txBody>
      </p:sp>
      <p:sp>
        <p:nvSpPr>
          <p:cNvPr id="4" name="Footer Placeholder 3">
            <a:extLst>
              <a:ext uri="{FF2B5EF4-FFF2-40B4-BE49-F238E27FC236}">
                <a16:creationId xmlns:a16="http://schemas.microsoft.com/office/drawing/2014/main" id="{8C946EFB-6E4B-084A-ABA8-448A730BE7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1E19172-AF48-1E43-BB12-53F1994902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8A3644-51FA-CF45-A766-2A2C52DC5079}" type="slidenum">
              <a:rPr lang="en-US" smtClean="0"/>
              <a:t>‹#›</a:t>
            </a:fld>
            <a:endParaRPr lang="en-US"/>
          </a:p>
        </p:txBody>
      </p:sp>
    </p:spTree>
    <p:extLst>
      <p:ext uri="{BB962C8B-B14F-4D97-AF65-F5344CB8AC3E}">
        <p14:creationId xmlns:p14="http://schemas.microsoft.com/office/powerpoint/2010/main" val="21525724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97480-41B7-F24E-85BA-BC59A5595F3E}" type="datetimeFigureOut">
              <a:rPr lang="en-US" smtClean="0"/>
              <a:t>4/9/2023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E036-41AA-5744-99E4-904444450AAD}" type="slidenum">
              <a:rPr lang="en-US" smtClean="0"/>
              <a:t>‹#›</a:t>
            </a:fld>
            <a:endParaRPr lang="en-US"/>
          </a:p>
        </p:txBody>
      </p:sp>
    </p:spTree>
    <p:extLst>
      <p:ext uri="{BB962C8B-B14F-4D97-AF65-F5344CB8AC3E}">
        <p14:creationId xmlns:p14="http://schemas.microsoft.com/office/powerpoint/2010/main" val="16698178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19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6134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5990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2626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3A5F-7EB6-9B4D-AA06-87C14EC882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6863AF-3BF6-A549-9383-CD342BCC136C}"/>
              </a:ext>
            </a:extLst>
          </p:cNvPr>
          <p:cNvSpPr>
            <a:spLocks noGrp="1"/>
          </p:cNvSpPr>
          <p:nvPr>
            <p:ph type="dt" sz="half" idx="10"/>
          </p:nvPr>
        </p:nvSpPr>
        <p:spPr/>
        <p:txBody>
          <a:bodyPr/>
          <a:lstStyle/>
          <a:p>
            <a:fld id="{A53D33CB-E9F7-CD40-96E4-A50D188BA4F6}" type="datetimeFigureOut">
              <a:rPr lang="en-US" smtClean="0"/>
              <a:t>4/9/2023</a:t>
            </a:fld>
            <a:endParaRPr lang="en-US"/>
          </a:p>
        </p:txBody>
      </p:sp>
      <p:sp>
        <p:nvSpPr>
          <p:cNvPr id="4" name="Footer Placeholder 3">
            <a:extLst>
              <a:ext uri="{FF2B5EF4-FFF2-40B4-BE49-F238E27FC236}">
                <a16:creationId xmlns:a16="http://schemas.microsoft.com/office/drawing/2014/main" id="{073C3E19-0274-334C-A696-3981A8B72F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BFA744-0932-034B-AC3E-140FCD4C19D7}"/>
              </a:ext>
            </a:extLst>
          </p:cNvPr>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6632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401520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3D33CB-E9F7-CD40-96E4-A50D188BA4F6}"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3121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3D33CB-E9F7-CD40-96E4-A50D188BA4F6}"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2007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3D33CB-E9F7-CD40-96E4-A50D188BA4F6}" type="datetimeFigureOut">
              <a:rPr lang="en-US" smtClean="0"/>
              <a:t>4/9/2023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01637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3D33CB-E9F7-CD40-96E4-A50D188BA4F6}" type="datetimeFigureOut">
              <a:rPr lang="en-US" smtClean="0"/>
              <a:t>4/9/2023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33468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D33CB-E9F7-CD40-96E4-A50D188BA4F6}" type="datetimeFigureOut">
              <a:rPr lang="en-US" smtClean="0"/>
              <a:t>4/9/2023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53884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960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42693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D33CB-E9F7-CD40-96E4-A50D188BA4F6}" type="datetimeFigureOut">
              <a:rPr lang="en-US" smtClean="0"/>
              <a:t>4/9/2023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E3F87-1626-8A47-8DE3-7AF2C0382D64}" type="slidenum">
              <a:rPr lang="en-US" smtClean="0"/>
              <a:t>‹#›</a:t>
            </a:fld>
            <a:endParaRPr lang="en-US"/>
          </a:p>
        </p:txBody>
      </p:sp>
    </p:spTree>
    <p:extLst>
      <p:ext uri="{BB962C8B-B14F-4D97-AF65-F5344CB8AC3E}">
        <p14:creationId xmlns:p14="http://schemas.microsoft.com/office/powerpoint/2010/main" val="397559027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301E680-D0D3-5F4C-AC2F-C82879E7C3C7}"/>
              </a:ext>
            </a:extLst>
          </p:cNvPr>
          <p:cNvPicPr>
            <a:picLocks noChangeAspect="1"/>
          </p:cNvPicPr>
          <p:nvPr/>
        </p:nvPicPr>
        <p:blipFill>
          <a:blip r:embed="rId3"/>
          <a:stretch>
            <a:fillRect/>
          </a:stretch>
        </p:blipFill>
        <p:spPr>
          <a:xfrm>
            <a:off x="-3829016" y="0"/>
            <a:ext cx="15390056" cy="7218788"/>
          </a:xfrm>
          <a:prstGeom prst="rect">
            <a:avLst/>
          </a:prstGeom>
        </p:spPr>
      </p:pic>
      <p:sp>
        <p:nvSpPr>
          <p:cNvPr id="4" name="Title 3">
            <a:extLst>
              <a:ext uri="{FF2B5EF4-FFF2-40B4-BE49-F238E27FC236}">
                <a16:creationId xmlns:a16="http://schemas.microsoft.com/office/drawing/2014/main" id="{F72FB8BE-F291-F940-BF6C-A3B38EC94FBF}"/>
              </a:ext>
            </a:extLst>
          </p:cNvPr>
          <p:cNvSpPr>
            <a:spLocks noGrp="1"/>
          </p:cNvSpPr>
          <p:nvPr>
            <p:ph type="title"/>
          </p:nvPr>
        </p:nvSpPr>
        <p:spPr>
          <a:xfrm>
            <a:off x="983128" y="1652071"/>
            <a:ext cx="7886700" cy="1325563"/>
          </a:xfrm>
        </p:spPr>
        <p:txBody>
          <a:bodyPr>
            <a:normAutofit fontScale="90000"/>
          </a:bodyPr>
          <a:lstStyle/>
          <a:p>
            <a:r>
              <a:rPr lang="en-US" sz="6700" b="1" dirty="0">
                <a:solidFill>
                  <a:srgbClr val="EF5745"/>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12</a:t>
            </a:r>
            <a:br>
              <a:rPr lang="en-US" dirty="0"/>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Macroeconomics:</a:t>
            </a:r>
            <a:b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The Basics</a:t>
            </a:r>
          </a:p>
        </p:txBody>
      </p:sp>
    </p:spTree>
    <p:extLst>
      <p:ext uri="{BB962C8B-B14F-4D97-AF65-F5344CB8AC3E}">
        <p14:creationId xmlns:p14="http://schemas.microsoft.com/office/powerpoint/2010/main" val="333523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r>
              <a:rPr lang="en-US" sz="2000" dirty="0">
                <a:solidFill>
                  <a:srgbClr val="1A1A1A"/>
                </a:solidFill>
                <a:latin typeface="Charlie-Regular" panose="02060504000000020004"/>
              </a:rPr>
              <a:t>No economic measure is without its limitations, and the CPI is no exception. A couple of issues that need to be considered are the weighting of the categories shown in Figure 12.1 and the items included in these categories.</a:t>
            </a:r>
          </a:p>
          <a:p>
            <a:r>
              <a:rPr lang="en-US" sz="2000" dirty="0">
                <a:solidFill>
                  <a:srgbClr val="1A1A1A"/>
                </a:solidFill>
                <a:latin typeface="Charlie-Regular" panose="02060504000000020004"/>
              </a:rPr>
              <a:t>Another problem is changes in individual items in the representative basket. A smartphone sold today is very different in its quality, price, and composition than a smartphone sold two years ago.</a:t>
            </a:r>
          </a:p>
          <a:p>
            <a:r>
              <a:rPr lang="en-US" sz="2000" dirty="0">
                <a:solidFill>
                  <a:srgbClr val="1A1A1A"/>
                </a:solidFill>
                <a:latin typeface="Charlie-Regular" panose="02060504000000020004"/>
              </a:rPr>
              <a:t>Cultural diversity is also an important area of concern. Some areas in Canada are very multicultural, while others have little cultural diversity. Consumption patterns are often culturally unique because housing, recreation, food, and clothing all take on varying degrees of importance in the domestic budgets of different cultures.</a:t>
            </a:r>
            <a:endParaRPr lang="en-US" sz="20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Limitations of the CPI</a:t>
            </a:r>
          </a:p>
        </p:txBody>
      </p:sp>
    </p:spTree>
    <p:extLst>
      <p:ext uri="{BB962C8B-B14F-4D97-AF65-F5344CB8AC3E}">
        <p14:creationId xmlns:p14="http://schemas.microsoft.com/office/powerpoint/2010/main" val="2262878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r>
              <a:rPr lang="en-US" sz="2000" dirty="0">
                <a:solidFill>
                  <a:srgbClr val="1A1A1A"/>
                </a:solidFill>
                <a:latin typeface="Charlie-Regular" panose="02060504000000020004"/>
              </a:rPr>
              <a:t>The most commonly used measure of a country’s output is </a:t>
            </a:r>
            <a:r>
              <a:rPr lang="en-US" sz="2000" b="1" dirty="0">
                <a:solidFill>
                  <a:srgbClr val="1A1A1A"/>
                </a:solidFill>
                <a:latin typeface="Charlie-Semibold"/>
              </a:rPr>
              <a:t>gross domestic product (GDP).</a:t>
            </a:r>
          </a:p>
          <a:p>
            <a:pPr lvl="1"/>
            <a:r>
              <a:rPr lang="en-US" sz="1600" b="1" dirty="0">
                <a:latin typeface="FedraSansPro-Bold"/>
              </a:rPr>
              <a:t>Gross Domestic Product (GDP): </a:t>
            </a:r>
            <a:r>
              <a:rPr lang="en-US" sz="1600" dirty="0">
                <a:latin typeface="Charlie-Regular" panose="02060504000000020004"/>
              </a:rPr>
              <a:t> The total market value of all final goods and services produced by an economy in a given year. </a:t>
            </a:r>
          </a:p>
          <a:p>
            <a:r>
              <a:rPr lang="en-US" sz="2000" b="1" dirty="0">
                <a:latin typeface="Charlie-Regular" panose="02060504000000020004"/>
              </a:rPr>
              <a:t>GDP </a:t>
            </a:r>
            <a:r>
              <a:rPr lang="en-US" sz="2000" dirty="0">
                <a:latin typeface="Charlie-Regular" panose="02060504000000020004"/>
              </a:rPr>
              <a:t>can be calculated in two ways. </a:t>
            </a:r>
            <a:r>
              <a:rPr lang="en-US" sz="2000" dirty="0">
                <a:solidFill>
                  <a:srgbClr val="1A1A1A"/>
                </a:solidFill>
                <a:latin typeface="Charlie-Regular" panose="02060504000000020004"/>
              </a:rPr>
              <a:t>In each case, GDP should be the same (that is, an expenditure for one person in the economy is an income for someone else)</a:t>
            </a:r>
            <a:r>
              <a:rPr lang="en-US" sz="2000" dirty="0">
                <a:latin typeface="Charlie-Regular" panose="02060504000000020004"/>
              </a:rPr>
              <a:t>: </a:t>
            </a:r>
          </a:p>
          <a:p>
            <a:pPr lvl="1"/>
            <a:r>
              <a:rPr lang="en-US" sz="1600" b="1" dirty="0">
                <a:latin typeface="FedraSansPro-Bold"/>
              </a:rPr>
              <a:t>Expenditure Approach: </a:t>
            </a:r>
            <a:r>
              <a:rPr lang="en-US" sz="1600" dirty="0">
                <a:latin typeface="Charlie-Regular" panose="02060504000000020004"/>
              </a:rPr>
              <a:t> A calculation of GDP that totals all that the economy spends on final goods and services in one year.</a:t>
            </a:r>
          </a:p>
          <a:p>
            <a:pPr lvl="1"/>
            <a:r>
              <a:rPr lang="en-US" sz="1600" b="1" dirty="0">
                <a:latin typeface="FedraSansPro-Bold"/>
              </a:rPr>
              <a:t>Income Approach: </a:t>
            </a:r>
            <a:r>
              <a:rPr lang="en-US" sz="1600" dirty="0">
                <a:latin typeface="Charlie-Regular" panose="02060504000000020004"/>
              </a:rPr>
              <a:t> A calculation of GDP that totals all the incomes earned by the different factors of production in producing all final goods and services in one year.  </a:t>
            </a:r>
          </a:p>
          <a:p>
            <a:r>
              <a:rPr lang="en-US" sz="2000" dirty="0">
                <a:solidFill>
                  <a:srgbClr val="1A1A1A"/>
                </a:solidFill>
                <a:latin typeface="Charlie-Regular" panose="02060504000000020004"/>
              </a:rPr>
              <a:t>GDP measures only the </a:t>
            </a:r>
            <a:r>
              <a:rPr lang="en-US" sz="2000" i="1" dirty="0">
                <a:solidFill>
                  <a:srgbClr val="1A1A1A"/>
                </a:solidFill>
                <a:latin typeface="Charlie-RegularItalic"/>
              </a:rPr>
              <a:t>final</a:t>
            </a:r>
            <a:r>
              <a:rPr lang="en-US" sz="2000" dirty="0">
                <a:solidFill>
                  <a:srgbClr val="1A1A1A"/>
                </a:solidFill>
                <a:latin typeface="Charlie-Regular" panose="02060504000000020004"/>
              </a:rPr>
              <a:t> value of goods and services that an economy produces.</a:t>
            </a:r>
            <a:endParaRPr lang="en-US" sz="2000" b="1" dirty="0">
              <a:latin typeface="Charlie-Semibold"/>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Measuring Output: Gross Domestic Product</a:t>
            </a:r>
          </a:p>
        </p:txBody>
      </p:sp>
    </p:spTree>
    <p:extLst>
      <p:ext uri="{BB962C8B-B14F-4D97-AF65-F5344CB8AC3E}">
        <p14:creationId xmlns:p14="http://schemas.microsoft.com/office/powerpoint/2010/main" val="3331849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323978"/>
            <a:ext cx="7843711" cy="4351338"/>
          </a:xfrm>
        </p:spPr>
        <p:txBody>
          <a:bodyPr>
            <a:normAutofit lnSpcReduction="10000"/>
          </a:bodyPr>
          <a:lstStyle/>
          <a:p>
            <a:endParaRPr lang="en-US" sz="2000" b="1" dirty="0">
              <a:latin typeface="Charlie-Semibold"/>
            </a:endParaRPr>
          </a:p>
          <a:p>
            <a:endParaRPr lang="en-US" sz="2000" b="1" dirty="0">
              <a:latin typeface="Charlie-Semibold"/>
            </a:endParaRPr>
          </a:p>
          <a:p>
            <a:r>
              <a:rPr lang="en-US" sz="2000" dirty="0">
                <a:solidFill>
                  <a:srgbClr val="1A1A1A"/>
                </a:solidFill>
                <a:latin typeface="Charlie-Regular" panose="02060504000000020004"/>
              </a:rPr>
              <a:t>The letter </a:t>
            </a:r>
            <a:r>
              <a:rPr lang="en-US" sz="2000" i="1" dirty="0">
                <a:solidFill>
                  <a:srgbClr val="1A1A1A"/>
                </a:solidFill>
                <a:latin typeface="Charlie-RegularItalic"/>
              </a:rPr>
              <a:t>C</a:t>
            </a:r>
            <a:r>
              <a:rPr lang="en-US" sz="2000" dirty="0">
                <a:solidFill>
                  <a:srgbClr val="1A1A1A"/>
                </a:solidFill>
                <a:latin typeface="Charlie-Regular" panose="02060504000000020004"/>
              </a:rPr>
              <a:t> represents </a:t>
            </a:r>
            <a:r>
              <a:rPr lang="en-US" sz="2000" b="1" dirty="0">
                <a:solidFill>
                  <a:srgbClr val="1A1A1A"/>
                </a:solidFill>
                <a:latin typeface="Charlie-Semibold"/>
              </a:rPr>
              <a:t>consumption</a:t>
            </a:r>
            <a:r>
              <a:rPr lang="en-US" sz="2000" dirty="0">
                <a:solidFill>
                  <a:srgbClr val="1A1A1A"/>
                </a:solidFill>
                <a:latin typeface="Charlie-Regular" panose="02060504000000020004"/>
              </a:rPr>
              <a:t>, or what households spend on goods and services.</a:t>
            </a:r>
          </a:p>
          <a:p>
            <a:r>
              <a:rPr lang="en-US" sz="2000" dirty="0">
                <a:solidFill>
                  <a:srgbClr val="1A1A1A"/>
                </a:solidFill>
                <a:latin typeface="Charlie-Regular" panose="02060504000000020004"/>
              </a:rPr>
              <a:t>The letter </a:t>
            </a:r>
            <a:r>
              <a:rPr lang="en-US" sz="2000" i="1" dirty="0">
                <a:solidFill>
                  <a:srgbClr val="1A1A1A"/>
                </a:solidFill>
                <a:latin typeface="Charlie-RegularItalic"/>
              </a:rPr>
              <a:t>G</a:t>
            </a:r>
            <a:r>
              <a:rPr lang="en-US" sz="2000" dirty="0">
                <a:solidFill>
                  <a:srgbClr val="1A1A1A"/>
                </a:solidFill>
                <a:latin typeface="Charlie-Regular" panose="02060504000000020004"/>
              </a:rPr>
              <a:t> represents government spending.</a:t>
            </a:r>
          </a:p>
          <a:p>
            <a:r>
              <a:rPr lang="en-US" sz="2000" dirty="0">
                <a:solidFill>
                  <a:srgbClr val="1A1A1A"/>
                </a:solidFill>
                <a:latin typeface="Charlie-Regular" panose="02060504000000020004"/>
              </a:rPr>
              <a:t>The letter </a:t>
            </a:r>
            <a:r>
              <a:rPr lang="en-US" sz="2000" i="1" dirty="0">
                <a:solidFill>
                  <a:srgbClr val="1A1A1A"/>
                </a:solidFill>
                <a:latin typeface="Charlie-RegularItalic"/>
              </a:rPr>
              <a:t>I</a:t>
            </a:r>
            <a:r>
              <a:rPr lang="en-US" sz="2000" dirty="0">
                <a:solidFill>
                  <a:srgbClr val="1A1A1A"/>
                </a:solidFill>
                <a:latin typeface="Charlie-Regular" panose="02060504000000020004"/>
              </a:rPr>
              <a:t> represents </a:t>
            </a:r>
            <a:r>
              <a:rPr lang="en-US" sz="2000" b="1" dirty="0">
                <a:solidFill>
                  <a:srgbClr val="1A1A1A"/>
                </a:solidFill>
                <a:latin typeface="Charlie-Semibold"/>
              </a:rPr>
              <a:t>investment</a:t>
            </a:r>
            <a:r>
              <a:rPr lang="en-US" sz="2000" dirty="0">
                <a:solidFill>
                  <a:srgbClr val="1A1A1A"/>
                </a:solidFill>
                <a:latin typeface="Charlie-Regular" panose="02060504000000020004"/>
              </a:rPr>
              <a:t>. In economics, investment refers to the purchase of new capital goods for use in the production process, the construction of new buildings, and changes in business inventories.</a:t>
            </a:r>
          </a:p>
          <a:p>
            <a:r>
              <a:rPr lang="en-US" sz="2000" i="1" dirty="0">
                <a:solidFill>
                  <a:srgbClr val="1A1A1A"/>
                </a:solidFill>
                <a:latin typeface="Charlie-RegularItalic"/>
              </a:rPr>
              <a:t>(X – M)</a:t>
            </a:r>
            <a:r>
              <a:rPr lang="en-US" sz="2000" dirty="0">
                <a:solidFill>
                  <a:srgbClr val="1A1A1A"/>
                </a:solidFill>
                <a:latin typeface="Charlie-Regular" panose="02060504000000020004"/>
              </a:rPr>
              <a:t> represents the value of net exports in Canada (exports – imports).</a:t>
            </a:r>
            <a:endParaRPr lang="en-US" sz="2000" b="1" dirty="0">
              <a:latin typeface="Charlie-Semibold"/>
            </a:endParaRPr>
          </a:p>
          <a:p>
            <a:pPr lvl="1"/>
            <a:r>
              <a:rPr lang="en-US" sz="1600" b="1" dirty="0">
                <a:latin typeface="FedraSansPro-Bold"/>
              </a:rPr>
              <a:t>Export (X): </a:t>
            </a:r>
            <a:r>
              <a:rPr lang="en-US" sz="1600" dirty="0">
                <a:latin typeface="Charlie-Regular" panose="02060504000000020004"/>
              </a:rPr>
              <a:t> A good or service that is produced in one country, but sold to consumers, businesses, or governments in another country. </a:t>
            </a:r>
          </a:p>
          <a:p>
            <a:pPr lvl="1"/>
            <a:r>
              <a:rPr lang="en-US" sz="1600" b="1" dirty="0">
                <a:latin typeface="FedraSansPro-Bold"/>
              </a:rPr>
              <a:t>Import (M): </a:t>
            </a:r>
            <a:r>
              <a:rPr lang="en-US" sz="1600" dirty="0">
                <a:latin typeface="Charlie-Regular" panose="02060504000000020004"/>
              </a:rPr>
              <a:t> A good or service that is purchased by consumers, businesses, or governments that was produced in another country.</a:t>
            </a:r>
            <a:endParaRPr lang="en-US" sz="1600" b="1" dirty="0">
              <a:latin typeface="Charlie-Semibold"/>
            </a:endParaRPr>
          </a:p>
          <a:p>
            <a:endParaRPr lang="en-US" sz="2000" b="1" dirty="0">
              <a:latin typeface="Charlie-Semibold"/>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90417"/>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The GDP Equation</a:t>
            </a:r>
          </a:p>
        </p:txBody>
      </p:sp>
      <p:pic>
        <p:nvPicPr>
          <p:cNvPr id="5" name="Picture 4">
            <a:extLst>
              <a:ext uri="{FF2B5EF4-FFF2-40B4-BE49-F238E27FC236}">
                <a16:creationId xmlns:a16="http://schemas.microsoft.com/office/drawing/2014/main" id="{E7BDBD6A-8F7A-B044-926C-97EF54E7A5AA}"/>
              </a:ext>
            </a:extLst>
          </p:cNvPr>
          <p:cNvPicPr>
            <a:picLocks noChangeAspect="1"/>
          </p:cNvPicPr>
          <p:nvPr/>
        </p:nvPicPr>
        <p:blipFill>
          <a:blip r:embed="rId3"/>
          <a:stretch>
            <a:fillRect/>
          </a:stretch>
        </p:blipFill>
        <p:spPr>
          <a:xfrm>
            <a:off x="2497364" y="1444558"/>
            <a:ext cx="3365500" cy="482600"/>
          </a:xfrm>
          <a:prstGeom prst="rect">
            <a:avLst/>
          </a:prstGeom>
        </p:spPr>
      </p:pic>
    </p:spTree>
    <p:extLst>
      <p:ext uri="{BB962C8B-B14F-4D97-AF65-F5344CB8AC3E}">
        <p14:creationId xmlns:p14="http://schemas.microsoft.com/office/powerpoint/2010/main" val="25933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90417"/>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The GDP Equation</a:t>
            </a:r>
          </a:p>
        </p:txBody>
      </p:sp>
      <p:pic>
        <p:nvPicPr>
          <p:cNvPr id="9" name="Picture 8">
            <a:extLst>
              <a:ext uri="{FF2B5EF4-FFF2-40B4-BE49-F238E27FC236}">
                <a16:creationId xmlns:a16="http://schemas.microsoft.com/office/drawing/2014/main" id="{5B8E0848-4777-AA40-9406-A791A96F3953}"/>
              </a:ext>
            </a:extLst>
          </p:cNvPr>
          <p:cNvPicPr>
            <a:picLocks noChangeAspect="1"/>
          </p:cNvPicPr>
          <p:nvPr/>
        </p:nvPicPr>
        <p:blipFill>
          <a:blip r:embed="rId3"/>
          <a:stretch>
            <a:fillRect/>
          </a:stretch>
        </p:blipFill>
        <p:spPr>
          <a:xfrm>
            <a:off x="1803348" y="1045028"/>
            <a:ext cx="4793396" cy="4917320"/>
          </a:xfrm>
          <a:prstGeom prst="rect">
            <a:avLst/>
          </a:prstGeom>
        </p:spPr>
      </p:pic>
    </p:spTree>
    <p:extLst>
      <p:ext uri="{BB962C8B-B14F-4D97-AF65-F5344CB8AC3E}">
        <p14:creationId xmlns:p14="http://schemas.microsoft.com/office/powerpoint/2010/main" val="1661850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396775"/>
            <a:ext cx="7843711" cy="4351338"/>
          </a:xfrm>
        </p:spPr>
        <p:txBody>
          <a:bodyPr>
            <a:normAutofit/>
          </a:bodyPr>
          <a:lstStyle/>
          <a:p>
            <a:r>
              <a:rPr lang="en-US" sz="2000" b="1" dirty="0">
                <a:solidFill>
                  <a:srgbClr val="1A1A1A"/>
                </a:solidFill>
                <a:latin typeface="Charlie-Semibold"/>
              </a:rPr>
              <a:t>Economic growth</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is an increase in an economy’s total production of goods and services. When economic output increases, the amount and quality of goods and services available to a country’s citizens rises, which tends to raise the average </a:t>
            </a:r>
            <a:r>
              <a:rPr lang="en-US" sz="2000" b="1" dirty="0">
                <a:solidFill>
                  <a:srgbClr val="1A1A1A"/>
                </a:solidFill>
                <a:latin typeface="Charlie-Semibold"/>
              </a:rPr>
              <a:t>standard of living</a:t>
            </a:r>
            <a:r>
              <a:rPr lang="en-US" sz="2000" dirty="0">
                <a:solidFill>
                  <a:srgbClr val="1A1A1A"/>
                </a:solidFill>
                <a:latin typeface="Charlie-Regular" panose="02060504000000020004"/>
              </a:rPr>
              <a:t>.</a:t>
            </a:r>
          </a:p>
          <a:p>
            <a:pPr lvl="1"/>
            <a:r>
              <a:rPr lang="en-US" sz="1600" b="1" dirty="0">
                <a:latin typeface="Charlie-Semibold"/>
              </a:rPr>
              <a:t>E</a:t>
            </a:r>
            <a:r>
              <a:rPr lang="en-US" sz="1600" b="1" dirty="0">
                <a:latin typeface="FedraSansPro-Bold"/>
              </a:rPr>
              <a:t>conomic Growth: </a:t>
            </a:r>
            <a:r>
              <a:rPr lang="en-US" sz="1600" dirty="0">
                <a:latin typeface="Charlie-Regular" panose="02060504000000020004"/>
              </a:rPr>
              <a:t> An increase in an economy’s total production of goods and services</a:t>
            </a:r>
            <a:endParaRPr lang="en-US" sz="1600" dirty="0">
              <a:solidFill>
                <a:srgbClr val="FFFFFF"/>
              </a:solidFill>
              <a:latin typeface="Charlie-Regular" panose="02060504000000020004"/>
            </a:endParaRPr>
          </a:p>
          <a:p>
            <a:pPr lvl="1"/>
            <a:r>
              <a:rPr lang="en-US" sz="1600" b="1" dirty="0">
                <a:latin typeface="FedraSansPro-Bold"/>
              </a:rPr>
              <a:t>Standard of Living: </a:t>
            </a:r>
            <a:r>
              <a:rPr lang="en-US" sz="1600" dirty="0">
                <a:latin typeface="Charlie-Regular" panose="02060504000000020004"/>
              </a:rPr>
              <a:t> The quantity and quality of goods and services that people are able to obtain to accommodate their needs and wants.</a:t>
            </a:r>
          </a:p>
          <a:p>
            <a:r>
              <a:rPr lang="en-US" sz="2000" dirty="0">
                <a:solidFill>
                  <a:srgbClr val="1A1A1A"/>
                </a:solidFill>
                <a:latin typeface="Charlie-Regular" panose="02060504000000020004"/>
              </a:rPr>
              <a:t>The equation to calculate the GDP growth rate is as follows:</a:t>
            </a:r>
          </a:p>
          <a:p>
            <a:endParaRPr lang="en-US" sz="2000" b="1" dirty="0">
              <a:solidFill>
                <a:srgbClr val="1A1A1A"/>
              </a:solidFill>
              <a:latin typeface="Charlie-Regular" panose="02060504000000020004"/>
            </a:endParaRPr>
          </a:p>
          <a:p>
            <a:endParaRPr lang="en-US" sz="2000" b="1" dirty="0">
              <a:solidFill>
                <a:srgbClr val="1A1A1A"/>
              </a:solidFill>
              <a:latin typeface="Charlie-Regular" panose="02060504000000020004"/>
            </a:endParaRPr>
          </a:p>
          <a:p>
            <a:r>
              <a:rPr lang="en-US" sz="2000" dirty="0">
                <a:solidFill>
                  <a:srgbClr val="1A1A1A"/>
                </a:solidFill>
                <a:latin typeface="Charlie-Regular" panose="02060504000000020004"/>
              </a:rPr>
              <a:t>In Canada, successful economic growth is generally considered to occur when real GDP increases between 2 and 4 percent annually.</a:t>
            </a:r>
            <a:endParaRPr lang="en-US" sz="2000" b="1"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Why is Economic Growth a Goal?</a:t>
            </a:r>
          </a:p>
        </p:txBody>
      </p:sp>
      <p:pic>
        <p:nvPicPr>
          <p:cNvPr id="5" name="Picture 4">
            <a:extLst>
              <a:ext uri="{FF2B5EF4-FFF2-40B4-BE49-F238E27FC236}">
                <a16:creationId xmlns:a16="http://schemas.microsoft.com/office/drawing/2014/main" id="{20E29C53-C610-5B42-85B8-61ABDB391975}"/>
              </a:ext>
            </a:extLst>
          </p:cNvPr>
          <p:cNvPicPr>
            <a:picLocks noChangeAspect="1"/>
          </p:cNvPicPr>
          <p:nvPr/>
        </p:nvPicPr>
        <p:blipFill>
          <a:blip r:embed="rId3"/>
          <a:stretch>
            <a:fillRect/>
          </a:stretch>
        </p:blipFill>
        <p:spPr>
          <a:xfrm>
            <a:off x="1191355" y="4118429"/>
            <a:ext cx="6916633" cy="671285"/>
          </a:xfrm>
          <a:prstGeom prst="rect">
            <a:avLst/>
          </a:prstGeom>
        </p:spPr>
      </p:pic>
    </p:spTree>
    <p:extLst>
      <p:ext uri="{BB962C8B-B14F-4D97-AF65-F5344CB8AC3E}">
        <p14:creationId xmlns:p14="http://schemas.microsoft.com/office/powerpoint/2010/main" val="3509749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24301"/>
            <a:ext cx="7843711" cy="4351338"/>
          </a:xfrm>
        </p:spPr>
        <p:txBody>
          <a:bodyPr>
            <a:normAutofit fontScale="92500" lnSpcReduction="10000"/>
          </a:bodyPr>
          <a:lstStyle/>
          <a:p>
            <a:pPr marL="0" indent="0">
              <a:buNone/>
            </a:pPr>
            <a:r>
              <a:rPr lang="en-US" sz="2000" u="sng" dirty="0">
                <a:solidFill>
                  <a:srgbClr val="1A1A1A"/>
                </a:solidFill>
                <a:latin typeface="Charlie-Regular" panose="02060504000000020004"/>
              </a:rPr>
              <a:t>As a measure of output</a:t>
            </a:r>
            <a:r>
              <a:rPr lang="en-US" sz="2000" dirty="0">
                <a:solidFill>
                  <a:srgbClr val="1A1A1A"/>
                </a:solidFill>
                <a:latin typeface="Charlie-Regular" panose="02060504000000020004"/>
              </a:rPr>
              <a:t>, GDP has limitations due to a number of factors:</a:t>
            </a:r>
          </a:p>
          <a:p>
            <a:pPr marL="457200" lvl="1" indent="0">
              <a:buNone/>
            </a:pPr>
            <a:endParaRPr lang="en-US" sz="1600" dirty="0">
              <a:solidFill>
                <a:srgbClr val="1A1A1A"/>
              </a:solidFill>
              <a:latin typeface="Charlie-Regular" panose="02060504000000020004"/>
            </a:endParaRPr>
          </a:p>
          <a:p>
            <a:pPr marL="457200" indent="-457200">
              <a:buFont typeface="+mj-lt"/>
              <a:buAutoNum type="arabicPeriod"/>
            </a:pPr>
            <a:r>
              <a:rPr lang="en-US" sz="2000" b="1" i="1" dirty="0">
                <a:solidFill>
                  <a:srgbClr val="1A1A1A"/>
                </a:solidFill>
                <a:latin typeface="Charlie-SemiboldItalic"/>
              </a:rPr>
              <a:t>Population size: </a:t>
            </a:r>
            <a:r>
              <a:rPr lang="en-US" sz="2000" dirty="0">
                <a:solidFill>
                  <a:srgbClr val="1A1A1A"/>
                </a:solidFill>
                <a:latin typeface="Charlie-Regular" panose="02060504000000020004"/>
              </a:rPr>
              <a:t>Comparing GDP for different years may be misleading if the population of the country has changed significantly.</a:t>
            </a:r>
            <a:endParaRPr lang="en-US" sz="2000" b="1" i="1" dirty="0">
              <a:solidFill>
                <a:srgbClr val="1A1A1A"/>
              </a:solidFill>
              <a:latin typeface="Charlie-SemiboldItalic"/>
            </a:endParaRPr>
          </a:p>
          <a:p>
            <a:pPr marL="457200" indent="-457200">
              <a:buFont typeface="+mj-lt"/>
              <a:buAutoNum type="arabicPeriod"/>
            </a:pPr>
            <a:r>
              <a:rPr lang="en-US" sz="2000" b="1" i="1" dirty="0">
                <a:solidFill>
                  <a:srgbClr val="1A1A1A"/>
                </a:solidFill>
                <a:latin typeface="Charlie-SemiboldItalic"/>
              </a:rPr>
              <a:t>Inflation: </a:t>
            </a:r>
            <a:r>
              <a:rPr lang="en-US" sz="2000" i="1" dirty="0">
                <a:solidFill>
                  <a:srgbClr val="1A1A1A"/>
                </a:solidFill>
                <a:latin typeface="Charlie-SemiboldItalic"/>
              </a:rPr>
              <a:t>Nominal GDP vs. Real GDP</a:t>
            </a:r>
          </a:p>
          <a:p>
            <a:pPr lvl="1"/>
            <a:r>
              <a:rPr lang="en-US" sz="1600" b="1" dirty="0">
                <a:latin typeface="FedraSansPro-Bold"/>
              </a:rPr>
              <a:t>Nominal GDP: </a:t>
            </a:r>
            <a:r>
              <a:rPr lang="en-US" sz="1600" dirty="0">
                <a:latin typeface="Charlie-Regular" panose="02060504000000020004"/>
              </a:rPr>
              <a:t> The total value of GDP before it is adjusted for price increases; also called </a:t>
            </a:r>
            <a:r>
              <a:rPr lang="en-US" sz="1600" i="1" dirty="0">
                <a:latin typeface="Charlie-RegularItalic"/>
              </a:rPr>
              <a:t>current dollar GDP</a:t>
            </a:r>
            <a:r>
              <a:rPr lang="en-US" sz="1600" dirty="0">
                <a:latin typeface="Charlie-Regular" panose="02060504000000020004"/>
              </a:rPr>
              <a:t> or </a:t>
            </a:r>
            <a:r>
              <a:rPr lang="en-US" sz="1600" i="1" dirty="0">
                <a:latin typeface="Charlie-RegularItalic"/>
              </a:rPr>
              <a:t>money GDP</a:t>
            </a:r>
            <a:r>
              <a:rPr lang="en-US" sz="1600" dirty="0">
                <a:latin typeface="Charlie-Regular" panose="02060504000000020004"/>
              </a:rPr>
              <a:t>. </a:t>
            </a:r>
          </a:p>
          <a:p>
            <a:pPr lvl="1"/>
            <a:r>
              <a:rPr lang="en-US" sz="1600" b="1" dirty="0">
                <a:latin typeface="FedraSansPro-Bold"/>
              </a:rPr>
              <a:t>Real GDP: </a:t>
            </a:r>
            <a:r>
              <a:rPr lang="en-US" sz="1600" dirty="0">
                <a:latin typeface="Charlie-Regular" panose="02060504000000020004"/>
              </a:rPr>
              <a:t> The total value of all goods and services produced in a country in a given year, adjusted for price changes; also called </a:t>
            </a:r>
            <a:r>
              <a:rPr lang="en-US" sz="1600" i="1" dirty="0">
                <a:latin typeface="Charlie-RegularItalic"/>
              </a:rPr>
              <a:t>constant dollar GDP</a:t>
            </a:r>
            <a:r>
              <a:rPr lang="en-US" sz="1600" dirty="0">
                <a:latin typeface="Charlie-Regular" panose="02060504000000020004"/>
              </a:rPr>
              <a:t>. </a:t>
            </a:r>
            <a:endParaRPr lang="en-US" sz="1600" b="1" i="1" dirty="0">
              <a:latin typeface="Charlie-SemiboldItalic"/>
            </a:endParaRPr>
          </a:p>
          <a:p>
            <a:pPr marL="457200" indent="-457200">
              <a:buFont typeface="+mj-lt"/>
              <a:buAutoNum type="arabicPeriod"/>
            </a:pPr>
            <a:r>
              <a:rPr lang="en-US" sz="2000" b="1" i="1" dirty="0">
                <a:solidFill>
                  <a:srgbClr val="1A1A1A"/>
                </a:solidFill>
                <a:latin typeface="Charlie-SemiboldItalic"/>
              </a:rPr>
              <a:t>Non-market Production: </a:t>
            </a:r>
            <a:r>
              <a:rPr lang="en-US" sz="2000" dirty="0">
                <a:solidFill>
                  <a:srgbClr val="1A1A1A"/>
                </a:solidFill>
                <a:latin typeface="Charlie-Regular" panose="02060504000000020004"/>
              </a:rPr>
              <a:t>GDP does not count output that has no dollar value attached to it.</a:t>
            </a:r>
            <a:endParaRPr lang="en-US" sz="2000" b="1" i="1" dirty="0">
              <a:solidFill>
                <a:srgbClr val="1A1A1A"/>
              </a:solidFill>
              <a:latin typeface="Charlie-SemiboldItalic"/>
            </a:endParaRPr>
          </a:p>
          <a:p>
            <a:pPr marL="457200" indent="-457200">
              <a:buFont typeface="+mj-lt"/>
              <a:buAutoNum type="arabicPeriod"/>
            </a:pPr>
            <a:r>
              <a:rPr lang="en-US" sz="2000" b="1" i="1" dirty="0">
                <a:solidFill>
                  <a:srgbClr val="1A1A1A"/>
                </a:solidFill>
                <a:latin typeface="Charlie-SemiboldItalic"/>
              </a:rPr>
              <a:t>Underground Economy: </a:t>
            </a:r>
            <a:r>
              <a:rPr lang="en-US" sz="2000" dirty="0">
                <a:solidFill>
                  <a:srgbClr val="1A1A1A"/>
                </a:solidFill>
                <a:latin typeface="Charlie-SemiboldItalic"/>
              </a:rPr>
              <a:t>a</a:t>
            </a:r>
            <a:r>
              <a:rPr lang="en-US" sz="2000" dirty="0">
                <a:solidFill>
                  <a:srgbClr val="1A1A1A"/>
                </a:solidFill>
                <a:latin typeface="Charlie-Regular" panose="02060504000000020004"/>
              </a:rPr>
              <a:t>nother type of economic activity that GDP does not measure is transactions for which no “paper trail” exists.</a:t>
            </a:r>
          </a:p>
          <a:p>
            <a:pPr lvl="1"/>
            <a:r>
              <a:rPr lang="en-US" sz="1600" b="1" dirty="0">
                <a:latin typeface="FedraSansPro-Bold"/>
              </a:rPr>
              <a:t>Underground Economy: </a:t>
            </a:r>
            <a:r>
              <a:rPr lang="en-US" sz="1600" dirty="0">
                <a:latin typeface="Charlie-Regular" panose="02060504000000020004"/>
              </a:rPr>
              <a:t> Economic activity for which no paper trail exists because it is illegal or conducted “under the table” to avoid following regulations or paying taxes on the transaction. </a:t>
            </a:r>
            <a:endParaRPr lang="en-US" sz="1600" b="1"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Limitations of GDP</a:t>
            </a:r>
          </a:p>
        </p:txBody>
      </p:sp>
    </p:spTree>
    <p:extLst>
      <p:ext uri="{BB962C8B-B14F-4D97-AF65-F5344CB8AC3E}">
        <p14:creationId xmlns:p14="http://schemas.microsoft.com/office/powerpoint/2010/main" val="3759079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24301"/>
            <a:ext cx="7843711" cy="4351338"/>
          </a:xfrm>
        </p:spPr>
        <p:txBody>
          <a:bodyPr>
            <a:normAutofit fontScale="92500" lnSpcReduction="20000"/>
          </a:bodyPr>
          <a:lstStyle/>
          <a:p>
            <a:pPr marL="0" indent="0">
              <a:buNone/>
            </a:pPr>
            <a:r>
              <a:rPr lang="en-US" sz="2000" u="sng" dirty="0">
                <a:solidFill>
                  <a:srgbClr val="1A1A1A"/>
                </a:solidFill>
                <a:latin typeface="Charlie-Regular" panose="02060504000000020004"/>
              </a:rPr>
              <a:t>As a measure of well-being</a:t>
            </a:r>
            <a:r>
              <a:rPr lang="en-US" sz="2000" dirty="0">
                <a:solidFill>
                  <a:srgbClr val="1A1A1A"/>
                </a:solidFill>
                <a:latin typeface="Charlie-Regular" panose="02060504000000020004"/>
              </a:rPr>
              <a:t>, GDP has limitations due to a number of factors:</a:t>
            </a:r>
          </a:p>
          <a:p>
            <a:pPr marL="457200" lvl="1" indent="0">
              <a:buNone/>
            </a:pPr>
            <a:endParaRPr lang="en-US" sz="1600" dirty="0">
              <a:solidFill>
                <a:srgbClr val="1A1A1A"/>
              </a:solidFill>
              <a:latin typeface="Charlie-Regular" panose="02060504000000020004"/>
            </a:endParaRPr>
          </a:p>
          <a:p>
            <a:pPr marL="457200" indent="-457200">
              <a:buFont typeface="+mj-lt"/>
              <a:buAutoNum type="arabicPeriod"/>
            </a:pPr>
            <a:r>
              <a:rPr lang="en-US" sz="2000" b="1" i="1" dirty="0">
                <a:solidFill>
                  <a:srgbClr val="1A1A1A"/>
                </a:solidFill>
                <a:latin typeface="Charlie-SemiboldItalic"/>
              </a:rPr>
              <a:t>Types of goods produced: </a:t>
            </a:r>
            <a:r>
              <a:rPr lang="en-US" sz="2000" dirty="0">
                <a:solidFill>
                  <a:srgbClr val="1A1A1A"/>
                </a:solidFill>
                <a:latin typeface="Charlie-Regular" panose="02060504000000020004"/>
              </a:rPr>
              <a:t>The inclusion of all types of goods and services that are produced weakens GDP as a measure of well-being. (For example, Some would argue that the production of drugs that harm people and the production of weapons that wound or kill people do very little to improve society’s well-being.)</a:t>
            </a:r>
          </a:p>
          <a:p>
            <a:pPr marL="457200" indent="-457200">
              <a:buFont typeface="+mj-lt"/>
              <a:buAutoNum type="arabicPeriod"/>
            </a:pPr>
            <a:r>
              <a:rPr lang="en-US" sz="2000" b="1" i="1" dirty="0">
                <a:solidFill>
                  <a:srgbClr val="1A1A1A"/>
                </a:solidFill>
                <a:latin typeface="Charlie-SemiboldItalic"/>
              </a:rPr>
              <a:t>Leisure:</a:t>
            </a:r>
            <a:r>
              <a:rPr lang="en-US" sz="2000" dirty="0">
                <a:solidFill>
                  <a:srgbClr val="1A1A1A"/>
                </a:solidFill>
                <a:latin typeface="Charlie-Regular" panose="02060504000000020004"/>
              </a:rPr>
              <a:t> Theoretically, GDP could grow significantly if all workers began to work 24 hours a day, seven days a week, but few would argue that a society with this workload had a higher standard of living than one in which its workers had at least some free time. An effective measure of well-being would take leisure time into account (something GDP does not do).</a:t>
            </a:r>
          </a:p>
          <a:p>
            <a:pPr marL="457200" indent="-457200">
              <a:buFont typeface="+mj-lt"/>
              <a:buAutoNum type="arabicPeriod"/>
            </a:pPr>
            <a:r>
              <a:rPr lang="en-US" sz="2000" b="1" i="1" dirty="0">
                <a:solidFill>
                  <a:srgbClr val="1A1A1A"/>
                </a:solidFill>
                <a:latin typeface="Charlie-Regular" panose="02060504000000020004"/>
              </a:rPr>
              <a:t>Environmental </a:t>
            </a:r>
            <a:r>
              <a:rPr lang="en-US" sz="2000" b="1" i="1" dirty="0" err="1">
                <a:solidFill>
                  <a:srgbClr val="1A1A1A"/>
                </a:solidFill>
                <a:latin typeface="Charlie-Regular" panose="02060504000000020004"/>
              </a:rPr>
              <a:t>Degredation</a:t>
            </a:r>
            <a:r>
              <a:rPr lang="en-US" sz="2000" b="1" i="1" dirty="0">
                <a:solidFill>
                  <a:srgbClr val="1A1A1A"/>
                </a:solidFill>
                <a:latin typeface="Charlie-Regular" panose="02060504000000020004"/>
              </a:rPr>
              <a:t>: </a:t>
            </a:r>
            <a:r>
              <a:rPr lang="en-US" sz="2000" dirty="0">
                <a:solidFill>
                  <a:srgbClr val="1A1A1A"/>
                </a:solidFill>
                <a:latin typeface="Charlie-Regular" panose="02060504000000020004"/>
              </a:rPr>
              <a:t>GDP does not consider the negative environmental effects of our economic production.</a:t>
            </a:r>
          </a:p>
          <a:p>
            <a:pPr marL="457200" indent="-457200">
              <a:buFont typeface="+mj-lt"/>
              <a:buAutoNum type="arabicPeriod"/>
            </a:pPr>
            <a:r>
              <a:rPr lang="en-US" sz="2000" b="1" i="1" dirty="0">
                <a:solidFill>
                  <a:srgbClr val="1A1A1A"/>
                </a:solidFill>
                <a:latin typeface="Charlie-SemiboldItalic"/>
              </a:rPr>
              <a:t>Distribution of Income:</a:t>
            </a:r>
            <a:r>
              <a:rPr lang="en-US" sz="2000" dirty="0">
                <a:solidFill>
                  <a:srgbClr val="1A1A1A"/>
                </a:solidFill>
                <a:latin typeface="Charlie-Regular" panose="02060504000000020004"/>
              </a:rPr>
              <a:t> GDP does not consider how evenly the income in a country is distributed among citizens.</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Limitations of GDP</a:t>
            </a:r>
          </a:p>
        </p:txBody>
      </p:sp>
    </p:spTree>
    <p:extLst>
      <p:ext uri="{BB962C8B-B14F-4D97-AF65-F5344CB8AC3E}">
        <p14:creationId xmlns:p14="http://schemas.microsoft.com/office/powerpoint/2010/main" val="1111334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396775"/>
            <a:ext cx="7843711" cy="4351338"/>
          </a:xfrm>
        </p:spPr>
        <p:txBody>
          <a:bodyPr>
            <a:normAutofit/>
          </a:bodyPr>
          <a:lstStyle/>
          <a:p>
            <a:r>
              <a:rPr lang="en-US" sz="2000" dirty="0">
                <a:solidFill>
                  <a:srgbClr val="1A1A1A"/>
                </a:solidFill>
                <a:latin typeface="Charlie-Regular" panose="02060504000000020004"/>
              </a:rPr>
              <a:t>The </a:t>
            </a:r>
            <a:r>
              <a:rPr lang="en-US" sz="2000" b="1" dirty="0">
                <a:solidFill>
                  <a:srgbClr val="1A1A1A"/>
                </a:solidFill>
                <a:latin typeface="Charlie-Semibold"/>
              </a:rPr>
              <a:t>unemployment rate </a:t>
            </a:r>
            <a:r>
              <a:rPr lang="en-US" sz="2000" dirty="0">
                <a:solidFill>
                  <a:srgbClr val="1A1A1A"/>
                </a:solidFill>
                <a:latin typeface="Charlie-Regular" panose="02060504000000020004"/>
              </a:rPr>
              <a:t>is the percentage of the </a:t>
            </a:r>
            <a:r>
              <a:rPr lang="en-US" sz="2000" dirty="0" err="1">
                <a:solidFill>
                  <a:srgbClr val="1A1A1A"/>
                </a:solidFill>
                <a:latin typeface="Charlie-Regular" panose="02060504000000020004"/>
              </a:rPr>
              <a:t>labour</a:t>
            </a:r>
            <a:r>
              <a:rPr lang="en-US" sz="2000" dirty="0">
                <a:solidFill>
                  <a:srgbClr val="1A1A1A"/>
                </a:solidFill>
                <a:latin typeface="Charlie-Regular" panose="02060504000000020004"/>
              </a:rPr>
              <a:t> force not working at any given time.</a:t>
            </a:r>
          </a:p>
          <a:p>
            <a:pPr lvl="1"/>
            <a:r>
              <a:rPr lang="en-US" sz="1600" b="1" dirty="0">
                <a:latin typeface="FedraSansPro-Bold"/>
              </a:rPr>
              <a:t>Unemployment rate: </a:t>
            </a:r>
            <a:r>
              <a:rPr lang="en-US" sz="1600" dirty="0">
                <a:latin typeface="Charlie-Regular" panose="02060504000000020004"/>
              </a:rPr>
              <a:t> The percentage of the </a:t>
            </a:r>
            <a:r>
              <a:rPr lang="en-US" sz="1600" dirty="0" err="1">
                <a:latin typeface="Charlie-Regular" panose="02060504000000020004"/>
              </a:rPr>
              <a:t>labour</a:t>
            </a:r>
            <a:r>
              <a:rPr lang="en-US" sz="1600" dirty="0">
                <a:latin typeface="Charlie-Regular" panose="02060504000000020004"/>
              </a:rPr>
              <a:t> force that is not working at any given time; the total number of unemployed people divided by the total </a:t>
            </a:r>
            <a:r>
              <a:rPr lang="en-US" sz="1600" dirty="0" err="1">
                <a:latin typeface="Charlie-Regular" panose="02060504000000020004"/>
              </a:rPr>
              <a:t>labour</a:t>
            </a:r>
            <a:r>
              <a:rPr lang="en-US" sz="1600" dirty="0">
                <a:latin typeface="Charlie-Regular" panose="02060504000000020004"/>
              </a:rPr>
              <a:t> force.</a:t>
            </a:r>
          </a:p>
          <a:p>
            <a:r>
              <a:rPr lang="en-US" sz="2000" dirty="0">
                <a:solidFill>
                  <a:srgbClr val="1A1A1A"/>
                </a:solidFill>
                <a:latin typeface="Charlie-Regular" panose="02060504000000020004"/>
              </a:rPr>
              <a:t>Statistics Canada calculates this figure once per month. The population is grouped into categories:</a:t>
            </a:r>
          </a:p>
          <a:p>
            <a:pPr lvl="1"/>
            <a:r>
              <a:rPr lang="en-US" sz="1600" dirty="0">
                <a:solidFill>
                  <a:srgbClr val="1A1A1A"/>
                </a:solidFill>
                <a:latin typeface="Charlie-Regular" panose="02060504000000020004"/>
              </a:rPr>
              <a:t>Those who are not legally eligible for the workforce (under 15 years old, or institutionalized)</a:t>
            </a:r>
          </a:p>
          <a:p>
            <a:pPr lvl="1"/>
            <a:r>
              <a:rPr lang="en-US" sz="1600" dirty="0">
                <a:solidFill>
                  <a:srgbClr val="1A1A1A"/>
                </a:solidFill>
                <a:latin typeface="Charlie-Regular" panose="02060504000000020004"/>
              </a:rPr>
              <a:t>Those who are eligible to be part of the workforce but have chosen not to participate.</a:t>
            </a:r>
          </a:p>
          <a:p>
            <a:pPr lvl="1"/>
            <a:r>
              <a:rPr lang="en-US" sz="1600" dirty="0">
                <a:solidFill>
                  <a:srgbClr val="1A1A1A"/>
                </a:solidFill>
                <a:latin typeface="Charlie-Regular" panose="02060504000000020004"/>
              </a:rPr>
              <a:t>The </a:t>
            </a:r>
            <a:r>
              <a:rPr lang="en-US" sz="1600" b="1" i="1" dirty="0" err="1">
                <a:solidFill>
                  <a:srgbClr val="1A1A1A"/>
                </a:solidFill>
                <a:latin typeface="Charlie-Regular" panose="02060504000000020004"/>
              </a:rPr>
              <a:t>Labour</a:t>
            </a:r>
            <a:r>
              <a:rPr lang="en-US" sz="1600" b="1" i="1" dirty="0">
                <a:solidFill>
                  <a:srgbClr val="1A1A1A"/>
                </a:solidFill>
                <a:latin typeface="Charlie-Regular" panose="02060504000000020004"/>
              </a:rPr>
              <a:t> Force</a:t>
            </a:r>
            <a:r>
              <a:rPr lang="en-US" sz="1600" dirty="0">
                <a:solidFill>
                  <a:srgbClr val="1A1A1A"/>
                </a:solidFill>
                <a:latin typeface="Charlie-Regular" panose="02060504000000020004"/>
              </a:rPr>
              <a:t>, people who are either employed or who are willing and able to work and actively seeking employment</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The Unemployment Rate</a:t>
            </a:r>
          </a:p>
        </p:txBody>
      </p:sp>
      <p:pic>
        <p:nvPicPr>
          <p:cNvPr id="7" name="Picture 6">
            <a:extLst>
              <a:ext uri="{FF2B5EF4-FFF2-40B4-BE49-F238E27FC236}">
                <a16:creationId xmlns:a16="http://schemas.microsoft.com/office/drawing/2014/main" id="{BAAEDBDC-A248-0749-A5E8-ABA4A015C3E2}"/>
              </a:ext>
            </a:extLst>
          </p:cNvPr>
          <p:cNvPicPr>
            <a:picLocks noChangeAspect="1"/>
          </p:cNvPicPr>
          <p:nvPr/>
        </p:nvPicPr>
        <p:blipFill>
          <a:blip r:embed="rId3"/>
          <a:stretch>
            <a:fillRect/>
          </a:stretch>
        </p:blipFill>
        <p:spPr>
          <a:xfrm>
            <a:off x="1418771" y="5049613"/>
            <a:ext cx="5892800" cy="698500"/>
          </a:xfrm>
          <a:prstGeom prst="rect">
            <a:avLst/>
          </a:prstGeom>
        </p:spPr>
      </p:pic>
    </p:spTree>
    <p:extLst>
      <p:ext uri="{BB962C8B-B14F-4D97-AF65-F5344CB8AC3E}">
        <p14:creationId xmlns:p14="http://schemas.microsoft.com/office/powerpoint/2010/main" val="2471406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396775"/>
            <a:ext cx="7843711" cy="4351338"/>
          </a:xfrm>
        </p:spPr>
        <p:txBody>
          <a:bodyPr>
            <a:normAutofit/>
          </a:bodyPr>
          <a:lstStyle/>
          <a:p>
            <a:r>
              <a:rPr lang="en-US" sz="2000" b="1" i="1" dirty="0">
                <a:solidFill>
                  <a:srgbClr val="1A1A1A"/>
                </a:solidFill>
                <a:latin typeface="Charlie-SemiboldItalic"/>
              </a:rPr>
              <a:t>Structural unemployment:</a:t>
            </a:r>
            <a:r>
              <a:rPr lang="en-US" sz="2000" dirty="0">
                <a:solidFill>
                  <a:srgbClr val="1A1A1A"/>
                </a:solidFill>
                <a:latin typeface="Charlie-Regular" panose="02060504000000020004"/>
              </a:rPr>
              <a:t> It occurs when the skills or location of workers no longer matches the patterns of </a:t>
            </a:r>
            <a:r>
              <a:rPr lang="en-US" sz="2000" dirty="0" err="1">
                <a:solidFill>
                  <a:srgbClr val="1A1A1A"/>
                </a:solidFill>
                <a:latin typeface="Charlie-Regular" panose="02060504000000020004"/>
              </a:rPr>
              <a:t>labour</a:t>
            </a:r>
            <a:r>
              <a:rPr lang="en-US" sz="2000" dirty="0">
                <a:solidFill>
                  <a:srgbClr val="1A1A1A"/>
                </a:solidFill>
                <a:latin typeface="Charlie-Regular" panose="02060504000000020004"/>
              </a:rPr>
              <a:t> demand in the economy. Two sub-categories:</a:t>
            </a:r>
          </a:p>
          <a:p>
            <a:pPr lvl="1"/>
            <a:r>
              <a:rPr lang="en-US" sz="1600" b="1" i="1" dirty="0">
                <a:solidFill>
                  <a:srgbClr val="1A1A1A"/>
                </a:solidFill>
                <a:latin typeface="Charlie-SemiboldItalic"/>
              </a:rPr>
              <a:t>Technological unemployment:</a:t>
            </a:r>
            <a:r>
              <a:rPr lang="en-US" sz="1600" dirty="0">
                <a:solidFill>
                  <a:srgbClr val="1A1A1A"/>
                </a:solidFill>
                <a:latin typeface="Charlie-Regular" panose="02060504000000020004"/>
              </a:rPr>
              <a:t> It results from industries using more technology in the production process and thus reducing the need for workers.</a:t>
            </a:r>
          </a:p>
          <a:p>
            <a:pPr lvl="1"/>
            <a:r>
              <a:rPr lang="en-US" sz="1600" b="1" i="1" dirty="0">
                <a:solidFill>
                  <a:srgbClr val="1A1A1A"/>
                </a:solidFill>
                <a:latin typeface="Charlie-SemiboldItalic"/>
              </a:rPr>
              <a:t>Replacement unemployment:</a:t>
            </a:r>
            <a:r>
              <a:rPr lang="en-US" sz="1600" dirty="0">
                <a:solidFill>
                  <a:srgbClr val="1A1A1A"/>
                </a:solidFill>
                <a:latin typeface="Charlie-Regular" panose="02060504000000020004"/>
              </a:rPr>
              <a:t> It results as firms move </a:t>
            </a:r>
            <a:r>
              <a:rPr lang="en-US" sz="1600" dirty="0" err="1">
                <a:solidFill>
                  <a:srgbClr val="1A1A1A"/>
                </a:solidFill>
                <a:latin typeface="Charlie-Regular" panose="02060504000000020004"/>
              </a:rPr>
              <a:t>labour-intensive</a:t>
            </a:r>
            <a:r>
              <a:rPr lang="en-US" sz="1600" dirty="0">
                <a:solidFill>
                  <a:srgbClr val="1A1A1A"/>
                </a:solidFill>
                <a:latin typeface="Charlie-Regular" panose="02060504000000020004"/>
              </a:rPr>
              <a:t> production to other countries where </a:t>
            </a:r>
            <a:r>
              <a:rPr lang="en-US" sz="1600" dirty="0" err="1">
                <a:solidFill>
                  <a:srgbClr val="1A1A1A"/>
                </a:solidFill>
                <a:latin typeface="Charlie-Regular" panose="02060504000000020004"/>
              </a:rPr>
              <a:t>labour</a:t>
            </a:r>
            <a:r>
              <a:rPr lang="en-US" sz="1600" dirty="0">
                <a:solidFill>
                  <a:srgbClr val="1A1A1A"/>
                </a:solidFill>
                <a:latin typeface="Charlie-Regular" panose="02060504000000020004"/>
              </a:rPr>
              <a:t> costs are cheaper, such as China and Mexico.</a:t>
            </a:r>
          </a:p>
          <a:p>
            <a:r>
              <a:rPr lang="en-US" sz="2000" b="1" i="1" dirty="0">
                <a:solidFill>
                  <a:srgbClr val="1A1A1A"/>
                </a:solidFill>
                <a:latin typeface="Charlie-SemiboldItalic"/>
              </a:rPr>
              <a:t>Geographical unemployment:</a:t>
            </a:r>
            <a:r>
              <a:rPr lang="en-US" sz="2000" dirty="0">
                <a:solidFill>
                  <a:srgbClr val="1A1A1A"/>
                </a:solidFill>
                <a:latin typeface="Charlie-Regular" panose="02060504000000020004"/>
              </a:rPr>
              <a:t> It results when unemployment affects a specific region of a country (it is also known as </a:t>
            </a:r>
            <a:r>
              <a:rPr lang="en-US" sz="2000" i="1" dirty="0">
                <a:solidFill>
                  <a:srgbClr val="1A1A1A"/>
                </a:solidFill>
                <a:latin typeface="Charlie-RegularItalic"/>
              </a:rPr>
              <a:t>regional unemployment</a:t>
            </a:r>
            <a:r>
              <a:rPr lang="en-US" sz="2000" dirty="0">
                <a:solidFill>
                  <a:srgbClr val="1A1A1A"/>
                </a:solidFill>
                <a:latin typeface="Charlie-Regular" panose="02060504000000020004"/>
              </a:rPr>
              <a:t>).</a:t>
            </a:r>
          </a:p>
          <a:p>
            <a:r>
              <a:rPr lang="en-US" sz="2000" b="1" i="1" dirty="0">
                <a:solidFill>
                  <a:srgbClr val="1A1A1A"/>
                </a:solidFill>
                <a:latin typeface="Charlie-SemiboldItalic"/>
              </a:rPr>
              <a:t>Frictional unemployment:</a:t>
            </a:r>
            <a:r>
              <a:rPr lang="en-US" sz="2000" dirty="0">
                <a:solidFill>
                  <a:srgbClr val="1A1A1A"/>
                </a:solidFill>
                <a:latin typeface="Charlie-Regular" panose="02060504000000020004"/>
              </a:rPr>
              <a:t> It results from people moving between jobs.</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Types of Unemployment</a:t>
            </a:r>
          </a:p>
        </p:txBody>
      </p:sp>
    </p:spTree>
    <p:extLst>
      <p:ext uri="{BB962C8B-B14F-4D97-AF65-F5344CB8AC3E}">
        <p14:creationId xmlns:p14="http://schemas.microsoft.com/office/powerpoint/2010/main" val="3646027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396775"/>
            <a:ext cx="7843711" cy="4351338"/>
          </a:xfrm>
        </p:spPr>
        <p:txBody>
          <a:bodyPr>
            <a:normAutofit/>
          </a:bodyPr>
          <a:lstStyle/>
          <a:p>
            <a:r>
              <a:rPr lang="en-US" sz="2000" b="1" i="1" dirty="0">
                <a:solidFill>
                  <a:srgbClr val="1A1A1A"/>
                </a:solidFill>
                <a:latin typeface="Charlie-SemiboldItalic"/>
              </a:rPr>
              <a:t>Cyclical unemployment:</a:t>
            </a:r>
            <a:r>
              <a:rPr lang="en-US" sz="2000" dirty="0">
                <a:solidFill>
                  <a:srgbClr val="1A1A1A"/>
                </a:solidFill>
                <a:latin typeface="Charlie-Regular" panose="02060504000000020004"/>
              </a:rPr>
              <a:t> It results from a reduction in overall consumer spending.</a:t>
            </a:r>
            <a:endParaRPr lang="en-US" sz="1600" dirty="0">
              <a:solidFill>
                <a:srgbClr val="1A1A1A"/>
              </a:solidFill>
              <a:latin typeface="Charlie-Regular" panose="02060504000000020004"/>
            </a:endParaRPr>
          </a:p>
          <a:p>
            <a:r>
              <a:rPr lang="en-US" sz="2000" b="1" i="1" dirty="0">
                <a:solidFill>
                  <a:srgbClr val="1A1A1A"/>
                </a:solidFill>
                <a:latin typeface="Charlie-SemiboldItalic"/>
              </a:rPr>
              <a:t>Seasonal unemployment:</a:t>
            </a:r>
            <a:r>
              <a:rPr lang="en-US" sz="2000" dirty="0">
                <a:solidFill>
                  <a:srgbClr val="1A1A1A"/>
                </a:solidFill>
                <a:latin typeface="Charlie-Regular" panose="02060504000000020004"/>
              </a:rPr>
              <a:t> It is caused by seasonal variations in climate over the year. Fishing, farming, construction, and recreational camps are all examples of industries that see a decline in employment over the winter months.</a:t>
            </a:r>
          </a:p>
          <a:p>
            <a:r>
              <a:rPr lang="en-US" sz="2000" b="1" i="1" dirty="0">
                <a:solidFill>
                  <a:srgbClr val="1A1A1A"/>
                </a:solidFill>
                <a:latin typeface="Charlie-SemiboldItalic"/>
              </a:rPr>
              <a:t>Classical unemployment:</a:t>
            </a:r>
            <a:r>
              <a:rPr lang="en-US" sz="2000" dirty="0">
                <a:solidFill>
                  <a:srgbClr val="1A1A1A"/>
                </a:solidFill>
                <a:latin typeface="Charlie-Regular" panose="02060504000000020004"/>
              </a:rPr>
              <a:t> It is sometimes called “real wage” unemployment. This type of unemployment occurs when wages are driven too high (above the natural equilibrium wage rate in the </a:t>
            </a:r>
            <a:r>
              <a:rPr lang="en-US" sz="2000" dirty="0" err="1">
                <a:solidFill>
                  <a:srgbClr val="1A1A1A"/>
                </a:solidFill>
                <a:latin typeface="Charlie-Regular" panose="02060504000000020004"/>
              </a:rPr>
              <a:t>labour</a:t>
            </a:r>
            <a:r>
              <a:rPr lang="en-US" sz="2000" dirty="0">
                <a:solidFill>
                  <a:srgbClr val="1A1A1A"/>
                </a:solidFill>
                <a:latin typeface="Charlie-Regular" panose="02060504000000020004"/>
              </a:rPr>
              <a:t> market), thereby causing a surplus of workers.</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Types of Unemployment</a:t>
            </a:r>
          </a:p>
        </p:txBody>
      </p:sp>
    </p:spTree>
    <p:extLst>
      <p:ext uri="{BB962C8B-B14F-4D97-AF65-F5344CB8AC3E}">
        <p14:creationId xmlns:p14="http://schemas.microsoft.com/office/powerpoint/2010/main" val="2439498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p:txBody>
          <a:bodyPr>
            <a:normAutofit/>
          </a:bodyPr>
          <a:lstStyle/>
          <a:p>
            <a:r>
              <a:rPr lang="en-US" b="1" dirty="0">
                <a:solidFill>
                  <a:srgbClr val="EF5745"/>
                </a:solidFill>
              </a:rPr>
              <a:t>Learning Goals</a:t>
            </a:r>
            <a:br>
              <a:rPr lang="en-US" dirty="0">
                <a:solidFill>
                  <a:srgbClr val="C6AB2B"/>
                </a:solidFill>
              </a:rPr>
            </a:br>
            <a:endParaRPr lang="en-US" sz="2400" dirty="0">
              <a:solidFill>
                <a:srgbClr val="C6AB2B"/>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64368"/>
            <a:ext cx="7886700" cy="4351338"/>
          </a:xfrm>
        </p:spPr>
        <p:txBody>
          <a:bodyPr>
            <a:normAutofit/>
          </a:bodyPr>
          <a:lstStyle/>
          <a:p>
            <a:pPr marL="0" indent="0">
              <a:buNone/>
            </a:pPr>
            <a:r>
              <a:rPr lang="en-US" sz="2000" dirty="0"/>
              <a:t>Once you have completed this chapter, you should be able to:</a:t>
            </a:r>
          </a:p>
          <a:p>
            <a:r>
              <a:rPr lang="en-US" sz="2000" dirty="0">
                <a:solidFill>
                  <a:srgbClr val="1A1A1A"/>
                </a:solidFill>
                <a:latin typeface="Charlie-Regular" panose="02060504000000020004"/>
              </a:rPr>
              <a:t>Understand what </a:t>
            </a:r>
            <a:r>
              <a:rPr lang="en-US" sz="2000" i="1" dirty="0">
                <a:solidFill>
                  <a:srgbClr val="1A1A1A"/>
                </a:solidFill>
                <a:latin typeface="Charlie-RegularItalic"/>
              </a:rPr>
              <a:t>macroeconomics</a:t>
            </a:r>
            <a:r>
              <a:rPr lang="en-US" sz="2000" dirty="0">
                <a:solidFill>
                  <a:srgbClr val="1A1A1A"/>
                </a:solidFill>
                <a:latin typeface="Charlie-Regular" panose="02060504000000020004"/>
              </a:rPr>
              <a:t> means</a:t>
            </a:r>
          </a:p>
          <a:p>
            <a:r>
              <a:rPr lang="en-US" sz="2000" dirty="0">
                <a:solidFill>
                  <a:srgbClr val="1A1A1A"/>
                </a:solidFill>
                <a:latin typeface="Charlie-Regular" panose="02060504000000020004"/>
              </a:rPr>
              <a:t>Describe the components included in the consumer price index (CPI), and explain how the CPI is used to adjust for the effects of inflation</a:t>
            </a:r>
          </a:p>
          <a:p>
            <a:r>
              <a:rPr lang="en-US" sz="2000" dirty="0">
                <a:solidFill>
                  <a:srgbClr val="1A1A1A"/>
                </a:solidFill>
                <a:latin typeface="Charlie-Regular" panose="02060504000000020004"/>
              </a:rPr>
              <a:t>Describe the components included in gross domestic product (GDP)</a:t>
            </a:r>
          </a:p>
          <a:p>
            <a:r>
              <a:rPr lang="en-US" sz="2000" dirty="0">
                <a:solidFill>
                  <a:srgbClr val="1A1A1A"/>
                </a:solidFill>
                <a:latin typeface="Charlie-Regular" panose="02060504000000020004"/>
              </a:rPr>
              <a:t>Understand why unemployment occurs, how the unemployment rate is calculated, and the impact of unemployment on the economy and citizens of a country</a:t>
            </a:r>
          </a:p>
          <a:p>
            <a:r>
              <a:rPr lang="en-US" sz="2000" dirty="0">
                <a:solidFill>
                  <a:srgbClr val="1A1A1A"/>
                </a:solidFill>
                <a:latin typeface="Charlie-Regular" panose="02060504000000020004"/>
              </a:rPr>
              <a:t>Describe the strengths and weaknesses of GDP, the CPI, and the unemployment rate as macroeconomic indicators</a:t>
            </a:r>
            <a:endParaRPr lang="en-US" sz="2000" dirty="0"/>
          </a:p>
        </p:txBody>
      </p:sp>
      <p:pic>
        <p:nvPicPr>
          <p:cNvPr id="4" name="Picture 3">
            <a:extLst>
              <a:ext uri="{FF2B5EF4-FFF2-40B4-BE49-F238E27FC236}">
                <a16:creationId xmlns:a16="http://schemas.microsoft.com/office/drawing/2014/main" id="{465C3210-5ECA-B444-A811-5A7D3D515F38}"/>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093568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396775"/>
            <a:ext cx="7843711" cy="4351338"/>
          </a:xfrm>
        </p:spPr>
        <p:txBody>
          <a:bodyPr>
            <a:normAutofit/>
          </a:bodyPr>
          <a:lstStyle/>
          <a:p>
            <a:pPr marL="0" indent="0">
              <a:buNone/>
            </a:pPr>
            <a:r>
              <a:rPr lang="en-US" sz="2000" dirty="0">
                <a:solidFill>
                  <a:srgbClr val="1A1A1A"/>
                </a:solidFill>
                <a:latin typeface="Charlie-Regular" panose="02060504000000020004"/>
              </a:rPr>
              <a:t>Having the goal of full employment is important for a number of reasons:</a:t>
            </a:r>
          </a:p>
          <a:p>
            <a:r>
              <a:rPr lang="en-US" sz="2000" dirty="0">
                <a:solidFill>
                  <a:srgbClr val="1A1A1A"/>
                </a:solidFill>
                <a:latin typeface="Charlie-Regular" panose="02060504000000020004"/>
              </a:rPr>
              <a:t>It helps to maximize the efficient use of the productive input of </a:t>
            </a:r>
            <a:r>
              <a:rPr lang="en-US" sz="2000" dirty="0" err="1">
                <a:solidFill>
                  <a:srgbClr val="1A1A1A"/>
                </a:solidFill>
                <a:latin typeface="Charlie-Regular" panose="02060504000000020004"/>
              </a:rPr>
              <a:t>labour</a:t>
            </a:r>
            <a:r>
              <a:rPr lang="en-US" sz="2000" dirty="0">
                <a:solidFill>
                  <a:srgbClr val="1A1A1A"/>
                </a:solidFill>
                <a:latin typeface="Charlie-Regular" panose="02060504000000020004"/>
              </a:rPr>
              <a:t>. When workers are sitting idle, the economy by definition must be falling below its potential output levels. </a:t>
            </a:r>
          </a:p>
          <a:p>
            <a:r>
              <a:rPr lang="en-US" sz="2000" dirty="0">
                <a:solidFill>
                  <a:srgbClr val="1A1A1A"/>
                </a:solidFill>
                <a:latin typeface="Charlie-Regular" panose="02060504000000020004"/>
              </a:rPr>
              <a:t>A high unemployment rate also burdens the government with the financial cost of programs like Employment Insurance (EI), which help alleviate the problem of unemployment. The financial cost to the government is compounded by lost taxation revenues due to lower incomes and decreased spending on goods and services. </a:t>
            </a:r>
          </a:p>
          <a:p>
            <a:r>
              <a:rPr lang="en-US" sz="2000" dirty="0">
                <a:solidFill>
                  <a:srgbClr val="1A1A1A"/>
                </a:solidFill>
                <a:latin typeface="Charlie-Regular" panose="02060504000000020004"/>
              </a:rPr>
              <a:t>Significant social costs are associated with unemployment. People who suffer from unemployment face a loss of self-esteem, a loss of job skills, and an increase in family tension. Periods of high unemployment have also been linked to periods of social unrest, higher crime rates, poorer physical and mental health, and political upheaval.</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Why is Full Employment a Goal?</a:t>
            </a:r>
          </a:p>
        </p:txBody>
      </p:sp>
    </p:spTree>
    <p:extLst>
      <p:ext uri="{BB962C8B-B14F-4D97-AF65-F5344CB8AC3E}">
        <p14:creationId xmlns:p14="http://schemas.microsoft.com/office/powerpoint/2010/main" val="685782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465365" y="1396775"/>
            <a:ext cx="3420836" cy="4351338"/>
          </a:xfrm>
        </p:spPr>
        <p:txBody>
          <a:bodyPr>
            <a:normAutofit lnSpcReduction="10000"/>
          </a:bodyPr>
          <a:lstStyle/>
          <a:p>
            <a:r>
              <a:rPr lang="en-US" sz="2000" dirty="0">
                <a:solidFill>
                  <a:srgbClr val="1A1A1A"/>
                </a:solidFill>
                <a:latin typeface="Charlie-Regular" panose="02060504000000020004"/>
              </a:rPr>
              <a:t>Most economists believe that, in an active and free economy, at least some structural and frictional unemployment will always exist.  </a:t>
            </a:r>
          </a:p>
          <a:p>
            <a:r>
              <a:rPr lang="en-US" sz="2000" b="1" dirty="0">
                <a:solidFill>
                  <a:srgbClr val="1A1A1A"/>
                </a:solidFill>
                <a:latin typeface="Charlie-Semibold"/>
              </a:rPr>
              <a:t>Full employment</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in Canada is considered by many to be when the unemployment rate is in the range of 6 to 7 percent. </a:t>
            </a:r>
          </a:p>
          <a:p>
            <a:pPr lvl="1"/>
            <a:r>
              <a:rPr lang="en-US" sz="1600" b="1" dirty="0">
                <a:latin typeface="Charlie-Semibold"/>
              </a:rPr>
              <a:t>F</a:t>
            </a:r>
            <a:r>
              <a:rPr lang="en-US" sz="1600" b="1" dirty="0">
                <a:latin typeface="FedraSansPro-Bold"/>
              </a:rPr>
              <a:t>ull Employment: </a:t>
            </a:r>
            <a:r>
              <a:rPr lang="en-US" sz="1600" dirty="0">
                <a:latin typeface="Charlie-Regular" panose="02060504000000020004"/>
              </a:rPr>
              <a:t> The lowest possible rate of unemployment, seasonally adjusted, after allowing for frictional and structural unemployment.</a:t>
            </a:r>
          </a:p>
          <a:p>
            <a:pPr marL="0" indent="0">
              <a:buNone/>
            </a:pPr>
            <a:endParaRPr lang="en-US" sz="2000" dirty="0">
              <a:solidFill>
                <a:srgbClr val="1A1A1A"/>
              </a:solidFill>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Why is Full Employment a Goal?</a:t>
            </a:r>
          </a:p>
        </p:txBody>
      </p:sp>
      <p:pic>
        <p:nvPicPr>
          <p:cNvPr id="5" name="Picture 4">
            <a:extLst>
              <a:ext uri="{FF2B5EF4-FFF2-40B4-BE49-F238E27FC236}">
                <a16:creationId xmlns:a16="http://schemas.microsoft.com/office/drawing/2014/main" id="{2303CC3A-4C1F-E940-8D45-9F465A561825}"/>
              </a:ext>
            </a:extLst>
          </p:cNvPr>
          <p:cNvPicPr>
            <a:picLocks noChangeAspect="1"/>
          </p:cNvPicPr>
          <p:nvPr/>
        </p:nvPicPr>
        <p:blipFill>
          <a:blip r:embed="rId3"/>
          <a:stretch>
            <a:fillRect/>
          </a:stretch>
        </p:blipFill>
        <p:spPr>
          <a:xfrm>
            <a:off x="3886201" y="1780880"/>
            <a:ext cx="5064691" cy="3583128"/>
          </a:xfrm>
          <a:prstGeom prst="rect">
            <a:avLst/>
          </a:prstGeom>
        </p:spPr>
      </p:pic>
    </p:spTree>
    <p:extLst>
      <p:ext uri="{BB962C8B-B14F-4D97-AF65-F5344CB8AC3E}">
        <p14:creationId xmlns:p14="http://schemas.microsoft.com/office/powerpoint/2010/main" val="3860440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50144" y="1690689"/>
            <a:ext cx="7843711" cy="4351338"/>
          </a:xfrm>
        </p:spPr>
        <p:txBody>
          <a:bodyPr>
            <a:normAutofit fontScale="92500" lnSpcReduction="10000"/>
          </a:bodyPr>
          <a:lstStyle/>
          <a:p>
            <a:r>
              <a:rPr lang="en-US" sz="2000" dirty="0">
                <a:solidFill>
                  <a:srgbClr val="1A1A1A"/>
                </a:solidFill>
                <a:latin typeface="Charlie-Regular" panose="02060504000000020004"/>
              </a:rPr>
              <a:t>The </a:t>
            </a:r>
            <a:r>
              <a:rPr lang="en-US" sz="2000" i="1" dirty="0" err="1">
                <a:solidFill>
                  <a:srgbClr val="1A1A1A"/>
                </a:solidFill>
                <a:latin typeface="Charlie-RegularItalic"/>
              </a:rPr>
              <a:t>labour</a:t>
            </a:r>
            <a:r>
              <a:rPr lang="en-US" sz="2000" i="1" dirty="0">
                <a:solidFill>
                  <a:srgbClr val="1A1A1A"/>
                </a:solidFill>
                <a:latin typeface="Charlie-RegularItalic"/>
              </a:rPr>
              <a:t> force</a:t>
            </a:r>
            <a:r>
              <a:rPr lang="en-US" sz="2000" dirty="0">
                <a:solidFill>
                  <a:srgbClr val="1A1A1A"/>
                </a:solidFill>
                <a:latin typeface="Charlie-Regular" panose="02060504000000020004"/>
              </a:rPr>
              <a:t> is defined as anyone with a wage-earning job, 15 years old and over. Yet many workers are part-time; they want to be employed in full-time jobs, but must accept part-time jobs to get by. In reality, part-time workers are only partially employed, but for the purposes of the unemployment rate, they are counted as if they were fully employed.</a:t>
            </a:r>
          </a:p>
          <a:p>
            <a:r>
              <a:rPr lang="en-US" sz="2000" dirty="0">
                <a:solidFill>
                  <a:srgbClr val="1A1A1A"/>
                </a:solidFill>
                <a:latin typeface="Charlie-Regular" panose="02060504000000020004"/>
              </a:rPr>
              <a:t>The </a:t>
            </a:r>
            <a:r>
              <a:rPr lang="en-US" sz="2000" i="1" dirty="0" err="1">
                <a:solidFill>
                  <a:srgbClr val="1A1A1A"/>
                </a:solidFill>
                <a:latin typeface="Charlie-RegularItalic"/>
              </a:rPr>
              <a:t>labour</a:t>
            </a:r>
            <a:r>
              <a:rPr lang="en-US" sz="2000" i="1" dirty="0">
                <a:solidFill>
                  <a:srgbClr val="1A1A1A"/>
                </a:solidFill>
                <a:latin typeface="Charlie-RegularItalic"/>
              </a:rPr>
              <a:t> force</a:t>
            </a:r>
            <a:r>
              <a:rPr lang="en-US" sz="2000" dirty="0">
                <a:solidFill>
                  <a:srgbClr val="1A1A1A"/>
                </a:solidFill>
                <a:latin typeface="Charlie-Regular" panose="02060504000000020004"/>
              </a:rPr>
              <a:t> does not include those workers who have been looking for a job for so long that they have just “given up,” believing that no suitable work is available for them. Statistics Canada calls these people “discouraged workers.”</a:t>
            </a:r>
          </a:p>
          <a:p>
            <a:r>
              <a:rPr lang="en-US" sz="2000" dirty="0">
                <a:solidFill>
                  <a:srgbClr val="1A1A1A"/>
                </a:solidFill>
                <a:latin typeface="Charlie-Regular" panose="02060504000000020004"/>
              </a:rPr>
              <a:t>Indigenous people living on reserves are not counted in the </a:t>
            </a:r>
            <a:r>
              <a:rPr lang="en-US" sz="2000" dirty="0" err="1">
                <a:solidFill>
                  <a:srgbClr val="1A1A1A"/>
                </a:solidFill>
                <a:latin typeface="Charlie-Regular" panose="02060504000000020004"/>
              </a:rPr>
              <a:t>labour</a:t>
            </a:r>
            <a:r>
              <a:rPr lang="en-US" sz="2000" dirty="0">
                <a:solidFill>
                  <a:srgbClr val="1A1A1A"/>
                </a:solidFill>
                <a:latin typeface="Charlie-Regular" panose="02060504000000020004"/>
              </a:rPr>
              <a:t> force due to the difficulty in collecting data on them. </a:t>
            </a:r>
          </a:p>
          <a:p>
            <a:r>
              <a:rPr lang="en-US" sz="2000" dirty="0">
                <a:solidFill>
                  <a:srgbClr val="1A1A1A"/>
                </a:solidFill>
                <a:latin typeface="Charlie-Regular" panose="02060504000000020004"/>
              </a:rPr>
              <a:t>It is important to note that, even with its shortcomings, the unemployment rate is still a useful measure (like the CPI and GDP) for tracking the performance of the Canadian economy and comparing its performance to that of other countries.</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0759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Limitations of the Unemployment Rate</a:t>
            </a:r>
          </a:p>
        </p:txBody>
      </p:sp>
    </p:spTree>
    <p:extLst>
      <p:ext uri="{BB962C8B-B14F-4D97-AF65-F5344CB8AC3E}">
        <p14:creationId xmlns:p14="http://schemas.microsoft.com/office/powerpoint/2010/main" val="2357410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57BA9-6622-F655-29BB-1A2B0CEE1170}"/>
              </a:ext>
            </a:extLst>
          </p:cNvPr>
          <p:cNvSpPr txBox="1"/>
          <p:nvPr/>
        </p:nvSpPr>
        <p:spPr>
          <a:xfrm>
            <a:off x="200415" y="1578279"/>
            <a:ext cx="7615825" cy="3693319"/>
          </a:xfrm>
          <a:prstGeom prst="rect">
            <a:avLst/>
          </a:prstGeom>
          <a:noFill/>
        </p:spPr>
        <p:txBody>
          <a:bodyPr wrap="square">
            <a:spAutoFit/>
          </a:bodyPr>
          <a:lstStyle/>
          <a:p>
            <a:pPr algn="l"/>
            <a:r>
              <a:rPr lang="en-CA" b="1" i="0" dirty="0">
                <a:solidFill>
                  <a:srgbClr val="FF0000"/>
                </a:solidFill>
                <a:effectLst/>
                <a:latin typeface="Söhne"/>
              </a:rPr>
              <a:t>An aggregate demand and aggregate supply (AD-AS) model </a:t>
            </a:r>
            <a:r>
              <a:rPr lang="en-CA" b="0" i="0" dirty="0">
                <a:solidFill>
                  <a:srgbClr val="374151"/>
                </a:solidFill>
                <a:effectLst/>
                <a:latin typeface="Söhne"/>
              </a:rPr>
              <a:t>can be used to analyze how government macroeconomic policies can be used to achieve economic aims such as low inflation, stable growth, and high levels of employment.</a:t>
            </a:r>
          </a:p>
          <a:p>
            <a:pPr algn="l"/>
            <a:endParaRPr lang="en-CA" b="0" i="0" dirty="0">
              <a:solidFill>
                <a:srgbClr val="374151"/>
              </a:solidFill>
              <a:effectLst/>
              <a:latin typeface="Söhne"/>
            </a:endParaRPr>
          </a:p>
          <a:p>
            <a:pPr algn="l"/>
            <a:r>
              <a:rPr lang="en-CA" b="0" i="0" dirty="0">
                <a:solidFill>
                  <a:srgbClr val="374151"/>
                </a:solidFill>
                <a:effectLst/>
                <a:latin typeface="Söhne"/>
              </a:rPr>
              <a:t>In the AD-AS model, aggregate demand represents the total amount of goods and services that households, businesses, and governments are willing to purchase at a given price level.</a:t>
            </a:r>
          </a:p>
          <a:p>
            <a:pPr algn="l"/>
            <a:endParaRPr lang="en-CA" dirty="0">
              <a:solidFill>
                <a:srgbClr val="374151"/>
              </a:solidFill>
              <a:latin typeface="Söhne"/>
            </a:endParaRPr>
          </a:p>
          <a:p>
            <a:pPr algn="l"/>
            <a:r>
              <a:rPr lang="en-CA" b="0" i="0" dirty="0">
                <a:solidFill>
                  <a:srgbClr val="374151"/>
                </a:solidFill>
                <a:effectLst/>
                <a:latin typeface="Söhne"/>
              </a:rPr>
              <a:t> Aggregate supply represents the total amount of goods and services that businesses are willing to produce and sell at a given price level. The intersection of the AD and AS curves determines the equilibrium price level and output level in the economy.</a:t>
            </a:r>
          </a:p>
        </p:txBody>
      </p:sp>
    </p:spTree>
    <p:extLst>
      <p:ext uri="{BB962C8B-B14F-4D97-AF65-F5344CB8AC3E}">
        <p14:creationId xmlns:p14="http://schemas.microsoft.com/office/powerpoint/2010/main" val="1481887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FE26C2-2E91-B37A-C184-31BBD15B8A33}"/>
              </a:ext>
            </a:extLst>
          </p:cNvPr>
          <p:cNvSpPr txBox="1"/>
          <p:nvPr/>
        </p:nvSpPr>
        <p:spPr>
          <a:xfrm>
            <a:off x="263047" y="338977"/>
            <a:ext cx="7954027" cy="4524315"/>
          </a:xfrm>
          <a:prstGeom prst="rect">
            <a:avLst/>
          </a:prstGeom>
          <a:noFill/>
        </p:spPr>
        <p:txBody>
          <a:bodyPr wrap="square">
            <a:spAutoFit/>
          </a:bodyPr>
          <a:lstStyle/>
          <a:p>
            <a:pPr algn="l"/>
            <a:r>
              <a:rPr lang="en-CA" b="1" i="0" dirty="0">
                <a:solidFill>
                  <a:srgbClr val="FF0000"/>
                </a:solidFill>
                <a:effectLst/>
                <a:latin typeface="Söhne"/>
              </a:rPr>
              <a:t>Changes to the tax system </a:t>
            </a:r>
            <a:r>
              <a:rPr lang="en-CA" b="0" i="0" dirty="0">
                <a:solidFill>
                  <a:srgbClr val="374151"/>
                </a:solidFill>
                <a:effectLst/>
                <a:latin typeface="Söhne"/>
              </a:rPr>
              <a:t>can have a significant impact on the level and growth of aggregate demand in an economy. For example, if taxes are lowered, individuals and businesses will have more disposable income and may increase their spending, which could increase aggregate demand. This increase in demand may also encourage businesses to invest more, which could further increase aggregate demand in the economy. </a:t>
            </a:r>
          </a:p>
          <a:p>
            <a:pPr algn="l"/>
            <a:endParaRPr lang="en-CA" dirty="0">
              <a:solidFill>
                <a:srgbClr val="374151"/>
              </a:solidFill>
              <a:latin typeface="Söhne"/>
            </a:endParaRPr>
          </a:p>
          <a:p>
            <a:pPr algn="l"/>
            <a:r>
              <a:rPr lang="en-CA" b="0" i="0" dirty="0">
                <a:solidFill>
                  <a:srgbClr val="374151"/>
                </a:solidFill>
                <a:effectLst/>
                <a:latin typeface="Söhne"/>
              </a:rPr>
              <a:t>Conversely, if taxes are increased, individuals and businesses may have less disposable income, leading to decreased spending, which could decrease aggregate demand.</a:t>
            </a:r>
          </a:p>
          <a:p>
            <a:pPr algn="l"/>
            <a:endParaRPr lang="en-CA" b="0" i="0" dirty="0">
              <a:solidFill>
                <a:srgbClr val="374151"/>
              </a:solidFill>
              <a:effectLst/>
              <a:latin typeface="Söhne"/>
            </a:endParaRPr>
          </a:p>
          <a:p>
            <a:pPr algn="l"/>
            <a:r>
              <a:rPr lang="en-CA" b="0" i="0" dirty="0">
                <a:solidFill>
                  <a:srgbClr val="374151"/>
                </a:solidFill>
                <a:effectLst/>
                <a:latin typeface="Söhne"/>
              </a:rPr>
              <a:t>However, it is important to note that changes to the tax system may also affect the supply side of the economy, as they can impact the incentives for businesses and individuals to work, save, and invest. Additionally, changes to the tax system may have distributional effects, as some groups may benefit more than others from the changes.</a:t>
            </a:r>
          </a:p>
        </p:txBody>
      </p:sp>
    </p:spTree>
    <p:extLst>
      <p:ext uri="{BB962C8B-B14F-4D97-AF65-F5344CB8AC3E}">
        <p14:creationId xmlns:p14="http://schemas.microsoft.com/office/powerpoint/2010/main" val="2187484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FB03A7-D71E-DA53-10E5-74C85729FE6B}"/>
              </a:ext>
            </a:extLst>
          </p:cNvPr>
          <p:cNvSpPr txBox="1"/>
          <p:nvPr/>
        </p:nvSpPr>
        <p:spPr>
          <a:xfrm>
            <a:off x="237995" y="615976"/>
            <a:ext cx="8605380" cy="3970318"/>
          </a:xfrm>
          <a:prstGeom prst="rect">
            <a:avLst/>
          </a:prstGeom>
          <a:noFill/>
        </p:spPr>
        <p:txBody>
          <a:bodyPr wrap="square">
            <a:spAutoFit/>
          </a:bodyPr>
          <a:lstStyle/>
          <a:p>
            <a:pPr algn="l"/>
            <a:r>
              <a:rPr lang="en-CA" b="0" i="0" dirty="0">
                <a:solidFill>
                  <a:srgbClr val="FF0000"/>
                </a:solidFill>
                <a:effectLst/>
                <a:latin typeface="Söhne"/>
              </a:rPr>
              <a:t>The Bank of Canada </a:t>
            </a:r>
            <a:r>
              <a:rPr lang="en-CA" b="0" i="0" dirty="0">
                <a:solidFill>
                  <a:srgbClr val="374151"/>
                </a:solidFill>
                <a:effectLst/>
                <a:latin typeface="Söhne"/>
              </a:rPr>
              <a:t>has an inflation control target because maintaining price stability is one of the key objectives of monetary policy. </a:t>
            </a:r>
          </a:p>
          <a:p>
            <a:pPr algn="l"/>
            <a:endParaRPr lang="en-CA" dirty="0">
              <a:solidFill>
                <a:srgbClr val="374151"/>
              </a:solidFill>
              <a:latin typeface="Söhne"/>
            </a:endParaRPr>
          </a:p>
          <a:p>
            <a:pPr algn="l"/>
            <a:r>
              <a:rPr lang="en-CA" b="0" i="0" dirty="0">
                <a:solidFill>
                  <a:srgbClr val="374151"/>
                </a:solidFill>
                <a:effectLst/>
                <a:latin typeface="Söhne"/>
              </a:rPr>
              <a:t>Inflation, which is a sustained increase in the general price level of goods and services in an economy, can erode the purchasing power of money and create uncertainty, making it difficult for individuals and businesses to plan for the future.</a:t>
            </a:r>
          </a:p>
          <a:p>
            <a:pPr algn="l"/>
            <a:endParaRPr lang="en-CA" b="0" i="0" dirty="0">
              <a:solidFill>
                <a:srgbClr val="374151"/>
              </a:solidFill>
              <a:effectLst/>
              <a:latin typeface="Söhne"/>
            </a:endParaRPr>
          </a:p>
          <a:p>
            <a:pPr algn="l"/>
            <a:r>
              <a:rPr lang="en-CA" b="0" i="0" dirty="0">
                <a:solidFill>
                  <a:srgbClr val="374151"/>
                </a:solidFill>
                <a:effectLst/>
                <a:latin typeface="Söhne"/>
              </a:rPr>
              <a:t>By setting an inflation control target, the Bank of Canada aims to keep inflation low, stable, and predictable. This can help to promote economic growth, as businesses and households can make investment and spending decisions with greater confidence. </a:t>
            </a:r>
          </a:p>
          <a:p>
            <a:pPr algn="l"/>
            <a:endParaRPr lang="en-CA" dirty="0">
              <a:solidFill>
                <a:srgbClr val="374151"/>
              </a:solidFill>
              <a:latin typeface="Söhne"/>
            </a:endParaRPr>
          </a:p>
          <a:p>
            <a:pPr algn="l"/>
            <a:r>
              <a:rPr lang="en-CA" b="0" i="0" dirty="0">
                <a:solidFill>
                  <a:srgbClr val="374151"/>
                </a:solidFill>
                <a:effectLst/>
                <a:latin typeface="Söhne"/>
              </a:rPr>
              <a:t>It also helps to avoid the negative effects of both high inflation, such as reduced purchasing power, and low inflation, such as deflationary pressures that can lead to decreased demand and economic contraction.</a:t>
            </a:r>
          </a:p>
        </p:txBody>
      </p:sp>
    </p:spTree>
    <p:extLst>
      <p:ext uri="{BB962C8B-B14F-4D97-AF65-F5344CB8AC3E}">
        <p14:creationId xmlns:p14="http://schemas.microsoft.com/office/powerpoint/2010/main" val="412421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p:txBody>
          <a:bodyPr/>
          <a:lstStyle/>
          <a:p>
            <a:r>
              <a:rPr lang="en-US" b="1" dirty="0">
                <a:solidFill>
                  <a:srgbClr val="EF5745"/>
                </a:solidFill>
              </a:rPr>
              <a:t>Key Terms</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sz="half" idx="1"/>
          </p:nvPr>
        </p:nvSpPr>
        <p:spPr>
          <a:xfrm>
            <a:off x="521834" y="1525998"/>
            <a:ext cx="3079054" cy="4070032"/>
          </a:xfrm>
        </p:spPr>
        <p:txBody>
          <a:bodyPr>
            <a:noAutofit/>
          </a:bodyPr>
          <a:lstStyle/>
          <a:p>
            <a:r>
              <a:rPr lang="en-US" sz="1400" dirty="0">
                <a:solidFill>
                  <a:srgbClr val="1A1A1A"/>
                </a:solidFill>
                <a:latin typeface="Charlie-Regular" panose="02060504000000020004"/>
              </a:rPr>
              <a:t>Microeconomics</a:t>
            </a:r>
          </a:p>
          <a:p>
            <a:r>
              <a:rPr lang="en-US" sz="1400" dirty="0">
                <a:solidFill>
                  <a:srgbClr val="1A1A1A"/>
                </a:solidFill>
                <a:latin typeface="Charlie-Regular" panose="02060504000000020004"/>
              </a:rPr>
              <a:t>Macroeconomics</a:t>
            </a:r>
          </a:p>
          <a:p>
            <a:r>
              <a:rPr lang="en-US" sz="1400" dirty="0">
                <a:solidFill>
                  <a:srgbClr val="1A1A1A"/>
                </a:solidFill>
                <a:latin typeface="Charlie-Regular" panose="02060504000000020004"/>
              </a:rPr>
              <a:t>Inflation</a:t>
            </a:r>
          </a:p>
          <a:p>
            <a:r>
              <a:rPr lang="en-US" sz="1400" dirty="0">
                <a:solidFill>
                  <a:srgbClr val="1A1A1A"/>
                </a:solidFill>
                <a:latin typeface="Charlie-Regular" panose="02060504000000020004"/>
              </a:rPr>
              <a:t>consumer price index (CPI)</a:t>
            </a:r>
          </a:p>
          <a:p>
            <a:r>
              <a:rPr lang="en-US" sz="1400" dirty="0">
                <a:solidFill>
                  <a:srgbClr val="1A1A1A"/>
                </a:solidFill>
                <a:latin typeface="Charlie-Regular" panose="02060504000000020004"/>
              </a:rPr>
              <a:t>inflation rate</a:t>
            </a:r>
          </a:p>
          <a:p>
            <a:r>
              <a:rPr lang="en-US" sz="1400" dirty="0">
                <a:solidFill>
                  <a:srgbClr val="1A1A1A"/>
                </a:solidFill>
                <a:latin typeface="Charlie-Regular" panose="02060504000000020004"/>
              </a:rPr>
              <a:t>Indexing</a:t>
            </a:r>
          </a:p>
          <a:p>
            <a:r>
              <a:rPr lang="en-US" sz="1400" dirty="0">
                <a:solidFill>
                  <a:srgbClr val="1A1A1A"/>
                </a:solidFill>
                <a:latin typeface="Charlie-Regular" panose="02060504000000020004"/>
              </a:rPr>
              <a:t>Hyperinflation</a:t>
            </a:r>
          </a:p>
          <a:p>
            <a:r>
              <a:rPr lang="en-US" sz="1400" dirty="0">
                <a:solidFill>
                  <a:srgbClr val="1A1A1A"/>
                </a:solidFill>
                <a:latin typeface="Charlie-Regular" panose="02060504000000020004"/>
              </a:rPr>
              <a:t>gross domestic product (GDP)</a:t>
            </a:r>
          </a:p>
          <a:p>
            <a:r>
              <a:rPr lang="en-US" sz="1400" dirty="0">
                <a:solidFill>
                  <a:srgbClr val="1A1A1A"/>
                </a:solidFill>
                <a:latin typeface="Charlie-Regular" panose="02060504000000020004"/>
              </a:rPr>
              <a:t>expenditure approach</a:t>
            </a:r>
          </a:p>
          <a:p>
            <a:r>
              <a:rPr lang="en-US" sz="1400" dirty="0">
                <a:solidFill>
                  <a:srgbClr val="1A1A1A"/>
                </a:solidFill>
                <a:latin typeface="Charlie-Regular" panose="02060504000000020004"/>
              </a:rPr>
              <a:t>income approach</a:t>
            </a:r>
          </a:p>
          <a:p>
            <a:r>
              <a:rPr lang="en-US" sz="1400" dirty="0">
                <a:solidFill>
                  <a:srgbClr val="1A1A1A"/>
                </a:solidFill>
                <a:latin typeface="Charlie-Regular" panose="02060504000000020004"/>
              </a:rPr>
              <a:t>Consumption</a:t>
            </a:r>
          </a:p>
          <a:p>
            <a:r>
              <a:rPr lang="en-US" sz="1400" dirty="0">
                <a:solidFill>
                  <a:srgbClr val="1A1A1A"/>
                </a:solidFill>
                <a:latin typeface="Charlie-Regular" panose="02060504000000020004"/>
              </a:rPr>
              <a:t>Investment</a:t>
            </a:r>
          </a:p>
          <a:p>
            <a:r>
              <a:rPr lang="en-US" sz="1400" dirty="0">
                <a:solidFill>
                  <a:srgbClr val="1A1A1A"/>
                </a:solidFill>
                <a:latin typeface="Charlie-Regular" panose="02060504000000020004"/>
              </a:rPr>
              <a:t>imports</a:t>
            </a:r>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7" name="TextBox 6">
            <a:extLst>
              <a:ext uri="{FF2B5EF4-FFF2-40B4-BE49-F238E27FC236}">
                <a16:creationId xmlns:a16="http://schemas.microsoft.com/office/drawing/2014/main" id="{78AAB465-21AE-B442-A3B0-B118D6A30276}"/>
              </a:ext>
            </a:extLst>
          </p:cNvPr>
          <p:cNvSpPr txBox="1"/>
          <p:nvPr/>
        </p:nvSpPr>
        <p:spPr>
          <a:xfrm>
            <a:off x="3528888" y="1450599"/>
            <a:ext cx="2219456" cy="426007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Exports</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economic growth</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standard of living</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GDP per capita</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nominal GDP</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real GDP</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underground economy</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unemployment rate</a:t>
            </a:r>
          </a:p>
          <a:p>
            <a:pPr marL="285750" indent="-285750">
              <a:lnSpc>
                <a:spcPct val="150000"/>
              </a:lnSpc>
              <a:buFont typeface="Arial" panose="020B0604020202020204" pitchFamily="34" charset="0"/>
              <a:buChar char="•"/>
            </a:pPr>
            <a:r>
              <a:rPr lang="en-US" sz="1400" dirty="0" err="1">
                <a:solidFill>
                  <a:srgbClr val="1A1A1A"/>
                </a:solidFill>
                <a:latin typeface="Charlie-Regular" panose="02060504000000020004"/>
              </a:rPr>
              <a:t>labour</a:t>
            </a:r>
            <a:r>
              <a:rPr lang="en-US" sz="1400" dirty="0">
                <a:solidFill>
                  <a:srgbClr val="1A1A1A"/>
                </a:solidFill>
                <a:latin typeface="Charlie-Regular" panose="02060504000000020004"/>
              </a:rPr>
              <a:t> force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full employment</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GDP gap</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potential GDP</a:t>
            </a:r>
          </a:p>
          <a:p>
            <a:pPr marL="285750" indent="-285750">
              <a:lnSpc>
                <a:spcPct val="150000"/>
              </a:lnSpc>
              <a:buFont typeface="Arial" panose="020B0604020202020204" pitchFamily="34" charset="0"/>
              <a:buChar char="•"/>
            </a:pPr>
            <a:r>
              <a:rPr lang="en-US" sz="1400" dirty="0" err="1">
                <a:solidFill>
                  <a:srgbClr val="1A1A1A"/>
                </a:solidFill>
                <a:latin typeface="Charlie-Regular" panose="02060504000000020004"/>
              </a:rPr>
              <a:t>Okun’s</a:t>
            </a:r>
            <a:r>
              <a:rPr lang="en-US" sz="1400" dirty="0">
                <a:solidFill>
                  <a:srgbClr val="1A1A1A"/>
                </a:solidFill>
                <a:latin typeface="Charlie-Regular" panose="02060504000000020004"/>
              </a:rPr>
              <a:t> law</a:t>
            </a:r>
            <a:endParaRPr lang="en-US" dirty="0"/>
          </a:p>
        </p:txBody>
      </p:sp>
    </p:spTree>
    <p:extLst>
      <p:ext uri="{BB962C8B-B14F-4D97-AF65-F5344CB8AC3E}">
        <p14:creationId xmlns:p14="http://schemas.microsoft.com/office/powerpoint/2010/main" val="4136922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r>
              <a:rPr lang="en-US" sz="2000" b="1" dirty="0">
                <a:latin typeface="FedraSansPro-Bold"/>
              </a:rPr>
              <a:t>Macroeconomics: </a:t>
            </a:r>
            <a:r>
              <a:rPr lang="en-US" sz="2000" dirty="0">
                <a:latin typeface="Charlie-Regular" panose="02060504000000020004"/>
              </a:rPr>
              <a:t> The study of the economy as a whole. </a:t>
            </a:r>
          </a:p>
          <a:p>
            <a:r>
              <a:rPr lang="en-US" sz="2000" dirty="0">
                <a:solidFill>
                  <a:srgbClr val="1A1A1A"/>
                </a:solidFill>
                <a:latin typeface="Charlie-Regular" panose="02060504000000020004"/>
              </a:rPr>
              <a:t>The term </a:t>
            </a:r>
            <a:r>
              <a:rPr lang="en-US" sz="2000" b="1" dirty="0">
                <a:solidFill>
                  <a:srgbClr val="1A1A1A"/>
                </a:solidFill>
                <a:latin typeface="Charlie-Semibold"/>
              </a:rPr>
              <a:t>inflation</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is used to describe the persistent rise in the general level of prices in a country. Every year, prices tend to increase a little for a variety of reasons, which include increased consumer demand and increases in the prices of productive resources.</a:t>
            </a:r>
          </a:p>
          <a:p>
            <a:pPr lvl="1"/>
            <a:r>
              <a:rPr lang="en-US" sz="1600" b="1" dirty="0">
                <a:latin typeface="Charlie-Semibold"/>
              </a:rPr>
              <a:t> </a:t>
            </a:r>
            <a:r>
              <a:rPr lang="en-US" sz="1600" b="1" dirty="0">
                <a:latin typeface="FedraSansPro-Bold"/>
              </a:rPr>
              <a:t>Inflation: </a:t>
            </a:r>
            <a:r>
              <a:rPr lang="en-US" sz="1600" dirty="0">
                <a:latin typeface="Charlie-Regular" panose="02060504000000020004"/>
              </a:rPr>
              <a:t> A general rise in the price levels of an economy.</a:t>
            </a:r>
          </a:p>
          <a:p>
            <a:r>
              <a:rPr lang="en-US" sz="2000" dirty="0">
                <a:solidFill>
                  <a:srgbClr val="1A1A1A"/>
                </a:solidFill>
                <a:latin typeface="Charlie-Regular" panose="02060504000000020004"/>
              </a:rPr>
              <a:t>To track inflation, Statistics Canada uses a tool known as the </a:t>
            </a:r>
            <a:r>
              <a:rPr lang="en-US" sz="2000" b="1" dirty="0">
                <a:solidFill>
                  <a:srgbClr val="1A1A1A"/>
                </a:solidFill>
                <a:latin typeface="Charlie-Semibold"/>
              </a:rPr>
              <a:t>consumer price index (CPI)</a:t>
            </a:r>
            <a:r>
              <a:rPr lang="en-US" sz="2000" dirty="0">
                <a:solidFill>
                  <a:srgbClr val="1A1A1A"/>
                </a:solidFill>
                <a:latin typeface="Charlie-Regular" panose="02060504000000020004"/>
              </a:rPr>
              <a:t>. The CPI is a price index that measures the changes in the level of prices of consumer goods and services.</a:t>
            </a:r>
          </a:p>
          <a:p>
            <a:pPr lvl="1"/>
            <a:r>
              <a:rPr lang="en-US" sz="1600" b="1" dirty="0">
                <a:latin typeface="FedraSansPro-Bold"/>
              </a:rPr>
              <a:t>Consumer Price Index (CPI): </a:t>
            </a:r>
            <a:r>
              <a:rPr lang="en-US" sz="1600" dirty="0">
                <a:latin typeface="Charlie-Regular" panose="02060504000000020004"/>
              </a:rPr>
              <a:t> A price index that measures changes in the level of prices of consumer goods and services.</a:t>
            </a:r>
            <a:endParaRPr lang="en-US" sz="1600"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Measuring Price Stability</a:t>
            </a:r>
          </a:p>
        </p:txBody>
      </p:sp>
    </p:spTree>
    <p:extLst>
      <p:ext uri="{BB962C8B-B14F-4D97-AF65-F5344CB8AC3E}">
        <p14:creationId xmlns:p14="http://schemas.microsoft.com/office/powerpoint/2010/main" val="498897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Consumer Price Index</a:t>
            </a:r>
          </a:p>
        </p:txBody>
      </p:sp>
      <p:pic>
        <p:nvPicPr>
          <p:cNvPr id="10" name="Picture 9">
            <a:extLst>
              <a:ext uri="{FF2B5EF4-FFF2-40B4-BE49-F238E27FC236}">
                <a16:creationId xmlns:a16="http://schemas.microsoft.com/office/drawing/2014/main" id="{61D23C09-9D5E-D14C-BF63-39ED0DFAF1C5}"/>
              </a:ext>
            </a:extLst>
          </p:cNvPr>
          <p:cNvPicPr>
            <a:picLocks noChangeAspect="1"/>
          </p:cNvPicPr>
          <p:nvPr/>
        </p:nvPicPr>
        <p:blipFill>
          <a:blip r:embed="rId3"/>
          <a:stretch>
            <a:fillRect/>
          </a:stretch>
        </p:blipFill>
        <p:spPr>
          <a:xfrm>
            <a:off x="2026507" y="1482500"/>
            <a:ext cx="4395745" cy="4507265"/>
          </a:xfrm>
          <a:prstGeom prst="rect">
            <a:avLst/>
          </a:prstGeom>
        </p:spPr>
      </p:pic>
    </p:spTree>
    <p:extLst>
      <p:ext uri="{BB962C8B-B14F-4D97-AF65-F5344CB8AC3E}">
        <p14:creationId xmlns:p14="http://schemas.microsoft.com/office/powerpoint/2010/main" val="760355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r>
              <a:rPr lang="en-US" sz="2000" dirty="0">
                <a:solidFill>
                  <a:srgbClr val="1A1A1A"/>
                </a:solidFill>
                <a:latin typeface="Charlie-Regular" panose="02060504000000020004"/>
              </a:rPr>
              <a:t>To establish a basis for comparison of prices from year to year, Statistics Canada sets a base year for which it fixes the representative basket value at 100. For example: If the value of the representative basket is $234 in the base year (for which the CPI would be 100) and one year later it costs $249 to purchase that same basket, the CPI at the end of that year would be 106.4 (calculated as follows: (249/234)x100)</a:t>
            </a:r>
          </a:p>
          <a:p>
            <a:r>
              <a:rPr lang="en-US" sz="2000" dirty="0">
                <a:solidFill>
                  <a:srgbClr val="1A1A1A"/>
                </a:solidFill>
                <a:latin typeface="Charlie-Regular" panose="02060504000000020004"/>
              </a:rPr>
              <a:t>The CPI is used primarily to calculate the </a:t>
            </a:r>
            <a:r>
              <a:rPr lang="en-US" sz="2000" b="1" dirty="0">
                <a:solidFill>
                  <a:srgbClr val="1A1A1A"/>
                </a:solidFill>
                <a:latin typeface="Charlie-Semibold"/>
              </a:rPr>
              <a:t>inflation rate</a:t>
            </a:r>
            <a:r>
              <a:rPr lang="en-US" sz="2000" dirty="0">
                <a:solidFill>
                  <a:srgbClr val="1A1A1A"/>
                </a:solidFill>
                <a:latin typeface="Charlie-Regular" panose="02060504000000020004"/>
              </a:rPr>
              <a:t>, which is the annual percentage by which the CPI has risen. Any two back-to-back years can be used to calculate an inflation rate. The equation for the inflation rate is as follows:</a:t>
            </a:r>
          </a:p>
          <a:p>
            <a:pPr marL="0" indent="0">
              <a:buNone/>
            </a:pPr>
            <a:endParaRPr lang="en-US" sz="2000" dirty="0">
              <a:solidFill>
                <a:srgbClr val="1A1A1A"/>
              </a:solidFill>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Consumer Price Index</a:t>
            </a:r>
          </a:p>
        </p:txBody>
      </p:sp>
      <p:pic>
        <p:nvPicPr>
          <p:cNvPr id="8" name="Picture 7">
            <a:extLst>
              <a:ext uri="{FF2B5EF4-FFF2-40B4-BE49-F238E27FC236}">
                <a16:creationId xmlns:a16="http://schemas.microsoft.com/office/drawing/2014/main" id="{F2C4C2CC-9031-0F44-BC88-867704540E95}"/>
              </a:ext>
            </a:extLst>
          </p:cNvPr>
          <p:cNvPicPr>
            <a:picLocks noChangeAspect="1"/>
          </p:cNvPicPr>
          <p:nvPr/>
        </p:nvPicPr>
        <p:blipFill>
          <a:blip r:embed="rId3"/>
          <a:stretch>
            <a:fillRect/>
          </a:stretch>
        </p:blipFill>
        <p:spPr>
          <a:xfrm>
            <a:off x="2370250" y="4770681"/>
            <a:ext cx="3707199" cy="637341"/>
          </a:xfrm>
          <a:prstGeom prst="rect">
            <a:avLst/>
          </a:prstGeom>
        </p:spPr>
      </p:pic>
    </p:spTree>
    <p:extLst>
      <p:ext uri="{BB962C8B-B14F-4D97-AF65-F5344CB8AC3E}">
        <p14:creationId xmlns:p14="http://schemas.microsoft.com/office/powerpoint/2010/main" val="1557356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r>
              <a:rPr lang="en-US" sz="2000" dirty="0">
                <a:solidFill>
                  <a:srgbClr val="1A1A1A"/>
                </a:solidFill>
                <a:latin typeface="Charlie-Regular" panose="02060504000000020004"/>
              </a:rPr>
              <a:t>For example, in June 2017 the Canadian CPI was 130.4, and in June 2018 it had risen to 133.6. Therefore, the inflation rate over that period was as follows:</a:t>
            </a:r>
          </a:p>
          <a:p>
            <a:endParaRPr lang="en-US" sz="2000" dirty="0">
              <a:solidFill>
                <a:srgbClr val="1A1A1A"/>
              </a:solidFill>
              <a:latin typeface="Charlie-Regular" panose="02060504000000020004"/>
            </a:endParaRPr>
          </a:p>
          <a:p>
            <a:endParaRPr lang="en-US" sz="2000" dirty="0">
              <a:solidFill>
                <a:srgbClr val="1A1A1A"/>
              </a:solidFill>
              <a:latin typeface="Charlie-Regular" panose="02060504000000020004"/>
            </a:endParaRPr>
          </a:p>
          <a:p>
            <a:pPr marL="0" indent="0">
              <a:buNone/>
            </a:pPr>
            <a:endParaRPr lang="en-US" sz="2000" dirty="0">
              <a:solidFill>
                <a:srgbClr val="1A1A1A"/>
              </a:solidFill>
              <a:latin typeface="Charlie-Regular" panose="02060504000000020004"/>
            </a:endParaRPr>
          </a:p>
          <a:p>
            <a:r>
              <a:rPr lang="en-US" sz="2000" dirty="0">
                <a:solidFill>
                  <a:srgbClr val="1A1A1A"/>
                </a:solidFill>
                <a:latin typeface="Charlie-Regular" panose="02060504000000020004"/>
              </a:rPr>
              <a:t>This inflation rate tells us that over that one-year period, the general level of consumer prices rose 2.5 percent.</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Inflation Rate</a:t>
            </a:r>
          </a:p>
        </p:txBody>
      </p:sp>
      <p:pic>
        <p:nvPicPr>
          <p:cNvPr id="5" name="Picture 4">
            <a:extLst>
              <a:ext uri="{FF2B5EF4-FFF2-40B4-BE49-F238E27FC236}">
                <a16:creationId xmlns:a16="http://schemas.microsoft.com/office/drawing/2014/main" id="{EB896FE0-D3BC-784B-AFF6-ED335E94895A}"/>
              </a:ext>
            </a:extLst>
          </p:cNvPr>
          <p:cNvPicPr>
            <a:picLocks noChangeAspect="1"/>
          </p:cNvPicPr>
          <p:nvPr/>
        </p:nvPicPr>
        <p:blipFill>
          <a:blip r:embed="rId3"/>
          <a:stretch>
            <a:fillRect/>
          </a:stretch>
        </p:blipFill>
        <p:spPr>
          <a:xfrm>
            <a:off x="2579007" y="2821173"/>
            <a:ext cx="3342822" cy="727773"/>
          </a:xfrm>
          <a:prstGeom prst="rect">
            <a:avLst/>
          </a:prstGeom>
        </p:spPr>
      </p:pic>
    </p:spTree>
    <p:extLst>
      <p:ext uri="{BB962C8B-B14F-4D97-AF65-F5344CB8AC3E}">
        <p14:creationId xmlns:p14="http://schemas.microsoft.com/office/powerpoint/2010/main" val="4120665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r>
              <a:rPr lang="en-US" sz="2000" dirty="0">
                <a:solidFill>
                  <a:srgbClr val="1A1A1A"/>
                </a:solidFill>
                <a:latin typeface="Charlie-Regular" panose="02060504000000020004"/>
              </a:rPr>
              <a:t>Stable prices are a sign of a healthy and well-managed economy. In Canada, the Bank of Canada is responsible for policies that try to maintain an inflation rate target of between 1 and 3 percent.</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Price Stability: Why is it a Goal?</a:t>
            </a:r>
          </a:p>
        </p:txBody>
      </p:sp>
      <p:pic>
        <p:nvPicPr>
          <p:cNvPr id="5" name="Picture 4">
            <a:extLst>
              <a:ext uri="{FF2B5EF4-FFF2-40B4-BE49-F238E27FC236}">
                <a16:creationId xmlns:a16="http://schemas.microsoft.com/office/drawing/2014/main" id="{1F7C3B22-AB49-BC49-89FA-FDE156170BF2}"/>
              </a:ext>
            </a:extLst>
          </p:cNvPr>
          <p:cNvPicPr>
            <a:picLocks noChangeAspect="1"/>
          </p:cNvPicPr>
          <p:nvPr/>
        </p:nvPicPr>
        <p:blipFill>
          <a:blip r:embed="rId3"/>
          <a:stretch>
            <a:fillRect/>
          </a:stretch>
        </p:blipFill>
        <p:spPr>
          <a:xfrm>
            <a:off x="3984170" y="2837997"/>
            <a:ext cx="4685393" cy="3180164"/>
          </a:xfrm>
          <a:prstGeom prst="rect">
            <a:avLst/>
          </a:prstGeom>
        </p:spPr>
      </p:pic>
      <p:pic>
        <p:nvPicPr>
          <p:cNvPr id="9" name="Picture 8">
            <a:extLst>
              <a:ext uri="{FF2B5EF4-FFF2-40B4-BE49-F238E27FC236}">
                <a16:creationId xmlns:a16="http://schemas.microsoft.com/office/drawing/2014/main" id="{0B230657-ED43-C849-BE4F-FC0A138A6099}"/>
              </a:ext>
            </a:extLst>
          </p:cNvPr>
          <p:cNvPicPr>
            <a:picLocks noChangeAspect="1"/>
          </p:cNvPicPr>
          <p:nvPr/>
        </p:nvPicPr>
        <p:blipFill>
          <a:blip r:embed="rId4"/>
          <a:stretch>
            <a:fillRect/>
          </a:stretch>
        </p:blipFill>
        <p:spPr>
          <a:xfrm>
            <a:off x="740227" y="2837997"/>
            <a:ext cx="3364593" cy="521167"/>
          </a:xfrm>
          <a:prstGeom prst="rect">
            <a:avLst/>
          </a:prstGeom>
        </p:spPr>
      </p:pic>
    </p:spTree>
    <p:extLst>
      <p:ext uri="{BB962C8B-B14F-4D97-AF65-F5344CB8AC3E}">
        <p14:creationId xmlns:p14="http://schemas.microsoft.com/office/powerpoint/2010/main" val="29421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r>
              <a:rPr lang="en-US" sz="2000" dirty="0">
                <a:solidFill>
                  <a:srgbClr val="1A1A1A"/>
                </a:solidFill>
                <a:latin typeface="Charlie-Regular" panose="02060504000000020004"/>
              </a:rPr>
              <a:t>Inflation also erodes the value of savings, as money saved now is unable to purchase the same quantity of goods and services in the future. In a similar way, inflation also erodes wages.</a:t>
            </a:r>
          </a:p>
          <a:p>
            <a:r>
              <a:rPr lang="en-US" sz="2000" dirty="0">
                <a:solidFill>
                  <a:srgbClr val="1A1A1A"/>
                </a:solidFill>
                <a:latin typeface="Charlie-Regular" panose="02060504000000020004"/>
              </a:rPr>
              <a:t>For this reason, unions and wage earners negotiating contracts often use the CPI to establish how future wages should be adjusted to offset year-to-year price increases. This practice is known as </a:t>
            </a:r>
            <a:r>
              <a:rPr lang="en-US" sz="2000" b="1" dirty="0">
                <a:solidFill>
                  <a:srgbClr val="1A1A1A"/>
                </a:solidFill>
                <a:latin typeface="Charlie-Semibold"/>
              </a:rPr>
              <a:t>indexing.</a:t>
            </a:r>
          </a:p>
          <a:p>
            <a:pPr lvl="1"/>
            <a:r>
              <a:rPr lang="en-US" sz="1600" b="1" dirty="0">
                <a:latin typeface="Charlie-Semibold"/>
              </a:rPr>
              <a:t>I</a:t>
            </a:r>
            <a:r>
              <a:rPr lang="en-US" sz="1600" b="1" dirty="0">
                <a:latin typeface="FedraSansPro-Bold"/>
              </a:rPr>
              <a:t>ndexing: </a:t>
            </a:r>
            <a:r>
              <a:rPr lang="en-US" sz="1600" dirty="0">
                <a:latin typeface="Charlie-Regular" panose="02060504000000020004"/>
              </a:rPr>
              <a:t> An adjustment made to some wages and pension payments to offset year-to-year price increases, using the CPI as a guide.</a:t>
            </a:r>
          </a:p>
          <a:p>
            <a:r>
              <a:rPr lang="en-US" sz="2000" dirty="0">
                <a:solidFill>
                  <a:srgbClr val="1A1A1A"/>
                </a:solidFill>
                <a:latin typeface="Charlie-Regular" panose="02060504000000020004"/>
              </a:rPr>
              <a:t>A particularly serious kind of price instability is </a:t>
            </a:r>
            <a:r>
              <a:rPr lang="en-US" sz="2000" b="1" dirty="0">
                <a:solidFill>
                  <a:srgbClr val="1A1A1A"/>
                </a:solidFill>
                <a:latin typeface="Charlie-Semibold"/>
              </a:rPr>
              <a:t>hyperinflation</a:t>
            </a:r>
            <a:r>
              <a:rPr lang="en-US" sz="2000" dirty="0">
                <a:solidFill>
                  <a:srgbClr val="1A1A1A"/>
                </a:solidFill>
                <a:latin typeface="Charlie-Regular" panose="02060504000000020004"/>
              </a:rPr>
              <a:t>. It occurs when inflation exceeds 50 percent in any month. When hyperinflation arises, the problem is so serious that people lose confidence in the value of their local currency and try to exchange it for a more stable foreign currency.</a:t>
            </a:r>
            <a:endParaRPr lang="en-US" sz="20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Price Stability: Why is it a Goal?</a:t>
            </a:r>
          </a:p>
        </p:txBody>
      </p:sp>
    </p:spTree>
    <p:extLst>
      <p:ext uri="{BB962C8B-B14F-4D97-AF65-F5344CB8AC3E}">
        <p14:creationId xmlns:p14="http://schemas.microsoft.com/office/powerpoint/2010/main" val="5468032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2502</TotalTime>
  <Words>2807</Words>
  <Application>Microsoft Office PowerPoint</Application>
  <PresentationFormat>On-screen Show (4:3)</PresentationFormat>
  <Paragraphs>152</Paragraphs>
  <Slides>25</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Calibri Light</vt:lpstr>
      <vt:lpstr>Charlie-Regular</vt:lpstr>
      <vt:lpstr>Charlie-RegularItalic</vt:lpstr>
      <vt:lpstr>Charlie-Semibold</vt:lpstr>
      <vt:lpstr>Charlie-SemiboldItalic</vt:lpstr>
      <vt:lpstr>FedraSansPro-Bold</vt:lpstr>
      <vt:lpstr>Söhne</vt:lpstr>
      <vt:lpstr>Office Theme</vt:lpstr>
      <vt:lpstr>12 Macroeconomics: The Basics</vt:lpstr>
      <vt:lpstr>Learning Goals </vt:lpstr>
      <vt:lpstr>Key Terms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What is Economics?</dc:title>
  <dc:creator>TEP One</dc:creator>
  <cp:lastModifiedBy>Shaheer Akram</cp:lastModifiedBy>
  <cp:revision>94</cp:revision>
  <cp:lastPrinted>2019-09-05T16:11:01Z</cp:lastPrinted>
  <dcterms:created xsi:type="dcterms:W3CDTF">2019-06-13T15:43:46Z</dcterms:created>
  <dcterms:modified xsi:type="dcterms:W3CDTF">2023-04-09T20:53:06Z</dcterms:modified>
</cp:coreProperties>
</file>