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1" r:id="rId5"/>
    <p:sldId id="262"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518"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2023-09-14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2023-09-14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2023-09-14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zety.com/blog/student-resume" TargetMode="External"/><Relationship Id="rId3" Type="http://schemas.openxmlformats.org/officeDocument/2006/relationships/hyperlink" Target="https://resumegenius.com/resume-samples/college-student-resume-example" TargetMode="External"/><Relationship Id="rId7" Type="http://schemas.openxmlformats.org/officeDocument/2006/relationships/hyperlink" Target="https://zety.com/blog/resume-tips" TargetMode="External"/><Relationship Id="rId2" Type="http://schemas.openxmlformats.org/officeDocument/2006/relationships/hyperlink" Target="https://www.beamjobs.com/resumes/college-student-resume-examples" TargetMode="External"/><Relationship Id="rId1" Type="http://schemas.openxmlformats.org/officeDocument/2006/relationships/slideLayout" Target="../slideLayouts/slideLayout2.xml"/><Relationship Id="rId6" Type="http://schemas.openxmlformats.org/officeDocument/2006/relationships/hyperlink" Target="https://ca.indeed.com/career-advice/resumes-cover-letters/resume-writing-tips" TargetMode="External"/><Relationship Id="rId5" Type="http://schemas.openxmlformats.org/officeDocument/2006/relationships/hyperlink" Target="https://www.themuse.com/advice/43-resume-tips-that-will-help-you-get-hired" TargetMode="External"/><Relationship Id="rId4" Type="http://schemas.openxmlformats.org/officeDocument/2006/relationships/hyperlink" Target="https://www.businessnewsdaily.com/3207-resume-writing-tips.html" TargetMode="External"/><Relationship Id="rId9" Type="http://schemas.openxmlformats.org/officeDocument/2006/relationships/hyperlink" Target="https://www.youtube.com/watch?v=aD7fP-2u3iY"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C00000"/>
                </a:solidFill>
              </a:rPr>
              <a:t>GLC20: Assignment #3</a:t>
            </a:r>
            <a:br>
              <a:rPr lang="en-CA" sz="3200" dirty="0"/>
            </a:br>
            <a:r>
              <a:rPr lang="en-CA" sz="3200" dirty="0">
                <a:solidFill>
                  <a:srgbClr val="C00000"/>
                </a:solidFill>
              </a:rPr>
              <a:t>Resume Building</a:t>
            </a:r>
          </a:p>
        </p:txBody>
      </p:sp>
      <p:sp>
        <p:nvSpPr>
          <p:cNvPr id="3" name="Subtitle 2"/>
          <p:cNvSpPr>
            <a:spLocks noGrp="1"/>
          </p:cNvSpPr>
          <p:nvPr>
            <p:ph type="subTitle" idx="1"/>
          </p:nvPr>
        </p:nvSpPr>
        <p:spPr/>
        <p:txBody>
          <a:bodyPr>
            <a:normAutofit fontScale="92500"/>
          </a:bodyPr>
          <a:lstStyle/>
          <a:p>
            <a:pPr marL="342900" indent="-342900">
              <a:buFont typeface="Arial" panose="020B0604020202020204" pitchFamily="34" charset="0"/>
              <a:buChar char="•"/>
            </a:pPr>
            <a:r>
              <a:rPr lang="en-CA" sz="2400" dirty="0">
                <a:solidFill>
                  <a:schemeClr val="tx1"/>
                </a:solidFill>
              </a:rPr>
              <a:t>Listing your Education</a:t>
            </a:r>
          </a:p>
          <a:p>
            <a:pPr marL="342900" indent="-342900">
              <a:buFont typeface="Arial" panose="020B0604020202020204" pitchFamily="34" charset="0"/>
              <a:buChar char="•"/>
            </a:pPr>
            <a:r>
              <a:rPr lang="en-CA" sz="2400" dirty="0">
                <a:solidFill>
                  <a:schemeClr val="tx1"/>
                </a:solidFill>
              </a:rPr>
              <a:t>Identifying Your Transferrable Skills and Strengths</a:t>
            </a:r>
          </a:p>
          <a:p>
            <a:pPr marL="342900" indent="-342900">
              <a:buFont typeface="Arial" panose="020B0604020202020204" pitchFamily="34" charset="0"/>
              <a:buChar char="•"/>
            </a:pPr>
            <a:r>
              <a:rPr lang="en-CA" sz="2400" dirty="0">
                <a:solidFill>
                  <a:schemeClr val="tx1"/>
                </a:solidFill>
              </a:rPr>
              <a:t>Describing Your Work Experience</a:t>
            </a:r>
          </a:p>
          <a:p>
            <a:pPr marL="342900" indent="-342900">
              <a:buFont typeface="Arial" panose="020B0604020202020204" pitchFamily="34" charset="0"/>
              <a:buChar char="•"/>
            </a:pPr>
            <a:r>
              <a:rPr lang="en-CA" sz="2400" dirty="0">
                <a:solidFill>
                  <a:schemeClr val="tx1"/>
                </a:solidFill>
              </a:rPr>
              <a:t>Identifying Your Career Goals</a:t>
            </a:r>
          </a:p>
          <a:p>
            <a:pPr marL="342900" indent="-342900">
              <a:buFont typeface="Arial" panose="020B0604020202020204" pitchFamily="34" charset="0"/>
              <a:buChar char="•"/>
            </a:pPr>
            <a:endParaRPr lang="en-CA" sz="2400" dirty="0">
              <a:solidFill>
                <a:schemeClr val="tx1"/>
              </a:solidFill>
            </a:endParaRPr>
          </a:p>
        </p:txBody>
      </p:sp>
      <p:pic>
        <p:nvPicPr>
          <p:cNvPr id="7170" name="Picture 2" descr="Image result for assignment pictures clip art"/>
          <p:cNvPicPr>
            <a:picLocks noChangeAspect="1" noChangeArrowheads="1"/>
          </p:cNvPicPr>
          <p:nvPr/>
        </p:nvPicPr>
        <p:blipFill>
          <a:blip r:embed="rId3" cstate="print"/>
          <a:srcRect/>
          <a:stretch>
            <a:fillRect/>
          </a:stretch>
        </p:blipFill>
        <p:spPr bwMode="auto">
          <a:xfrm>
            <a:off x="323528" y="260648"/>
            <a:ext cx="2825896" cy="1982838"/>
          </a:xfrm>
          <a:prstGeom prst="rect">
            <a:avLst/>
          </a:prstGeom>
          <a:noFill/>
        </p:spPr>
      </p:pic>
      <p:sp>
        <p:nvSpPr>
          <p:cNvPr id="6146" name="AutoShape 2" descr="K:\TCA-Grade 11 Geography CGG3O\OF Learing Rubrics etc\diverse-family-picnic-outdoors-togetherness-260nw-594803300.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6148" name="AutoShape 4" descr="K:\TCA-Grade 11 Geography CGG3O\OF Learing Rubrics etc\diverse-family-picnic-outdoors-togetherness-260nw-594803300.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8" name="Picture 4" descr="The anatomy of a winning resume">
            <a:extLst>
              <a:ext uri="{FF2B5EF4-FFF2-40B4-BE49-F238E27FC236}">
                <a16:creationId xmlns:a16="http://schemas.microsoft.com/office/drawing/2014/main" id="{22D02413-357B-29B6-6721-280B31AF2E6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40152" y="160338"/>
            <a:ext cx="3131840" cy="17616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Directions</a:t>
            </a:r>
          </a:p>
        </p:txBody>
      </p:sp>
      <p:sp>
        <p:nvSpPr>
          <p:cNvPr id="3" name="Content Placeholder 2"/>
          <p:cNvSpPr>
            <a:spLocks noGrp="1"/>
          </p:cNvSpPr>
          <p:nvPr>
            <p:ph idx="1"/>
          </p:nvPr>
        </p:nvSpPr>
        <p:spPr/>
        <p:txBody>
          <a:bodyPr>
            <a:normAutofit/>
          </a:bodyPr>
          <a:lstStyle/>
          <a:p>
            <a:pPr marL="457200" indent="-457200">
              <a:buAutoNum type="arabicPeriod"/>
            </a:pPr>
            <a:r>
              <a:rPr lang="en-US" sz="2000" dirty="0"/>
              <a:t>Working by yourself, you will prepare a </a:t>
            </a:r>
            <a:r>
              <a:rPr lang="en-US" sz="2000" dirty="0">
                <a:solidFill>
                  <a:srgbClr val="C00000"/>
                </a:solidFill>
              </a:rPr>
              <a:t>Written Resume </a:t>
            </a:r>
            <a:r>
              <a:rPr lang="en-US" sz="2000" dirty="0"/>
              <a:t>detailing your </a:t>
            </a:r>
            <a:r>
              <a:rPr lang="en-US" sz="2000" i="1" dirty="0">
                <a:solidFill>
                  <a:srgbClr val="C00000"/>
                </a:solidFill>
              </a:rPr>
              <a:t>Past Education, Work Experience, Present Education and Career Goals, and your Transferable Skills and Strengths</a:t>
            </a:r>
            <a:r>
              <a:rPr lang="en-US" sz="2000" dirty="0"/>
              <a:t>.</a:t>
            </a:r>
          </a:p>
          <a:p>
            <a:pPr marL="457200" indent="-457200">
              <a:buAutoNum type="arabicPeriod"/>
            </a:pPr>
            <a:r>
              <a:rPr lang="en-US" sz="2000" dirty="0"/>
              <a:t>Review the </a:t>
            </a:r>
            <a:r>
              <a:rPr lang="en-US" sz="2000" dirty="0">
                <a:solidFill>
                  <a:srgbClr val="C00000"/>
                </a:solidFill>
              </a:rPr>
              <a:t>Resources</a:t>
            </a:r>
            <a:r>
              <a:rPr lang="en-US" sz="2000" dirty="0"/>
              <a:t> on </a:t>
            </a:r>
            <a:r>
              <a:rPr lang="en-US" sz="2000" dirty="0">
                <a:solidFill>
                  <a:srgbClr val="C00000"/>
                </a:solidFill>
              </a:rPr>
              <a:t>Resumes on Slide 5</a:t>
            </a:r>
            <a:r>
              <a:rPr lang="en-US" sz="2000" dirty="0"/>
              <a:t>. Select a template or create one of your own. Use the </a:t>
            </a:r>
            <a:r>
              <a:rPr lang="en-US" sz="2000" dirty="0">
                <a:solidFill>
                  <a:srgbClr val="C00000"/>
                </a:solidFill>
              </a:rPr>
              <a:t>Guiding Questions </a:t>
            </a:r>
            <a:r>
              <a:rPr lang="en-US" sz="2000" dirty="0"/>
              <a:t>on </a:t>
            </a:r>
            <a:r>
              <a:rPr lang="en-US" sz="2000" dirty="0">
                <a:solidFill>
                  <a:srgbClr val="C00000"/>
                </a:solidFill>
              </a:rPr>
              <a:t>Slide 4 </a:t>
            </a:r>
            <a:r>
              <a:rPr lang="en-US" sz="2000" dirty="0"/>
              <a:t>to assist you in your Planning.</a:t>
            </a:r>
          </a:p>
          <a:p>
            <a:pPr marL="457200" indent="-457200">
              <a:buAutoNum type="arabicPeriod"/>
            </a:pPr>
            <a:r>
              <a:rPr lang="en-US" sz="2000" dirty="0"/>
              <a:t>Choose a </a:t>
            </a:r>
            <a:r>
              <a:rPr lang="en-US" sz="2000" dirty="0">
                <a:solidFill>
                  <a:srgbClr val="C00000"/>
                </a:solidFill>
              </a:rPr>
              <a:t>format for your Resume </a:t>
            </a:r>
            <a:r>
              <a:rPr lang="en-US" sz="2000" dirty="0"/>
              <a:t>(ex. Google Docs</a:t>
            </a:r>
            <a:r>
              <a:rPr lang="en-US" sz="2000"/>
              <a:t>, Word etc</a:t>
            </a:r>
            <a:r>
              <a:rPr lang="en-US" sz="2000" dirty="0"/>
              <a:t>.).Be clear and organized. **Remember you want your Resume to stand out.</a:t>
            </a:r>
          </a:p>
          <a:p>
            <a:pPr marL="0" indent="0">
              <a:buNone/>
            </a:pPr>
            <a:endParaRPr lang="en-US" sz="2000"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rgbClr val="C00000"/>
                </a:solidFill>
              </a:rPr>
              <a:t>Requirements</a:t>
            </a:r>
          </a:p>
        </p:txBody>
      </p:sp>
      <p:sp>
        <p:nvSpPr>
          <p:cNvPr id="3" name="Content Placeholder 2"/>
          <p:cNvSpPr>
            <a:spLocks noGrp="1"/>
          </p:cNvSpPr>
          <p:nvPr>
            <p:ph idx="1"/>
          </p:nvPr>
        </p:nvSpPr>
        <p:spPr/>
        <p:txBody>
          <a:bodyPr>
            <a:normAutofit fontScale="92500" lnSpcReduction="20000"/>
          </a:bodyPr>
          <a:lstStyle/>
          <a:p>
            <a:pPr marL="457200" indent="-457200">
              <a:buAutoNum type="arabicPeriod"/>
            </a:pPr>
            <a:r>
              <a:rPr lang="en-US" sz="2000" dirty="0">
                <a:solidFill>
                  <a:srgbClr val="C00000"/>
                </a:solidFill>
              </a:rPr>
              <a:t>Written Section</a:t>
            </a:r>
            <a:r>
              <a:rPr lang="en-US" sz="2000" dirty="0"/>
              <a:t>: Outline your Past Education, Work Experiences and Current Transferable Skills, Interests and Education/Career Ambitions (2 pages)</a:t>
            </a:r>
          </a:p>
          <a:p>
            <a:pPr marL="0" indent="0">
              <a:buNone/>
            </a:pPr>
            <a:r>
              <a:rPr lang="en-CA" sz="2000" dirty="0"/>
              <a:t>Organize your Resume according to the </a:t>
            </a:r>
            <a:r>
              <a:rPr lang="en-CA" sz="2000" dirty="0">
                <a:solidFill>
                  <a:srgbClr val="C00000"/>
                </a:solidFill>
              </a:rPr>
              <a:t>following sections on Slide 4</a:t>
            </a:r>
            <a:r>
              <a:rPr lang="en-CA" sz="2000" dirty="0"/>
              <a:t>.  **You can switch the order of the Sections according to your Interest; see some examples to get an idea of how to set it up.</a:t>
            </a:r>
          </a:p>
          <a:p>
            <a:pPr marL="0" indent="0">
              <a:buNone/>
            </a:pPr>
            <a:endParaRPr lang="en-CA" sz="2000" dirty="0"/>
          </a:p>
          <a:p>
            <a:pPr marL="0" indent="0">
              <a:buNone/>
            </a:pPr>
            <a:r>
              <a:rPr lang="en-CA" sz="2000" dirty="0"/>
              <a:t>Use </a:t>
            </a:r>
            <a:r>
              <a:rPr lang="en-CA" sz="2000" i="1" dirty="0">
                <a:solidFill>
                  <a:srgbClr val="C00000"/>
                </a:solidFill>
              </a:rPr>
              <a:t>dates </a:t>
            </a:r>
            <a:r>
              <a:rPr lang="en-CA" sz="2000" dirty="0"/>
              <a:t>to show when you completed your </a:t>
            </a:r>
            <a:r>
              <a:rPr lang="en-CA" sz="2000" dirty="0">
                <a:solidFill>
                  <a:srgbClr val="C00000"/>
                </a:solidFill>
              </a:rPr>
              <a:t>past school and work experience.  </a:t>
            </a:r>
          </a:p>
          <a:p>
            <a:pPr marL="0" indent="0">
              <a:buNone/>
            </a:pPr>
            <a:endParaRPr lang="en-CA" sz="2000" dirty="0"/>
          </a:p>
          <a:p>
            <a:pPr marL="0" indent="0">
              <a:buNone/>
            </a:pPr>
            <a:r>
              <a:rPr lang="en-CA" sz="2000" dirty="0"/>
              <a:t>Use </a:t>
            </a:r>
            <a:r>
              <a:rPr lang="en-CA" sz="2000" dirty="0">
                <a:solidFill>
                  <a:srgbClr val="C00000"/>
                </a:solidFill>
              </a:rPr>
              <a:t>the term ‘Current’ </a:t>
            </a:r>
            <a:r>
              <a:rPr lang="en-CA" sz="2000" dirty="0"/>
              <a:t>for </a:t>
            </a:r>
            <a:r>
              <a:rPr lang="en-CA" sz="2000" i="1" dirty="0">
                <a:solidFill>
                  <a:srgbClr val="C00000"/>
                </a:solidFill>
              </a:rPr>
              <a:t>present school and work</a:t>
            </a:r>
            <a:r>
              <a:rPr lang="en-CA" sz="2000" dirty="0"/>
              <a:t>. </a:t>
            </a:r>
          </a:p>
          <a:p>
            <a:pPr marL="0" indent="0">
              <a:buNone/>
            </a:pPr>
            <a:endParaRPr lang="en-CA" sz="2000" dirty="0"/>
          </a:p>
          <a:p>
            <a:pPr marL="0" indent="0">
              <a:buNone/>
            </a:pPr>
            <a:r>
              <a:rPr lang="en-CA" sz="2000" dirty="0"/>
              <a:t>Use the </a:t>
            </a:r>
            <a:r>
              <a:rPr lang="en-CA" sz="2000" dirty="0">
                <a:solidFill>
                  <a:srgbClr val="C00000"/>
                </a:solidFill>
              </a:rPr>
              <a:t>term ‘Future’ </a:t>
            </a:r>
            <a:r>
              <a:rPr lang="en-CA" sz="2000" dirty="0"/>
              <a:t>for </a:t>
            </a:r>
            <a:r>
              <a:rPr lang="en-CA" sz="2000" i="1" dirty="0">
                <a:solidFill>
                  <a:srgbClr val="C00000"/>
                </a:solidFill>
              </a:rPr>
              <a:t>future education and career goals</a:t>
            </a:r>
            <a:r>
              <a:rPr lang="en-CA" sz="2000" dirty="0"/>
              <a:t>.</a:t>
            </a:r>
          </a:p>
          <a:p>
            <a:pPr marL="0" indent="0">
              <a:buNone/>
            </a:pPr>
            <a:endParaRPr lang="en-US" sz="2000" dirty="0"/>
          </a:p>
          <a:p>
            <a:pPr marL="457200" indent="-457200">
              <a:buAutoNum type="arabicPeriod" startAt="2"/>
            </a:pPr>
            <a:r>
              <a:rPr lang="en-US" sz="2000" dirty="0"/>
              <a:t>Consult the </a:t>
            </a:r>
            <a:r>
              <a:rPr lang="en-US" sz="2000" dirty="0">
                <a:solidFill>
                  <a:srgbClr val="C00000"/>
                </a:solidFill>
              </a:rPr>
              <a:t>Assignment Directions and Upcoming Success Criteria</a:t>
            </a:r>
            <a:r>
              <a:rPr lang="en-US" sz="2000" dirty="0"/>
              <a:t>.</a:t>
            </a:r>
          </a:p>
          <a:p>
            <a:pPr marL="457200" indent="-457200">
              <a:buAutoNum type="arabicPeriod" startAt="2"/>
            </a:pPr>
            <a:endParaRPr lang="en-US" sz="2000" dirty="0"/>
          </a:p>
          <a:p>
            <a:pPr marL="457200" indent="-457200">
              <a:buAutoNum type="arabicPeriod" startAt="2"/>
            </a:pPr>
            <a:r>
              <a:rPr lang="en-US" sz="2000" dirty="0"/>
              <a:t>Show your work </a:t>
            </a:r>
            <a:r>
              <a:rPr lang="en-US" sz="2000" dirty="0">
                <a:solidFill>
                  <a:srgbClr val="C00000"/>
                </a:solidFill>
              </a:rPr>
              <a:t>BEFORE posting for your OF Learning Progress Mark</a:t>
            </a:r>
            <a:r>
              <a:rPr lang="en-US" sz="2000" dirty="0"/>
              <a:t>.</a:t>
            </a:r>
          </a:p>
          <a:p>
            <a:pPr marL="457200" indent="-457200">
              <a:buAutoNum type="arabicPeriod"/>
            </a:pPr>
            <a:endParaRPr lang="en-US" sz="2000" u="sng" dirty="0"/>
          </a:p>
          <a:p>
            <a:pPr marL="0" indent="0">
              <a:buNone/>
            </a:pPr>
            <a:endParaRPr lang="en-US" sz="2000"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44093-A935-0A56-A20F-7FC1005D53D9}"/>
              </a:ext>
            </a:extLst>
          </p:cNvPr>
          <p:cNvSpPr>
            <a:spLocks noGrp="1"/>
          </p:cNvSpPr>
          <p:nvPr>
            <p:ph type="title"/>
          </p:nvPr>
        </p:nvSpPr>
        <p:spPr/>
        <p:txBody>
          <a:bodyPr>
            <a:normAutofit/>
          </a:bodyPr>
          <a:lstStyle/>
          <a:p>
            <a:r>
              <a:rPr lang="en-CA" sz="3200" dirty="0">
                <a:solidFill>
                  <a:srgbClr val="C00000"/>
                </a:solidFill>
              </a:rPr>
              <a:t>Required Sections</a:t>
            </a:r>
          </a:p>
        </p:txBody>
      </p:sp>
      <p:sp>
        <p:nvSpPr>
          <p:cNvPr id="3" name="Content Placeholder 2">
            <a:extLst>
              <a:ext uri="{FF2B5EF4-FFF2-40B4-BE49-F238E27FC236}">
                <a16:creationId xmlns:a16="http://schemas.microsoft.com/office/drawing/2014/main" id="{BC21185B-F518-81CC-E81A-D586AAECFAEC}"/>
              </a:ext>
            </a:extLst>
          </p:cNvPr>
          <p:cNvSpPr>
            <a:spLocks noGrp="1"/>
          </p:cNvSpPr>
          <p:nvPr>
            <p:ph idx="1"/>
          </p:nvPr>
        </p:nvSpPr>
        <p:spPr/>
        <p:txBody>
          <a:bodyPr>
            <a:normAutofit/>
          </a:bodyPr>
          <a:lstStyle/>
          <a:p>
            <a:pPr marL="0" indent="0">
              <a:buNone/>
            </a:pPr>
            <a:r>
              <a:rPr lang="en-CA" sz="2000" dirty="0">
                <a:solidFill>
                  <a:srgbClr val="C00000"/>
                </a:solidFill>
              </a:rPr>
              <a:t>Section 1</a:t>
            </a:r>
          </a:p>
          <a:p>
            <a:pPr marL="0" indent="0">
              <a:buNone/>
            </a:pPr>
            <a:r>
              <a:rPr lang="en-CA" sz="2000" dirty="0"/>
              <a:t>Your Name, Address, Email, Phone Number etc.</a:t>
            </a:r>
          </a:p>
          <a:p>
            <a:pPr marL="0" indent="0">
              <a:buNone/>
            </a:pPr>
            <a:r>
              <a:rPr lang="en-CA" sz="2000" dirty="0">
                <a:solidFill>
                  <a:srgbClr val="C00000"/>
                </a:solidFill>
              </a:rPr>
              <a:t>Section 2</a:t>
            </a:r>
          </a:p>
          <a:p>
            <a:pPr marL="0" indent="0">
              <a:buNone/>
            </a:pPr>
            <a:r>
              <a:rPr lang="en-CA" sz="2000" dirty="0"/>
              <a:t>Your Education and Career Goals</a:t>
            </a:r>
          </a:p>
          <a:p>
            <a:pPr marL="0" indent="0">
              <a:buNone/>
            </a:pPr>
            <a:r>
              <a:rPr lang="en-CA" sz="2000" dirty="0">
                <a:solidFill>
                  <a:srgbClr val="C00000"/>
                </a:solidFill>
              </a:rPr>
              <a:t>Section 3</a:t>
            </a:r>
          </a:p>
          <a:p>
            <a:pPr marL="0" indent="0">
              <a:buNone/>
            </a:pPr>
            <a:r>
              <a:rPr lang="en-CA" sz="2000" dirty="0"/>
              <a:t>Your Transferable Skills and Strengths</a:t>
            </a:r>
          </a:p>
          <a:p>
            <a:pPr marL="0" indent="0">
              <a:buNone/>
            </a:pPr>
            <a:r>
              <a:rPr lang="en-CA" sz="2000" dirty="0">
                <a:solidFill>
                  <a:srgbClr val="C00000"/>
                </a:solidFill>
              </a:rPr>
              <a:t>Section 4</a:t>
            </a:r>
          </a:p>
          <a:p>
            <a:pPr marL="0" indent="0">
              <a:buNone/>
            </a:pPr>
            <a:r>
              <a:rPr lang="en-CA" sz="2000" dirty="0"/>
              <a:t>Your Past Education</a:t>
            </a:r>
          </a:p>
          <a:p>
            <a:pPr marL="0" indent="0">
              <a:buNone/>
            </a:pPr>
            <a:r>
              <a:rPr lang="en-CA" sz="2000" dirty="0">
                <a:solidFill>
                  <a:srgbClr val="C00000"/>
                </a:solidFill>
              </a:rPr>
              <a:t>Section 5</a:t>
            </a:r>
          </a:p>
          <a:p>
            <a:pPr marL="0" indent="0">
              <a:buNone/>
            </a:pPr>
            <a:r>
              <a:rPr lang="en-CA" sz="2000" dirty="0"/>
              <a:t>Your Past Work Experience</a:t>
            </a:r>
          </a:p>
          <a:p>
            <a:pPr marL="0" indent="0">
              <a:buNone/>
            </a:pPr>
            <a:r>
              <a:rPr lang="en-CA" sz="2000" dirty="0">
                <a:solidFill>
                  <a:srgbClr val="C00000"/>
                </a:solidFill>
              </a:rPr>
              <a:t>Section 6</a:t>
            </a:r>
          </a:p>
          <a:p>
            <a:pPr marL="0" indent="0">
              <a:buNone/>
            </a:pPr>
            <a:r>
              <a:rPr lang="en-CA" sz="2000" dirty="0"/>
              <a:t>Your Current Education and Work Experience</a:t>
            </a:r>
          </a:p>
        </p:txBody>
      </p:sp>
    </p:spTree>
    <p:extLst>
      <p:ext uri="{BB962C8B-B14F-4D97-AF65-F5344CB8AC3E}">
        <p14:creationId xmlns:p14="http://schemas.microsoft.com/office/powerpoint/2010/main" val="4025467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879E0-2CA9-2491-D7AF-8D2C783DE12E}"/>
              </a:ext>
            </a:extLst>
          </p:cNvPr>
          <p:cNvSpPr>
            <a:spLocks noGrp="1"/>
          </p:cNvSpPr>
          <p:nvPr>
            <p:ph type="title"/>
          </p:nvPr>
        </p:nvSpPr>
        <p:spPr/>
        <p:txBody>
          <a:bodyPr>
            <a:normAutofit/>
          </a:bodyPr>
          <a:lstStyle/>
          <a:p>
            <a:r>
              <a:rPr lang="en-CA" sz="3200" dirty="0">
                <a:solidFill>
                  <a:srgbClr val="C00000"/>
                </a:solidFill>
              </a:rPr>
              <a:t>Resources</a:t>
            </a:r>
          </a:p>
        </p:txBody>
      </p:sp>
      <p:sp>
        <p:nvSpPr>
          <p:cNvPr id="3" name="Content Placeholder 2">
            <a:extLst>
              <a:ext uri="{FF2B5EF4-FFF2-40B4-BE49-F238E27FC236}">
                <a16:creationId xmlns:a16="http://schemas.microsoft.com/office/drawing/2014/main" id="{29F6D030-4E7A-EBB6-3F64-5D60CB45AA80}"/>
              </a:ext>
            </a:extLst>
          </p:cNvPr>
          <p:cNvSpPr>
            <a:spLocks noGrp="1"/>
          </p:cNvSpPr>
          <p:nvPr>
            <p:ph idx="1"/>
          </p:nvPr>
        </p:nvSpPr>
        <p:spPr/>
        <p:txBody>
          <a:bodyPr>
            <a:normAutofit/>
          </a:bodyPr>
          <a:lstStyle/>
          <a:p>
            <a:pPr marL="0" indent="0" algn="l" rtl="0">
              <a:buNone/>
            </a:pPr>
            <a:r>
              <a:rPr lang="en-CA" sz="1800" b="1" i="0" dirty="0">
                <a:solidFill>
                  <a:srgbClr val="495057"/>
                </a:solidFill>
                <a:effectLst/>
                <a:latin typeface="+mj-lt"/>
              </a:rPr>
              <a:t>Website Links</a:t>
            </a:r>
            <a:endParaRPr lang="en-CA" sz="1800" b="0" i="0" dirty="0">
              <a:solidFill>
                <a:srgbClr val="495057"/>
              </a:solidFill>
              <a:effectLst/>
              <a:latin typeface="+mj-lt"/>
            </a:endParaRPr>
          </a:p>
          <a:p>
            <a:pPr marL="0" indent="0" algn="l" rtl="0">
              <a:buNone/>
            </a:pPr>
            <a:r>
              <a:rPr lang="en-CA" sz="1800" b="0" i="0" dirty="0">
                <a:solidFill>
                  <a:srgbClr val="495057"/>
                </a:solidFill>
                <a:effectLst/>
                <a:latin typeface="+mj-lt"/>
                <a:hlinkClick r:id="rId2"/>
              </a:rPr>
              <a:t>https://www.beamjobs.com/resumes/college-student-resume-examples</a:t>
            </a:r>
            <a:endParaRPr lang="en-CA" sz="1800" b="0" i="0" dirty="0">
              <a:solidFill>
                <a:srgbClr val="495057"/>
              </a:solidFill>
              <a:effectLst/>
              <a:latin typeface="+mj-lt"/>
            </a:endParaRPr>
          </a:p>
          <a:p>
            <a:pPr marL="0" indent="0" algn="l" rtl="0">
              <a:buNone/>
            </a:pPr>
            <a:r>
              <a:rPr lang="en-CA" sz="1800" b="0" i="0" dirty="0">
                <a:solidFill>
                  <a:srgbClr val="495057"/>
                </a:solidFill>
                <a:effectLst/>
                <a:latin typeface="+mj-lt"/>
                <a:hlinkClick r:id="rId3"/>
              </a:rPr>
              <a:t>https://resumegenius.com/resume-samples/college-student-resume-example</a:t>
            </a:r>
            <a:endParaRPr lang="en-CA" sz="1800" b="0" i="0" dirty="0">
              <a:solidFill>
                <a:srgbClr val="495057"/>
              </a:solidFill>
              <a:effectLst/>
              <a:latin typeface="+mj-lt"/>
            </a:endParaRPr>
          </a:p>
          <a:p>
            <a:pPr marL="0" indent="0" algn="l" rtl="0">
              <a:buNone/>
            </a:pPr>
            <a:r>
              <a:rPr lang="en-CA" sz="1800" i="0" u="none" strike="noStrike" dirty="0">
                <a:solidFill>
                  <a:srgbClr val="51666C"/>
                </a:solidFill>
                <a:effectLst/>
                <a:latin typeface="+mj-lt"/>
                <a:hlinkClick r:id="rId4"/>
              </a:rPr>
              <a:t>https://www.businessnewsdaily.com/3207-resume-writing-tips.html</a:t>
            </a:r>
            <a:r>
              <a:rPr lang="en-CA" sz="1800" i="0" u="none" strike="noStrike" dirty="0">
                <a:solidFill>
                  <a:srgbClr val="51666C"/>
                </a:solidFill>
                <a:effectLst/>
                <a:latin typeface="+mj-lt"/>
                <a:hlinkClick r:id="rId5"/>
              </a:rPr>
              <a:t>https://www.themuse.com/advice/43-resume-tips-that-will-help-you-get-hired</a:t>
            </a:r>
            <a:endParaRPr lang="en-CA" sz="1800" i="0" dirty="0">
              <a:solidFill>
                <a:srgbClr val="495057"/>
              </a:solidFill>
              <a:effectLst/>
              <a:latin typeface="+mj-lt"/>
            </a:endParaRPr>
          </a:p>
          <a:p>
            <a:pPr marL="0" indent="0" algn="l">
              <a:buNone/>
            </a:pPr>
            <a:r>
              <a:rPr lang="en-CA" sz="1800" i="0" u="none" strike="noStrike" dirty="0">
                <a:solidFill>
                  <a:srgbClr val="51666C"/>
                </a:solidFill>
                <a:effectLst/>
                <a:latin typeface="+mj-lt"/>
                <a:hlinkClick r:id="rId6"/>
              </a:rPr>
              <a:t>https://ca.indeed.com/career-advice/resumes-cover-letters/resume-writing-tips</a:t>
            </a:r>
            <a:endParaRPr lang="en-CA" sz="1800" i="0" dirty="0">
              <a:solidFill>
                <a:srgbClr val="495057"/>
              </a:solidFill>
              <a:effectLst/>
              <a:latin typeface="+mj-lt"/>
            </a:endParaRPr>
          </a:p>
          <a:p>
            <a:pPr marL="0" indent="0" algn="l">
              <a:buNone/>
            </a:pPr>
            <a:r>
              <a:rPr lang="en-CA" sz="1800" i="0" u="none" strike="noStrike" dirty="0">
                <a:solidFill>
                  <a:srgbClr val="51666C"/>
                </a:solidFill>
                <a:effectLst/>
                <a:latin typeface="+mj-lt"/>
                <a:hlinkClick r:id="rId7"/>
              </a:rPr>
              <a:t>https://zety.com/blog/resume-tips</a:t>
            </a:r>
            <a:endParaRPr lang="en-CA" sz="1800" i="0" dirty="0">
              <a:solidFill>
                <a:srgbClr val="495057"/>
              </a:solidFill>
              <a:effectLst/>
              <a:latin typeface="+mj-lt"/>
            </a:endParaRPr>
          </a:p>
          <a:p>
            <a:pPr marL="0" indent="0" algn="l">
              <a:buNone/>
            </a:pPr>
            <a:r>
              <a:rPr lang="en-CA" sz="1800" i="0" u="none" strike="noStrike" dirty="0">
                <a:solidFill>
                  <a:srgbClr val="51666C"/>
                </a:solidFill>
                <a:effectLst/>
                <a:latin typeface="+mj-lt"/>
                <a:hlinkClick r:id="rId8"/>
              </a:rPr>
              <a:t>https://zety.com/blog/student-resume</a:t>
            </a:r>
            <a:br>
              <a:rPr lang="en-CA" sz="1800" b="1" i="0" dirty="0">
                <a:solidFill>
                  <a:srgbClr val="495057"/>
                </a:solidFill>
                <a:effectLst/>
                <a:latin typeface="+mj-lt"/>
              </a:rPr>
            </a:br>
            <a:endParaRPr lang="en-CA" sz="1800" dirty="0">
              <a:solidFill>
                <a:srgbClr val="495057"/>
              </a:solidFill>
              <a:latin typeface="+mj-lt"/>
            </a:endParaRPr>
          </a:p>
          <a:p>
            <a:pPr marL="0" indent="0" algn="l">
              <a:buNone/>
            </a:pPr>
            <a:r>
              <a:rPr lang="en-CA" sz="1800" b="1" i="0" dirty="0">
                <a:solidFill>
                  <a:srgbClr val="495057"/>
                </a:solidFill>
                <a:effectLst/>
                <a:latin typeface="+mj-lt"/>
              </a:rPr>
              <a:t>Video</a:t>
            </a:r>
            <a:br>
              <a:rPr lang="en-CA" sz="1800" b="1" i="0" dirty="0">
                <a:solidFill>
                  <a:srgbClr val="495057"/>
                </a:solidFill>
                <a:effectLst/>
                <a:latin typeface="+mj-lt"/>
              </a:rPr>
            </a:br>
            <a:r>
              <a:rPr lang="en-CA" sz="1800" i="0" u="none" strike="noStrike" dirty="0">
                <a:solidFill>
                  <a:srgbClr val="51666C"/>
                </a:solidFill>
                <a:effectLst/>
                <a:latin typeface="+mj-lt"/>
                <a:hlinkClick r:id="rId9"/>
              </a:rPr>
              <a:t>https://www.youtube.com/watch?v=aD7fP-2u3iY</a:t>
            </a:r>
            <a:endParaRPr lang="en-CA" sz="1800" dirty="0">
              <a:latin typeface="+mj-lt"/>
            </a:endParaRPr>
          </a:p>
        </p:txBody>
      </p:sp>
    </p:spTree>
    <p:extLst>
      <p:ext uri="{BB962C8B-B14F-4D97-AF65-F5344CB8AC3E}">
        <p14:creationId xmlns:p14="http://schemas.microsoft.com/office/powerpoint/2010/main" val="2544215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Expectations</a:t>
            </a:r>
          </a:p>
        </p:txBody>
      </p:sp>
      <p:sp>
        <p:nvSpPr>
          <p:cNvPr id="3" name="Content Placeholder 2"/>
          <p:cNvSpPr>
            <a:spLocks noGrp="1"/>
          </p:cNvSpPr>
          <p:nvPr>
            <p:ph idx="1"/>
          </p:nvPr>
        </p:nvSpPr>
        <p:spPr/>
        <p:txBody>
          <a:bodyPr>
            <a:normAutofit/>
          </a:bodyPr>
          <a:lstStyle/>
          <a:p>
            <a:pPr>
              <a:buNone/>
            </a:pPr>
            <a:r>
              <a:rPr lang="en-US" sz="2000" dirty="0"/>
              <a:t>B1.2 explain how transferable skills are developed through school, extracurricular, and/or community experiences, and </a:t>
            </a:r>
            <a:r>
              <a:rPr lang="en-US" sz="2000" dirty="0" err="1"/>
              <a:t>analyse</a:t>
            </a:r>
            <a:r>
              <a:rPr lang="en-US" sz="2000" dirty="0"/>
              <a:t> how they contribute to a person’s readiness for future educational, life, and work opportunities and to their career development</a:t>
            </a:r>
          </a:p>
          <a:p>
            <a:pPr>
              <a:buNone/>
            </a:pPr>
            <a:r>
              <a:rPr lang="en-US" sz="2000" dirty="0"/>
              <a:t>B1.3 reflect on how the transferable skills they have developed so far have aided them in their learning and in life, and identify the skills that they may need to develop further</a:t>
            </a:r>
          </a:p>
          <a:p>
            <a:pPr>
              <a:buNone/>
            </a:pPr>
            <a:r>
              <a:rPr lang="en-US" sz="2000" dirty="0"/>
              <a:t>B2.1 investigate their own interests, values, skills (including transferable skills), strengths, and areas that require further development, documenting their insights in a personal profile</a:t>
            </a:r>
          </a:p>
          <a:p>
            <a:pPr>
              <a:buNone/>
            </a:pP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TotalTime>
  <Words>493</Words>
  <Application>Microsoft Office PowerPoint</Application>
  <PresentationFormat>On-screen Show (4:3)</PresentationFormat>
  <Paragraphs>51</Paragraphs>
  <Slides>6</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GLC20: Assignment #3 Resume Building</vt:lpstr>
      <vt:lpstr>Directions</vt:lpstr>
      <vt:lpstr>Requirements</vt:lpstr>
      <vt:lpstr>Required Sections</vt:lpstr>
      <vt:lpstr>Resources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76</cp:revision>
  <dcterms:created xsi:type="dcterms:W3CDTF">2019-05-05T23:22:58Z</dcterms:created>
  <dcterms:modified xsi:type="dcterms:W3CDTF">2023-09-14T16:06:02Z</dcterms:modified>
</cp:coreProperties>
</file>