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64" r:id="rId5"/>
    <p:sldId id="259" r:id="rId6"/>
    <p:sldId id="260" r:id="rId7"/>
    <p:sldId id="261" r:id="rId8"/>
    <p:sldId id="262"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84" y="-25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D197-B65D-4FAF-AEAF-1A9E68BDCCE4}" type="datetimeFigureOut">
              <a:rPr lang="en-CA" smtClean="0"/>
              <a:pPr/>
              <a:t>22/07/2021</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5DC52C-B30C-452D-8ECB-4DDD80198A32}"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6</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7</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8</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9</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22/07/2021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22/07/2021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22/07/2021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22/07/2021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D2982F-FB91-403D-9F9F-CB5C7F9EDB6D}" type="datetimeFigureOut">
              <a:rPr lang="en-CA" smtClean="0"/>
              <a:pPr/>
              <a:t>22/07/2021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5DD2982F-FB91-403D-9F9F-CB5C7F9EDB6D}" type="datetimeFigureOut">
              <a:rPr lang="en-CA" smtClean="0"/>
              <a:pPr/>
              <a:t>22/07/2021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5DD2982F-FB91-403D-9F9F-CB5C7F9EDB6D}" type="datetimeFigureOut">
              <a:rPr lang="en-CA" smtClean="0"/>
              <a:pPr/>
              <a:t>22/07/2021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5DD2982F-FB91-403D-9F9F-CB5C7F9EDB6D}" type="datetimeFigureOut">
              <a:rPr lang="en-CA" smtClean="0"/>
              <a:pPr/>
              <a:t>22/07/2021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2982F-FB91-403D-9F9F-CB5C7F9EDB6D}" type="datetimeFigureOut">
              <a:rPr lang="en-CA" smtClean="0"/>
              <a:pPr/>
              <a:t>22/07/2021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22/07/2021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22/07/2021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982F-FB91-403D-9F9F-CB5C7F9EDB6D}" type="datetimeFigureOut">
              <a:rPr lang="en-CA" smtClean="0"/>
              <a:pPr/>
              <a:t>22/07/2021</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34AEF-3903-4F8C-AEDF-56E50CEAD8D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3200" dirty="0" smtClean="0">
                <a:solidFill>
                  <a:srgbClr val="FF0000"/>
                </a:solidFill>
              </a:rPr>
              <a:t>Assignment </a:t>
            </a:r>
            <a:r>
              <a:rPr lang="en-CA" sz="3200" dirty="0" smtClean="0">
                <a:solidFill>
                  <a:srgbClr val="FF0000"/>
                </a:solidFill>
              </a:rPr>
              <a:t>#6</a:t>
            </a:r>
            <a:br>
              <a:rPr lang="en-CA" sz="3200" dirty="0" smtClean="0">
                <a:solidFill>
                  <a:srgbClr val="FF0000"/>
                </a:solidFill>
              </a:rPr>
            </a:br>
            <a:r>
              <a:rPr lang="en-CA" sz="3200" dirty="0" smtClean="0">
                <a:solidFill>
                  <a:srgbClr val="FF0000"/>
                </a:solidFill>
              </a:rPr>
              <a:t> </a:t>
            </a:r>
            <a:r>
              <a:rPr lang="en-CA" sz="3200" dirty="0" smtClean="0">
                <a:solidFill>
                  <a:srgbClr val="FF0000"/>
                </a:solidFill>
              </a:rPr>
              <a:t>Treatment of Girls and Women Reflection</a:t>
            </a:r>
            <a:endParaRPr lang="en-CA" sz="3200" dirty="0">
              <a:solidFill>
                <a:srgbClr val="FF0000"/>
              </a:solidFill>
            </a:endParaRPr>
          </a:p>
        </p:txBody>
      </p:sp>
      <p:sp>
        <p:nvSpPr>
          <p:cNvPr id="3" name="Subtitle 2"/>
          <p:cNvSpPr>
            <a:spLocks noGrp="1"/>
          </p:cNvSpPr>
          <p:nvPr>
            <p:ph type="subTitle" idx="1"/>
          </p:nvPr>
        </p:nvSpPr>
        <p:spPr/>
        <p:txBody>
          <a:bodyPr>
            <a:normAutofit fontScale="92500"/>
          </a:bodyPr>
          <a:lstStyle/>
          <a:p>
            <a:pPr>
              <a:buFont typeface="Arial" pitchFamily="34" charset="0"/>
              <a:buChar char="•"/>
            </a:pPr>
            <a:r>
              <a:rPr lang="en-CA" sz="2400" dirty="0" smtClean="0">
                <a:solidFill>
                  <a:schemeClr val="tx1"/>
                </a:solidFill>
              </a:rPr>
              <a:t>Treatment of Girls and Women </a:t>
            </a:r>
          </a:p>
          <a:p>
            <a:pPr>
              <a:buFont typeface="Arial" pitchFamily="34" charset="0"/>
              <a:buChar char="•"/>
            </a:pPr>
            <a:r>
              <a:rPr lang="en-CA" sz="2400" dirty="0" smtClean="0">
                <a:solidFill>
                  <a:schemeClr val="tx1"/>
                </a:solidFill>
              </a:rPr>
              <a:t>Esperanza’s Perspective on Gender Roles of Girls/Women</a:t>
            </a:r>
          </a:p>
          <a:p>
            <a:pPr>
              <a:buFont typeface="Arial" pitchFamily="34" charset="0"/>
              <a:buChar char="•"/>
            </a:pPr>
            <a:r>
              <a:rPr lang="en-CA" sz="2400" dirty="0" smtClean="0">
                <a:solidFill>
                  <a:schemeClr val="tx1"/>
                </a:solidFill>
              </a:rPr>
              <a:t>Your Perspective on Gender Roles in Today’s Society</a:t>
            </a:r>
          </a:p>
        </p:txBody>
      </p:sp>
      <p:pic>
        <p:nvPicPr>
          <p:cNvPr id="4" name="Picture 2" descr="Image result for assignment pictures clip art"/>
          <p:cNvPicPr>
            <a:picLocks noChangeAspect="1" noChangeArrowheads="1"/>
          </p:cNvPicPr>
          <p:nvPr/>
        </p:nvPicPr>
        <p:blipFill>
          <a:blip r:embed="rId3" cstate="print"/>
          <a:srcRect/>
          <a:stretch>
            <a:fillRect/>
          </a:stretch>
        </p:blipFill>
        <p:spPr bwMode="auto">
          <a:xfrm>
            <a:off x="611560" y="260648"/>
            <a:ext cx="2065481" cy="1449280"/>
          </a:xfrm>
          <a:prstGeom prst="rect">
            <a:avLst/>
          </a:prstGeom>
          <a:noFill/>
        </p:spPr>
      </p:pic>
      <p:pic>
        <p:nvPicPr>
          <p:cNvPr id="14338" name="Picture 2" descr="15 Facts About the Status of Girls &amp; Women Around the World"/>
          <p:cNvPicPr>
            <a:picLocks noChangeAspect="1" noChangeArrowheads="1"/>
          </p:cNvPicPr>
          <p:nvPr/>
        </p:nvPicPr>
        <p:blipFill>
          <a:blip r:embed="rId4" cstate="print"/>
          <a:srcRect/>
          <a:stretch>
            <a:fillRect/>
          </a:stretch>
        </p:blipFill>
        <p:spPr bwMode="auto">
          <a:xfrm>
            <a:off x="6444208" y="5589240"/>
            <a:ext cx="2555776" cy="1148482"/>
          </a:xfrm>
          <a:prstGeom prst="rect">
            <a:avLst/>
          </a:prstGeom>
          <a:noFill/>
        </p:spPr>
      </p:pic>
      <p:pic>
        <p:nvPicPr>
          <p:cNvPr id="14340" name="Picture 4" descr="Stereotypes of Girls and Women in the Media | Anti-Defamation League"/>
          <p:cNvPicPr>
            <a:picLocks noChangeAspect="1" noChangeArrowheads="1"/>
          </p:cNvPicPr>
          <p:nvPr/>
        </p:nvPicPr>
        <p:blipFill>
          <a:blip r:embed="rId5" cstate="print"/>
          <a:srcRect/>
          <a:stretch>
            <a:fillRect/>
          </a:stretch>
        </p:blipFill>
        <p:spPr bwMode="auto">
          <a:xfrm>
            <a:off x="107504" y="5589240"/>
            <a:ext cx="2212976" cy="1158124"/>
          </a:xfrm>
          <a:prstGeom prst="rect">
            <a:avLst/>
          </a:prstGeom>
          <a:noFill/>
        </p:spPr>
      </p:pic>
      <p:pic>
        <p:nvPicPr>
          <p:cNvPr id="14342" name="Picture 6" descr="Proper Nutrition and Pregnancy | Healthy Girls and Women"/>
          <p:cNvPicPr>
            <a:picLocks noChangeAspect="1" noChangeArrowheads="1"/>
          </p:cNvPicPr>
          <p:nvPr/>
        </p:nvPicPr>
        <p:blipFill>
          <a:blip r:embed="rId6" cstate="print"/>
          <a:srcRect/>
          <a:stretch>
            <a:fillRect/>
          </a:stretch>
        </p:blipFill>
        <p:spPr bwMode="auto">
          <a:xfrm>
            <a:off x="5220072" y="116632"/>
            <a:ext cx="3764360" cy="1129308"/>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Directions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marL="457200" indent="-457200">
              <a:buAutoNum type="arabicPeriod"/>
            </a:pPr>
            <a:r>
              <a:rPr lang="en-CA" sz="2000" dirty="0" smtClean="0">
                <a:solidFill>
                  <a:srgbClr val="FF0000"/>
                </a:solidFill>
              </a:rPr>
              <a:t>Select ONE Vignette </a:t>
            </a:r>
            <a:r>
              <a:rPr lang="en-CA" sz="2000" dirty="0" smtClean="0"/>
              <a:t>from </a:t>
            </a:r>
            <a:r>
              <a:rPr lang="en-CA" sz="2000" u="sng" dirty="0" smtClean="0"/>
              <a:t>Mango Street </a:t>
            </a:r>
            <a:r>
              <a:rPr lang="en-CA" sz="2000" dirty="0" smtClean="0"/>
              <a:t>which shows how Esperanza is </a:t>
            </a:r>
            <a:r>
              <a:rPr lang="en-CA" sz="2000" dirty="0" smtClean="0">
                <a:solidFill>
                  <a:srgbClr val="FF0000"/>
                </a:solidFill>
              </a:rPr>
              <a:t>treated </a:t>
            </a:r>
            <a:r>
              <a:rPr lang="en-CA" sz="2000" dirty="0" smtClean="0">
                <a:solidFill>
                  <a:srgbClr val="002060"/>
                </a:solidFill>
              </a:rPr>
              <a:t>(by boys, men and/or other women) </a:t>
            </a:r>
            <a:r>
              <a:rPr lang="en-CA" sz="2000" dirty="0" smtClean="0"/>
              <a:t>ex. </a:t>
            </a:r>
            <a:r>
              <a:rPr lang="en-CA" sz="2000" i="1" dirty="0" smtClean="0"/>
              <a:t>The Family of Little Feet </a:t>
            </a:r>
            <a:r>
              <a:rPr lang="en-CA" sz="2000" dirty="0" smtClean="0"/>
              <a:t>pg. 39-42</a:t>
            </a:r>
          </a:p>
          <a:p>
            <a:pPr marL="457200" indent="-457200">
              <a:buAutoNum type="arabicPeriod"/>
            </a:pPr>
            <a:endParaRPr lang="en-CA" sz="2000" dirty="0" smtClean="0"/>
          </a:p>
          <a:p>
            <a:pPr marL="457200" indent="-457200">
              <a:buAutoNum type="arabicPeriod"/>
            </a:pPr>
            <a:r>
              <a:rPr lang="en-CA" sz="2000" dirty="0" smtClean="0"/>
              <a:t>Using your </a:t>
            </a:r>
            <a:r>
              <a:rPr lang="en-CA" sz="2000" dirty="0" smtClean="0">
                <a:solidFill>
                  <a:srgbClr val="FF0000"/>
                </a:solidFill>
              </a:rPr>
              <a:t>chosen Vignette</a:t>
            </a:r>
            <a:r>
              <a:rPr lang="en-CA" sz="2000" dirty="0" smtClean="0"/>
              <a:t>, write a </a:t>
            </a:r>
            <a:r>
              <a:rPr lang="en-CA" sz="2000" dirty="0" smtClean="0">
                <a:solidFill>
                  <a:srgbClr val="FF0000"/>
                </a:solidFill>
              </a:rPr>
              <a:t>Personal Reflection  (100-150 words/2-3 paragraphs)</a:t>
            </a:r>
            <a:r>
              <a:rPr lang="en-CA" sz="2000" dirty="0" smtClean="0"/>
              <a:t>to show your opinion/thinking of how Esperanza is treated by boys, men or other women in your </a:t>
            </a:r>
            <a:r>
              <a:rPr lang="en-CA" sz="2000" dirty="0" smtClean="0">
                <a:solidFill>
                  <a:srgbClr val="FF0000"/>
                </a:solidFill>
              </a:rPr>
              <a:t>chosen Vignette.</a:t>
            </a:r>
          </a:p>
          <a:p>
            <a:pPr marL="457200" indent="-457200">
              <a:buAutoNum type="arabicPeriod"/>
            </a:pPr>
            <a:endParaRPr lang="en-CA" sz="2000" dirty="0" smtClean="0">
              <a:solidFill>
                <a:srgbClr val="FF0000"/>
              </a:solidFill>
            </a:endParaRPr>
          </a:p>
          <a:p>
            <a:pPr marL="457200" indent="-457200">
              <a:buAutoNum type="arabicPeriod"/>
            </a:pPr>
            <a:r>
              <a:rPr lang="en-CA" sz="2000" dirty="0" smtClean="0"/>
              <a:t>Use the </a:t>
            </a:r>
            <a:r>
              <a:rPr lang="en-CA" sz="2000" dirty="0" smtClean="0">
                <a:solidFill>
                  <a:srgbClr val="FF0000"/>
                </a:solidFill>
              </a:rPr>
              <a:t>Reflection Questions on Slide 4 </a:t>
            </a:r>
            <a:r>
              <a:rPr lang="en-CA" sz="2000" dirty="0" smtClean="0"/>
              <a:t>to help you gather your ideas and shape your Reflection.</a:t>
            </a:r>
          </a:p>
          <a:p>
            <a:pPr marL="457200" indent="-457200">
              <a:buAutoNum type="arabicPeriod"/>
            </a:pPr>
            <a:endParaRPr lang="en-CA" sz="2000" dirty="0" smtClean="0"/>
          </a:p>
          <a:p>
            <a:pPr marL="457200" indent="-457200">
              <a:buAutoNum type="arabicPeriod"/>
            </a:pPr>
            <a:r>
              <a:rPr lang="en-CA" sz="2000" dirty="0" smtClean="0"/>
              <a:t>Be ready to </a:t>
            </a:r>
            <a:r>
              <a:rPr lang="en-CA" sz="2000" dirty="0" smtClean="0">
                <a:solidFill>
                  <a:srgbClr val="FF0000"/>
                </a:solidFill>
              </a:rPr>
              <a:t>orally share your Reflection </a:t>
            </a:r>
            <a:r>
              <a:rPr lang="en-CA" sz="2000" dirty="0" smtClean="0"/>
              <a:t>(your personal thinking) in an oral discussion (1 minute).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Requirements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marL="457200" indent="-457200">
              <a:buAutoNum type="arabicPeriod"/>
            </a:pPr>
            <a:r>
              <a:rPr lang="en-CA" sz="2000" dirty="0" smtClean="0"/>
              <a:t>Make sure that your </a:t>
            </a:r>
            <a:r>
              <a:rPr lang="en-CA" sz="2000" dirty="0" smtClean="0">
                <a:solidFill>
                  <a:srgbClr val="FF0000"/>
                </a:solidFill>
              </a:rPr>
              <a:t>Reflection is organized </a:t>
            </a:r>
            <a:r>
              <a:rPr lang="en-CA" sz="2000" dirty="0" smtClean="0"/>
              <a:t>and well written with </a:t>
            </a:r>
            <a:r>
              <a:rPr lang="en-CA" sz="2000" dirty="0" smtClean="0">
                <a:solidFill>
                  <a:srgbClr val="FF0000"/>
                </a:solidFill>
              </a:rPr>
              <a:t>topic sentences</a:t>
            </a:r>
            <a:r>
              <a:rPr lang="en-CA" sz="2000" dirty="0" smtClean="0"/>
              <a:t>, </a:t>
            </a:r>
            <a:r>
              <a:rPr lang="en-CA" sz="2000" dirty="0" smtClean="0">
                <a:solidFill>
                  <a:srgbClr val="FF0000"/>
                </a:solidFill>
              </a:rPr>
              <a:t>key ideas and concluding sentences </a:t>
            </a:r>
            <a:r>
              <a:rPr lang="en-CA" sz="2000" dirty="0" smtClean="0"/>
              <a:t>for each </a:t>
            </a:r>
            <a:r>
              <a:rPr lang="en-CA" sz="2000" dirty="0" smtClean="0">
                <a:solidFill>
                  <a:srgbClr val="FF0000"/>
                </a:solidFill>
              </a:rPr>
              <a:t>paragraph</a:t>
            </a:r>
            <a:r>
              <a:rPr lang="en-CA" sz="2000" dirty="0" smtClean="0"/>
              <a:t>. **</a:t>
            </a:r>
            <a:r>
              <a:rPr lang="en-CA" sz="2000" i="1" dirty="0" smtClean="0"/>
              <a:t>Use</a:t>
            </a:r>
            <a:r>
              <a:rPr lang="en-CA" sz="2000" dirty="0" smtClean="0"/>
              <a:t> your </a:t>
            </a:r>
            <a:r>
              <a:rPr lang="en-CA" sz="2000" i="1" dirty="0" smtClean="0"/>
              <a:t>own words and thinking</a:t>
            </a:r>
            <a:r>
              <a:rPr lang="en-CA" sz="2000" dirty="0" smtClean="0"/>
              <a:t> to </a:t>
            </a:r>
            <a:r>
              <a:rPr lang="en-CA" sz="2000" i="1" dirty="0" smtClean="0"/>
              <a:t>avoid Plagiarism. Add quotes and proper citations where needed according to APA/MLA Guidelines.</a:t>
            </a:r>
          </a:p>
          <a:p>
            <a:pPr marL="457200" indent="-457200">
              <a:buNone/>
            </a:pPr>
            <a:endParaRPr lang="en-CA" sz="2000" dirty="0" smtClean="0"/>
          </a:p>
          <a:p>
            <a:pPr marL="457200" indent="-457200">
              <a:buNone/>
            </a:pPr>
            <a:r>
              <a:rPr lang="en-CA" sz="2000" dirty="0" smtClean="0"/>
              <a:t>2.   Make sure your </a:t>
            </a:r>
            <a:r>
              <a:rPr lang="en-CA" sz="2000" dirty="0" smtClean="0">
                <a:solidFill>
                  <a:srgbClr val="FF0000"/>
                </a:solidFill>
              </a:rPr>
              <a:t>Name, Assignment Title and Date </a:t>
            </a:r>
            <a:r>
              <a:rPr lang="en-CA" sz="2000" dirty="0" smtClean="0"/>
              <a:t>are on the first page.</a:t>
            </a:r>
          </a:p>
          <a:p>
            <a:pPr marL="457200" indent="-457200">
              <a:buNone/>
            </a:pPr>
            <a:endParaRPr lang="en-CA" sz="2000" dirty="0" smtClean="0"/>
          </a:p>
          <a:p>
            <a:pPr marL="457200" indent="-457200">
              <a:buAutoNum type="arabicPeriod" startAt="3"/>
            </a:pPr>
            <a:r>
              <a:rPr lang="en-CA" sz="2000" dirty="0" smtClean="0"/>
              <a:t>Make sure all your </a:t>
            </a:r>
            <a:r>
              <a:rPr lang="en-CA" sz="2000" dirty="0" smtClean="0">
                <a:solidFill>
                  <a:srgbClr val="FF0000"/>
                </a:solidFill>
              </a:rPr>
              <a:t>References are put in APA/MLA Format </a:t>
            </a:r>
            <a:r>
              <a:rPr lang="en-CA" sz="2000" dirty="0" smtClean="0"/>
              <a:t>on the last page (1-3 References only). </a:t>
            </a:r>
          </a:p>
          <a:p>
            <a:pPr marL="457200" indent="-457200">
              <a:buAutoNum type="arabicPeriod" startAt="3"/>
            </a:pPr>
            <a:endParaRPr lang="en-CA" sz="2000" dirty="0" smtClean="0"/>
          </a:p>
          <a:p>
            <a:pPr marL="457200" indent="-457200">
              <a:buAutoNum type="arabicPeriod" startAt="3"/>
            </a:pPr>
            <a:r>
              <a:rPr lang="en-CA" sz="2000" dirty="0" smtClean="0"/>
              <a:t>Use </a:t>
            </a:r>
            <a:r>
              <a:rPr lang="en-CA" sz="2000" dirty="0" smtClean="0">
                <a:solidFill>
                  <a:srgbClr val="FF0000"/>
                </a:solidFill>
              </a:rPr>
              <a:t>clear, natural speaking for your oral sharing without reading</a:t>
            </a:r>
            <a:r>
              <a:rPr lang="en-CA" sz="2000" dirty="0" smtClean="0"/>
              <a:t>. Be ready to respond to Discussion Questions. (1 minute)</a:t>
            </a:r>
            <a:endParaRPr lang="en-CA"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Reflection Questions</a:t>
            </a:r>
            <a:endParaRPr lang="en-CA" sz="3200" dirty="0">
              <a:solidFill>
                <a:srgbClr val="FF0000"/>
              </a:solidFill>
            </a:endParaRPr>
          </a:p>
        </p:txBody>
      </p:sp>
      <p:sp>
        <p:nvSpPr>
          <p:cNvPr id="3" name="Content Placeholder 2"/>
          <p:cNvSpPr>
            <a:spLocks noGrp="1"/>
          </p:cNvSpPr>
          <p:nvPr>
            <p:ph idx="1"/>
          </p:nvPr>
        </p:nvSpPr>
        <p:spPr/>
        <p:txBody>
          <a:bodyPr>
            <a:normAutofit lnSpcReduction="10000"/>
          </a:bodyPr>
          <a:lstStyle/>
          <a:p>
            <a:pPr>
              <a:buNone/>
            </a:pPr>
            <a:r>
              <a:rPr lang="en-CA" sz="1600" dirty="0" smtClean="0"/>
              <a:t>1.  Explain how </a:t>
            </a:r>
            <a:r>
              <a:rPr lang="en-CA" sz="1600" dirty="0" smtClean="0">
                <a:solidFill>
                  <a:srgbClr val="FF0000"/>
                </a:solidFill>
              </a:rPr>
              <a:t>Esperanza is treated </a:t>
            </a:r>
            <a:r>
              <a:rPr lang="en-CA" sz="1600" dirty="0" smtClean="0"/>
              <a:t>in your chosen Vignette.  Is she treated </a:t>
            </a:r>
            <a:r>
              <a:rPr lang="en-CA" sz="1600" dirty="0" smtClean="0">
                <a:solidFill>
                  <a:srgbClr val="FF0000"/>
                </a:solidFill>
              </a:rPr>
              <a:t>poorly, unfairly or positively </a:t>
            </a:r>
            <a:r>
              <a:rPr lang="en-CA" sz="1600" dirty="0" smtClean="0"/>
              <a:t>by boys, men, girls or women?  Explain.</a:t>
            </a:r>
          </a:p>
          <a:p>
            <a:pPr>
              <a:buNone/>
            </a:pPr>
            <a:endParaRPr lang="en-CA" sz="1600" dirty="0" smtClean="0"/>
          </a:p>
          <a:p>
            <a:pPr>
              <a:buAutoNum type="arabicPeriod" startAt="2"/>
            </a:pPr>
            <a:r>
              <a:rPr lang="en-CA" sz="1600" dirty="0" smtClean="0"/>
              <a:t>What are </a:t>
            </a:r>
            <a:r>
              <a:rPr lang="en-CA" sz="1600" dirty="0" smtClean="0">
                <a:solidFill>
                  <a:srgbClr val="FF0000"/>
                </a:solidFill>
              </a:rPr>
              <a:t>Esperanza’s views </a:t>
            </a:r>
            <a:r>
              <a:rPr lang="en-CA" sz="1600" dirty="0" smtClean="0"/>
              <a:t>on the way that she is being treated? </a:t>
            </a:r>
            <a:r>
              <a:rPr lang="en-CA" sz="1600" dirty="0" smtClean="0">
                <a:solidFill>
                  <a:srgbClr val="FF0000"/>
                </a:solidFill>
              </a:rPr>
              <a:t>Does she care</a:t>
            </a:r>
            <a:r>
              <a:rPr lang="en-CA" sz="1600" dirty="0" smtClean="0"/>
              <a:t>? Do her </a:t>
            </a:r>
            <a:r>
              <a:rPr lang="en-CA" sz="1600" dirty="0" smtClean="0">
                <a:solidFill>
                  <a:srgbClr val="FF0000"/>
                </a:solidFill>
              </a:rPr>
              <a:t>emotions appear to be harmed </a:t>
            </a:r>
            <a:r>
              <a:rPr lang="en-CA" sz="1600" dirty="0" smtClean="0"/>
              <a:t>or not? Does she </a:t>
            </a:r>
            <a:r>
              <a:rPr lang="en-CA" sz="1600" dirty="0" smtClean="0">
                <a:solidFill>
                  <a:srgbClr val="FF0000"/>
                </a:solidFill>
              </a:rPr>
              <a:t>take any action towards </a:t>
            </a:r>
            <a:r>
              <a:rPr lang="en-CA" sz="1600" dirty="0" smtClean="0"/>
              <a:t>this?</a:t>
            </a:r>
          </a:p>
          <a:p>
            <a:pPr>
              <a:buAutoNum type="arabicPeriod" startAt="2"/>
            </a:pPr>
            <a:endParaRPr lang="en-CA" sz="1600" dirty="0" smtClean="0"/>
          </a:p>
          <a:p>
            <a:pPr>
              <a:buAutoNum type="arabicPeriod" startAt="2"/>
            </a:pPr>
            <a:r>
              <a:rPr lang="en-CA" sz="1600" dirty="0" smtClean="0"/>
              <a:t>What are </a:t>
            </a:r>
            <a:r>
              <a:rPr lang="en-CA" sz="1600" dirty="0" smtClean="0">
                <a:solidFill>
                  <a:srgbClr val="FF0000"/>
                </a:solidFill>
              </a:rPr>
              <a:t>Esperanza’s views on the role of girls and women </a:t>
            </a:r>
            <a:r>
              <a:rPr lang="en-CA" sz="1600" dirty="0" smtClean="0"/>
              <a:t>in your chosen Vignette?  Why do you think Esperanza feels this way? **Remember to include the </a:t>
            </a:r>
            <a:r>
              <a:rPr lang="en-CA" sz="1600" dirty="0" smtClean="0">
                <a:solidFill>
                  <a:srgbClr val="FF0000"/>
                </a:solidFill>
              </a:rPr>
              <a:t>theme of identity, culture </a:t>
            </a:r>
            <a:r>
              <a:rPr lang="en-CA" sz="1600" dirty="0" smtClean="0"/>
              <a:t>and </a:t>
            </a:r>
            <a:r>
              <a:rPr lang="en-CA" sz="1600" dirty="0" smtClean="0">
                <a:solidFill>
                  <a:srgbClr val="FF0000"/>
                </a:solidFill>
              </a:rPr>
              <a:t>coming of age</a:t>
            </a:r>
            <a:r>
              <a:rPr lang="en-CA" sz="1600" dirty="0" smtClean="0"/>
              <a:t>.</a:t>
            </a:r>
          </a:p>
          <a:p>
            <a:pPr>
              <a:buAutoNum type="arabicPeriod" startAt="2"/>
            </a:pPr>
            <a:endParaRPr lang="en-CA" sz="1600" dirty="0" smtClean="0"/>
          </a:p>
          <a:p>
            <a:pPr>
              <a:buAutoNum type="arabicPeriod" startAt="2"/>
            </a:pPr>
            <a:r>
              <a:rPr lang="en-CA" sz="1600" dirty="0" smtClean="0"/>
              <a:t>What are </a:t>
            </a:r>
            <a:r>
              <a:rPr lang="en-CA" sz="1600" dirty="0" smtClean="0">
                <a:solidFill>
                  <a:srgbClr val="FF0000"/>
                </a:solidFill>
              </a:rPr>
              <a:t>your ideas and perspectives </a:t>
            </a:r>
            <a:r>
              <a:rPr lang="en-CA" sz="1600" dirty="0" smtClean="0"/>
              <a:t>on the </a:t>
            </a:r>
            <a:r>
              <a:rPr lang="en-CA" sz="1600" dirty="0" smtClean="0">
                <a:solidFill>
                  <a:srgbClr val="FF0000"/>
                </a:solidFill>
              </a:rPr>
              <a:t>role of girls and women in your society today</a:t>
            </a:r>
            <a:r>
              <a:rPr lang="en-CA" sz="1600" dirty="0" smtClean="0"/>
              <a:t>?  Can you </a:t>
            </a:r>
            <a:r>
              <a:rPr lang="en-CA" sz="1600" dirty="0" smtClean="0">
                <a:solidFill>
                  <a:srgbClr val="FF0000"/>
                </a:solidFill>
              </a:rPr>
              <a:t>relate to Esperanza </a:t>
            </a:r>
            <a:r>
              <a:rPr lang="en-CA" sz="1600" dirty="0" smtClean="0"/>
              <a:t>and her </a:t>
            </a:r>
            <a:r>
              <a:rPr lang="en-CA" sz="1600" dirty="0" smtClean="0">
                <a:solidFill>
                  <a:srgbClr val="FF0000"/>
                </a:solidFill>
              </a:rPr>
              <a:t>experiences and perspectives on gender roles</a:t>
            </a:r>
            <a:r>
              <a:rPr lang="en-CA" sz="1600" dirty="0" smtClean="0"/>
              <a:t>?  Explain your thinking with examples.</a:t>
            </a:r>
          </a:p>
          <a:p>
            <a:pPr>
              <a:buAutoNum type="arabicPeriod" startAt="2"/>
            </a:pPr>
            <a:endParaRPr lang="en-CA" sz="1600" dirty="0" smtClean="0"/>
          </a:p>
          <a:p>
            <a:pPr>
              <a:buNone/>
            </a:pPr>
            <a:r>
              <a:rPr lang="en-CA" sz="1600" dirty="0" smtClean="0"/>
              <a:t>**Suggested Format= 2 Full Paragraphs </a:t>
            </a:r>
          </a:p>
          <a:p>
            <a:pPr>
              <a:buNone/>
            </a:pPr>
            <a:r>
              <a:rPr lang="en-CA" sz="1600" dirty="0" smtClean="0"/>
              <a:t>Para #1: (Introduction, Questions 1, 2)</a:t>
            </a:r>
          </a:p>
          <a:p>
            <a:pPr>
              <a:buNone/>
            </a:pPr>
            <a:r>
              <a:rPr lang="en-CA" sz="1600" dirty="0" smtClean="0"/>
              <a:t>Para #2: (Questions 3, 4, Conclusion)</a:t>
            </a:r>
          </a:p>
          <a:p>
            <a:pPr>
              <a:buAutoNum type="arabicPeriod" startAt="2"/>
            </a:pPr>
            <a:endParaRPr lang="en-CA" sz="1600" dirty="0" smtClean="0"/>
          </a:p>
          <a:p>
            <a:pPr>
              <a:buAutoNum type="arabicPeriod" startAt="2"/>
            </a:pPr>
            <a:endParaRPr lang="en-CA" sz="1600" dirty="0" smtClean="0"/>
          </a:p>
          <a:p>
            <a:pPr>
              <a:buAutoNum type="arabicPeriod" startAt="2"/>
            </a:pPr>
            <a:endParaRPr lang="en-CA" sz="1600" dirty="0" smtClean="0"/>
          </a:p>
          <a:p>
            <a:pPr>
              <a:buAutoNum type="arabicPeriod" startAt="2"/>
            </a:pPr>
            <a:endParaRPr lang="en-CA"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pPr>
              <a:buNone/>
            </a:pPr>
            <a:r>
              <a:rPr lang="en-CA" sz="1600" dirty="0" smtClean="0"/>
              <a:t>Developing and Organizing Content</a:t>
            </a:r>
          </a:p>
          <a:p>
            <a:pPr>
              <a:buNone/>
            </a:pPr>
            <a:r>
              <a:rPr lang="en-CA" sz="1600" dirty="0" smtClean="0"/>
              <a:t>1.1 identify the topic, purpose, and audience for a variety of writing tasks</a:t>
            </a:r>
          </a:p>
          <a:p>
            <a:pPr>
              <a:buNone/>
            </a:pPr>
            <a:r>
              <a:rPr lang="en-CA" sz="1600" dirty="0" smtClean="0"/>
              <a:t>1.2 generate, expand, explore, and focus ideas for potential writing tasks, using a variety of strategies and print, electronic, and other resources, as appropriate</a:t>
            </a:r>
          </a:p>
          <a:p>
            <a:pPr>
              <a:buNone/>
            </a:pPr>
            <a:r>
              <a:rPr lang="en-CA" sz="1600" dirty="0" smtClean="0"/>
              <a:t>1.3 locate and select information to fully and effectively support ideas for writing, using a variety of strategies and print, electronic, and other resources, as appropriate</a:t>
            </a:r>
          </a:p>
          <a:p>
            <a:pPr>
              <a:buNone/>
            </a:pPr>
            <a:r>
              <a:rPr lang="en-CA" sz="1600" dirty="0" smtClean="0"/>
              <a:t>1.4 identify, sort, and order main ideas and supporting details for writing tasks, using a variety of strategies and selecting the organizational pattern best suited to the content and the purpose for writing </a:t>
            </a:r>
          </a:p>
          <a:p>
            <a:pPr>
              <a:buNone/>
            </a:pPr>
            <a:r>
              <a:rPr lang="en-CA" sz="1600" dirty="0" smtClean="0"/>
              <a:t>1.5 determine whether the ideas and information gathered are accurate and complete, interesting, and effectively meet the requirements of the writing task</a:t>
            </a:r>
          </a:p>
          <a:p>
            <a:pPr>
              <a:buNone/>
            </a:pPr>
            <a:r>
              <a:rPr lang="en-CA" sz="1600" dirty="0" smtClean="0"/>
              <a:t>Using Knowledge of Form and Style</a:t>
            </a:r>
          </a:p>
          <a:p>
            <a:pPr>
              <a:buNone/>
            </a:pPr>
            <a:r>
              <a:rPr lang="en-CA" sz="1600" dirty="0" smtClean="0"/>
              <a:t>2.1 write for different purposes and audiences using a variety of literary, informational, and graphic forms </a:t>
            </a:r>
          </a:p>
          <a:p>
            <a:pPr>
              <a:buNone/>
            </a:pPr>
            <a:r>
              <a:rPr lang="en-CA" sz="1600" dirty="0" smtClean="0"/>
              <a:t>2.2 establish a distinctive and original voice in their writing, modifying language and tone skilfully and effectively to suit the form, audience, and purpose for writing</a:t>
            </a:r>
          </a:p>
          <a:p>
            <a:pPr>
              <a:buNone/>
            </a:pPr>
            <a:r>
              <a:rPr lang="en-CA" sz="1600" dirty="0" smtClean="0"/>
              <a:t>2.3 use a wide range of descriptive and evocative words, phrases, and expressions precisely and imaginatively to make their writing clear, vivid, and compelling for their intended audience</a:t>
            </a:r>
          </a:p>
          <a:p>
            <a:pPr>
              <a:buNone/>
            </a:pPr>
            <a:r>
              <a:rPr lang="en-CA" sz="1600" dirty="0" smtClean="0"/>
              <a:t>2.4 write complete sentences that communicate their meaning clearly and effectively, skilfully varying sentence type, structure, and length to suit different purposes and making smooth and logical transitions between ideas</a:t>
            </a:r>
          </a:p>
          <a:p>
            <a:pPr>
              <a:buNone/>
            </a:pPr>
            <a:r>
              <a:rPr lang="en-CA" sz="1600" dirty="0" smtClean="0"/>
              <a:t>2.6 revise drafts to improve the content, organization, clarity, and style of their written work</a:t>
            </a:r>
          </a:p>
          <a:p>
            <a:pPr>
              <a:buNone/>
            </a:pPr>
            <a:r>
              <a:rPr lang="en-CA" sz="1600" dirty="0" smtClean="0"/>
              <a:t>2.7 produce revised drafts of texts, including increasingly complex texts, written to meet criteria identified by the teacher, based on the curriculum expectations</a:t>
            </a:r>
          </a:p>
          <a:p>
            <a:pPr>
              <a:buNone/>
            </a:pPr>
            <a:endParaRPr lang="en-CA"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400" dirty="0" smtClean="0"/>
              <a:t>Applying Knowledge of Conventions</a:t>
            </a:r>
          </a:p>
          <a:p>
            <a:pPr>
              <a:buNone/>
            </a:pPr>
            <a:r>
              <a:rPr lang="en-CA" sz="1400" dirty="0" smtClean="0"/>
              <a:t>3.1 use knowledge of spelling rules and patterns, a variety of resources, and appropriate strategies to recognize and correct their own and others’ spelling errors</a:t>
            </a:r>
          </a:p>
          <a:p>
            <a:pPr>
              <a:buNone/>
            </a:pPr>
            <a:r>
              <a:rPr lang="en-CA" sz="1400" dirty="0" smtClean="0"/>
              <a:t>3.2 build vocabulary for writing by confirming word meaning(s) and reviewing and refining word choice, using a variety of resources and strategies, as appropriate for the purpose </a:t>
            </a:r>
          </a:p>
          <a:p>
            <a:pPr>
              <a:buNone/>
            </a:pPr>
            <a:r>
              <a:rPr lang="en-CA" sz="1400" dirty="0" smtClean="0"/>
              <a:t>3.3 use punctuation correctly and effectively to communicate their intended meaning</a:t>
            </a:r>
          </a:p>
          <a:p>
            <a:pPr>
              <a:buNone/>
            </a:pPr>
            <a:r>
              <a:rPr lang="en-CA" sz="1400" dirty="0" smtClean="0"/>
              <a:t>3.4 use grammar conventions correctly and appropriately to communicate their intended meaning clearly and effectively</a:t>
            </a:r>
          </a:p>
          <a:p>
            <a:pPr>
              <a:buNone/>
            </a:pPr>
            <a:r>
              <a:rPr lang="en-CA" sz="1400" dirty="0" smtClean="0"/>
              <a:t>3.5 regularly proofread and correct their writing</a:t>
            </a:r>
          </a:p>
          <a:p>
            <a:pPr>
              <a:buNone/>
            </a:pPr>
            <a:r>
              <a:rPr lang="en-CA" sz="1400" dirty="0" smtClean="0"/>
              <a:t>3.6 use a variety of presentation features, including print and script, fonts, graphics, and layout, to improve the clarity and coherence of their written work and to heighten its appeal and effectiveness for their audience</a:t>
            </a:r>
          </a:p>
          <a:p>
            <a:pPr>
              <a:buNone/>
            </a:pPr>
            <a:r>
              <a:rPr lang="en-CA" sz="1400" dirty="0" smtClean="0"/>
              <a:t>3.7 produce pieces of published work to meet criteria identified by the teacher, based on the curriculum expectations</a:t>
            </a:r>
          </a:p>
          <a:p>
            <a:pPr>
              <a:buNone/>
            </a:pPr>
            <a:endParaRPr lang="en-CA"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400" dirty="0" smtClean="0"/>
              <a:t>Reading For Meaning</a:t>
            </a:r>
          </a:p>
          <a:p>
            <a:pPr>
              <a:buNone/>
            </a:pPr>
            <a:r>
              <a:rPr lang="en-CA" sz="1400" dirty="0" smtClean="0"/>
              <a:t>1.1 read a variety of student- and teacher-selected texts from diverse cultures and historical periods, identifying specific purposes for reading</a:t>
            </a:r>
          </a:p>
          <a:p>
            <a:pPr>
              <a:buNone/>
            </a:pPr>
            <a:r>
              <a:rPr lang="en-CA" sz="1400" dirty="0" smtClean="0"/>
              <a:t>1.2 select and use, with increasing facility, the most appropriate reading comprehension strategies to understand texts, including complex and challenging texts </a:t>
            </a:r>
          </a:p>
          <a:p>
            <a:pPr>
              <a:buNone/>
            </a:pPr>
            <a:r>
              <a:rPr lang="en-CA" sz="1400" dirty="0" smtClean="0"/>
              <a:t>1.3 identify the most important ideas and supporting details in texts, including complex and challenging texts</a:t>
            </a:r>
          </a:p>
          <a:p>
            <a:pPr>
              <a:buNone/>
            </a:pPr>
            <a:r>
              <a:rPr lang="en-CA" sz="1400" dirty="0" smtClean="0"/>
              <a:t>1.4 make and explain inferences of increasing subtlety and insight about texts, including complex and challenging texts, supporting their explanations with well-chosen stated and implied ideas from the texts</a:t>
            </a:r>
          </a:p>
          <a:p>
            <a:pPr>
              <a:buNone/>
            </a:pPr>
            <a:r>
              <a:rPr lang="en-CA" sz="1400" dirty="0" smtClean="0"/>
              <a:t>1.5 extend understanding of texts, including complex and challenging texts, by making rich and increasingly insightful connections between the ideas in them and personal knowledge, experience, and insights; other texts; and the world around them</a:t>
            </a:r>
          </a:p>
          <a:p>
            <a:pPr>
              <a:buNone/>
            </a:pPr>
            <a:r>
              <a:rPr lang="en-CA" sz="1400" dirty="0" smtClean="0"/>
              <a:t>1.6 analyse texts in terms of the information, ideas, issues, or themes they explore, examining how various aspects of the texts contribute to the presentation or development of these elements</a:t>
            </a:r>
          </a:p>
          <a:p>
            <a:pPr>
              <a:buNone/>
            </a:pPr>
            <a:r>
              <a:rPr lang="en-CA" sz="1400" dirty="0" smtClean="0"/>
              <a:t>1.7 evaluate the effectiveness of texts, including complex and challenging texts, using evidence from the text insightfully to support their opinions</a:t>
            </a:r>
          </a:p>
          <a:p>
            <a:pPr>
              <a:buNone/>
            </a:pPr>
            <a:endParaRPr lang="en-CA"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400" dirty="0" smtClean="0"/>
              <a:t>Understanding Form and Style</a:t>
            </a:r>
          </a:p>
          <a:p>
            <a:pPr>
              <a:buNone/>
            </a:pPr>
            <a:r>
              <a:rPr lang="en-CA" sz="1400" dirty="0" smtClean="0"/>
              <a:t>2.1 identify a variety of characteristics of literary, informational, and graphic text forms and demonstrate insight into the way they help communicate meaning</a:t>
            </a:r>
          </a:p>
          <a:p>
            <a:pPr>
              <a:buNone/>
            </a:pPr>
            <a:r>
              <a:rPr lang="en-CA" sz="1400" dirty="0" smtClean="0"/>
              <a:t>2.2 identify a variety of text features and demonstrate insight into the way they communicate meaning</a:t>
            </a:r>
          </a:p>
          <a:p>
            <a:pPr>
              <a:buNone/>
            </a:pPr>
            <a:r>
              <a:rPr lang="en-CA" sz="1400" dirty="0" smtClean="0"/>
              <a:t>2.3 identify a variety of elements of style in texts and explain how they help communicate meaning and enhance the effectiveness of the texts</a:t>
            </a:r>
          </a:p>
          <a:p>
            <a:pPr>
              <a:buNone/>
            </a:pPr>
            <a:endParaRPr lang="en-CA" sz="1400" dirty="0" smtClean="0"/>
          </a:p>
          <a:p>
            <a:pPr>
              <a:buNone/>
            </a:pPr>
            <a:r>
              <a:rPr lang="en-CA" sz="1400" dirty="0" smtClean="0"/>
              <a:t>Reading With Fluency</a:t>
            </a:r>
          </a:p>
          <a:p>
            <a:pPr>
              <a:buNone/>
            </a:pPr>
            <a:r>
              <a:rPr lang="en-CA" sz="1400" dirty="0" smtClean="0"/>
              <a:t>3.1 automatically understand most words in a variety of reading contexts</a:t>
            </a:r>
          </a:p>
          <a:p>
            <a:pPr>
              <a:buNone/>
            </a:pPr>
            <a:r>
              <a:rPr lang="en-CA" sz="1400" dirty="0" smtClean="0"/>
              <a:t>3.2 use decoding strategies effectively to read and understand unfamiliar words, including words of increasing difficulty</a:t>
            </a:r>
          </a:p>
          <a:p>
            <a:pPr>
              <a:buNone/>
            </a:pPr>
            <a:r>
              <a:rPr lang="en-CA" sz="1400" dirty="0" smtClean="0"/>
              <a:t>3.3 regularly use a variety of strategies to explore and expand vocabulary, discerning shades of meaning and assessing the precision with which words are used in the texts they are reading</a:t>
            </a:r>
          </a:p>
          <a:p>
            <a:pPr>
              <a:buNone/>
            </a:pPr>
            <a:endParaRPr lang="en-CA"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pPr>
              <a:buNone/>
            </a:pPr>
            <a:r>
              <a:rPr lang="en-CA" sz="1600" dirty="0" smtClean="0"/>
              <a:t>Speaking To Communicate</a:t>
            </a:r>
          </a:p>
          <a:p>
            <a:pPr>
              <a:buNone/>
            </a:pPr>
            <a:r>
              <a:rPr lang="en-CA" sz="1600" dirty="0" smtClean="0"/>
              <a:t>2.1 communicate orally for a wide range of purposes, using language effective for the intended audience</a:t>
            </a:r>
          </a:p>
          <a:p>
            <a:pPr>
              <a:buNone/>
            </a:pPr>
            <a:r>
              <a:rPr lang="en-CA" sz="1600" dirty="0" smtClean="0"/>
              <a:t>2.2 demonstrate an understanding of a variety of interpersonal speaking strategies and adapt them to suit the purpose, situation, and audience, exhibiting sensitivity to cultural differences</a:t>
            </a:r>
          </a:p>
          <a:p>
            <a:pPr>
              <a:buNone/>
            </a:pPr>
            <a:r>
              <a:rPr lang="en-CA" sz="1600" dirty="0" smtClean="0"/>
              <a:t>2.3 communicate in a clear, coherent manner, using a structure and style effective for the purpose, subject matter, and intended audience </a:t>
            </a:r>
          </a:p>
          <a:p>
            <a:pPr>
              <a:buNone/>
            </a:pPr>
            <a:r>
              <a:rPr lang="en-CA" sz="1600" dirty="0" smtClean="0"/>
              <a:t>2.4 use the most appropriate words, phrases, and terminology, and a variety of stylistic devices, to communicate their meaning in a compelling way and to engage their intended audience</a:t>
            </a:r>
          </a:p>
          <a:p>
            <a:pPr>
              <a:buNone/>
            </a:pPr>
            <a:r>
              <a:rPr lang="en-CA" sz="1600" dirty="0" smtClean="0"/>
              <a:t>2.5 identify a variety of vocal strategies, including tone, pace, pitch, and volume, and use them effectively and with sensitivity to audience needs and cultural differences</a:t>
            </a:r>
          </a:p>
          <a:p>
            <a:pPr>
              <a:buNone/>
            </a:pPr>
            <a:r>
              <a:rPr lang="en-CA" sz="1600" dirty="0" smtClean="0"/>
              <a:t>2.6 identify a variety of non-verbal cues, including facial expressions, gestures, and eye contact, and use them effectively to help convey their meaning and with sensitivity to audience needs and cultural differences</a:t>
            </a:r>
          </a:p>
          <a:p>
            <a:pPr>
              <a:buNone/>
            </a:pPr>
            <a:r>
              <a:rPr lang="en-CA" sz="1600" dirty="0" smtClean="0"/>
              <a:t>2.7 use a variety of audio-visual aids effectively to support and enhance oral presentations and to engage an audience </a:t>
            </a:r>
          </a:p>
          <a:p>
            <a:pPr>
              <a:buNone/>
            </a:pPr>
            <a:r>
              <a:rPr lang="en-CA" sz="1600" dirty="0" smtClean="0"/>
              <a:t>Reflecting on Skills and Strategies</a:t>
            </a:r>
          </a:p>
          <a:p>
            <a:pPr>
              <a:buNone/>
            </a:pPr>
            <a:r>
              <a:rPr lang="en-CA" sz="1600" dirty="0" smtClean="0"/>
              <a:t>3.2 identify a range of their skills in viewing, representing, reading, and writing and explain how the skills help them improve their oral communication skills</a:t>
            </a:r>
          </a:p>
          <a:p>
            <a:pPr>
              <a:buNone/>
            </a:pPr>
            <a:endParaRPr lang="en-CA"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521</TotalTime>
  <Words>1432</Words>
  <Application>Microsoft Office PowerPoint</Application>
  <PresentationFormat>On-screen Show (4:3)</PresentationFormat>
  <Paragraphs>96</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Assignment #6  Treatment of Girls and Women Reflection</vt:lpstr>
      <vt:lpstr>Directions</vt:lpstr>
      <vt:lpstr>Requirements</vt:lpstr>
      <vt:lpstr>Reflection Questions</vt:lpstr>
      <vt:lpstr>Expectations</vt:lpstr>
      <vt:lpstr>Expectations</vt:lpstr>
      <vt:lpstr>Expectations</vt:lpstr>
      <vt:lpstr>Expectations</vt:lpstr>
      <vt:lpstr>Expectations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Gillian</cp:lastModifiedBy>
  <cp:revision>53</cp:revision>
  <dcterms:created xsi:type="dcterms:W3CDTF">2019-05-05T23:22:58Z</dcterms:created>
  <dcterms:modified xsi:type="dcterms:W3CDTF">2021-07-22T17:46:15Z</dcterms:modified>
</cp:coreProperties>
</file>