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39" r:id="rId3"/>
    <p:sldId id="340" r:id="rId4"/>
    <p:sldId id="258" r:id="rId5"/>
    <p:sldId id="266" r:id="rId6"/>
    <p:sldId id="269" r:id="rId7"/>
    <p:sldId id="265" r:id="rId8"/>
    <p:sldId id="259" r:id="rId9"/>
    <p:sldId id="260" r:id="rId10"/>
    <p:sldId id="261" r:id="rId11"/>
    <p:sldId id="262" r:id="rId12"/>
    <p:sldId id="263" r:id="rId13"/>
    <p:sldId id="264" r:id="rId14"/>
    <p:sldId id="267" r:id="rId15"/>
    <p:sldId id="268" r:id="rId16"/>
    <p:sldId id="270" r:id="rId17"/>
    <p:sldId id="271" r:id="rId18"/>
    <p:sldId id="275" r:id="rId19"/>
    <p:sldId id="272" r:id="rId20"/>
    <p:sldId id="273" r:id="rId21"/>
    <p:sldId id="274" r:id="rId22"/>
    <p:sldId id="276" r:id="rId23"/>
    <p:sldId id="277" r:id="rId24"/>
    <p:sldId id="279" r:id="rId25"/>
    <p:sldId id="280" r:id="rId26"/>
    <p:sldId id="281" r:id="rId27"/>
    <p:sldId id="29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4" autoAdjust="0"/>
    <p:restoredTop sz="94660"/>
  </p:normalViewPr>
  <p:slideViewPr>
    <p:cSldViewPr snapToGrid="0">
      <p:cViewPr varScale="1">
        <p:scale>
          <a:sx n="94" d="100"/>
          <a:sy n="94" d="100"/>
        </p:scale>
        <p:origin x="11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1/31/2024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617727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9047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1/31/2024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20645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48274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1/31/2024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741448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6838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1965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4688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2320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1/31/2024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729312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63818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1/31/2024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98457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epredator/6226238881/"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411.ca/blog/small-business/crowdfunding-canadian-startup/"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a/imgres?imgurl=http://www.commonlawrelationships.ca/images/common-law-ontario.png&amp;imgrefurl=http://www.commonlawrelationships.ca/ontario/&amp;h=376&amp;w=450&amp;tbnid=qZQtF4oP3iLRrM:&amp;tbnh=160&amp;tbnw=192&amp;usg=__csa0t83MjGbxspQnVFuEj4eZPpQ=&amp;vet=1&amp;docid=YDJ3vdC7d76xiM&amp;sa=X&amp;ved=0ahUKEwjNxIDHw5jXAhVD3IMKHY9WBAkQ9QEIKjAA"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V_hs0fwfB94?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lickr.com/photos/59937401@N07/5474806608/"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12.statcan.gc.ca/census-recensement/2011/as-sa/98-312-x/2011001/tbl/tbl4-eng.cfm#fn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2021_Canadian_Censu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182229932@N07/48502911427"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delweisspublications.com/keyword/29/1208/Gerontology"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1960s_in_fashion"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ukrainianlaw.blogspot.com/2015/09/us-judge-costco-sold-counterfeit.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2" y="590125"/>
            <a:ext cx="10993549" cy="1475013"/>
          </a:xfrm>
        </p:spPr>
        <p:txBody>
          <a:bodyPr/>
          <a:lstStyle/>
          <a:p>
            <a:r>
              <a:rPr lang="en-US"/>
              <a:t>UNIT 3: SOCIAL TRENDS </a:t>
            </a:r>
          </a:p>
        </p:txBody>
      </p:sp>
      <p:pic>
        <p:nvPicPr>
          <p:cNvPr id="1026" name="Picture 2" descr="Image result for canadian flag pixel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350" y="2065138"/>
            <a:ext cx="8115300" cy="4572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8324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F48D04A-B18A-4669-86FA-1F7C104C46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2050" name="Picture 2" descr="Image result for COMMON LAW COUPLE">
            <a:extLst>
              <a:ext uri="{FF2B5EF4-FFF2-40B4-BE49-F238E27FC236}">
                <a16:creationId xmlns:a16="http://schemas.microsoft.com/office/drawing/2014/main" id="{CEE95860-1B1D-4840-8DB7-CBD2F5D1B3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508" b="2"/>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81192" y="702156"/>
            <a:ext cx="11029616" cy="1013800"/>
          </a:xfrm>
        </p:spPr>
        <p:txBody>
          <a:bodyPr>
            <a:normAutofit/>
          </a:bodyPr>
          <a:lstStyle/>
          <a:p>
            <a:r>
              <a:rPr lang="en-US"/>
              <a:t>Census family</a:t>
            </a:r>
          </a:p>
        </p:txBody>
      </p:sp>
      <p:sp>
        <p:nvSpPr>
          <p:cNvPr id="3" name="Content Placeholder 2"/>
          <p:cNvSpPr>
            <a:spLocks noGrp="1"/>
          </p:cNvSpPr>
          <p:nvPr>
            <p:ph idx="1"/>
          </p:nvPr>
        </p:nvSpPr>
        <p:spPr>
          <a:xfrm>
            <a:off x="6335805" y="2180496"/>
            <a:ext cx="5275001" cy="4045683"/>
          </a:xfrm>
        </p:spPr>
        <p:txBody>
          <a:bodyPr>
            <a:normAutofit/>
          </a:bodyPr>
          <a:lstStyle/>
          <a:p>
            <a:r>
              <a:rPr lang="en-US"/>
              <a:t>A </a:t>
            </a:r>
            <a:r>
              <a:rPr lang="en-US" b="1"/>
              <a:t>census family </a:t>
            </a:r>
            <a:r>
              <a:rPr lang="en-US"/>
              <a:t>is a married couple or common-law couple, with or without children, or a lone parent with at least one child, living in the same dwelling </a:t>
            </a:r>
          </a:p>
          <a:p>
            <a:r>
              <a:rPr lang="en-US"/>
              <a:t>Common-law couples are becoming more common, and so are same-sex couples </a:t>
            </a:r>
          </a:p>
          <a:p>
            <a:r>
              <a:rPr lang="en-US"/>
              <a:t>Same-sex family structures were recognized for the first time in the 2006 census </a:t>
            </a:r>
          </a:p>
          <a:p>
            <a:endParaRPr lang="en-US"/>
          </a:p>
        </p:txBody>
      </p:sp>
    </p:spTree>
    <p:extLst>
      <p:ext uri="{BB962C8B-B14F-4D97-AF65-F5344CB8AC3E}">
        <p14:creationId xmlns:p14="http://schemas.microsoft.com/office/powerpoint/2010/main" val="694106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title"/>
          </p:nvPr>
        </p:nvSpPr>
        <p:spPr>
          <a:xfrm>
            <a:off x="4449934" y="702156"/>
            <a:ext cx="7157865" cy="1013800"/>
          </a:xfrm>
        </p:spPr>
        <p:txBody>
          <a:bodyPr>
            <a:normAutofit/>
          </a:bodyPr>
          <a:lstStyle/>
          <a:p>
            <a:r>
              <a:rPr lang="en-US">
                <a:solidFill>
                  <a:schemeClr val="accent1"/>
                </a:solidFill>
              </a:rPr>
              <a:t>Types of young ADULTS </a:t>
            </a:r>
          </a:p>
        </p:txBody>
      </p:sp>
      <p:pic>
        <p:nvPicPr>
          <p:cNvPr id="4098" name="Picture 2" descr="Image result for boomerang"/>
          <p:cNvPicPr>
            <a:picLocks noChangeAspect="1" noChangeArrowheads="1"/>
          </p:cNvPicPr>
          <p:nvPr/>
        </p:nvPicPr>
        <p:blipFill rotWithShape="1">
          <a:blip r:embed="rId2">
            <a:extLst>
              <a:ext uri="{28A0092B-C50C-407E-A947-70E740481C1C}">
                <a14:useLocalDpi xmlns:a14="http://schemas.microsoft.com/office/drawing/2010/main" val="0"/>
              </a:ext>
            </a:extLst>
          </a:blip>
          <a:srcRect l="49335" r="10449" b="-1"/>
          <a:stretch/>
        </p:blipFill>
        <p:spPr bwMode="auto">
          <a:xfrm>
            <a:off x="20" y="10"/>
            <a:ext cx="4131713" cy="6857989"/>
          </a:xfrm>
          <a:prstGeom prst="rect">
            <a:avLst/>
          </a:prstGeom>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508CE3"/>
          </a:solidFill>
          <a:ln>
            <a:solidFill>
              <a:srgbClr val="508CE3"/>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49934" y="1896533"/>
            <a:ext cx="7157866" cy="3962266"/>
          </a:xfrm>
        </p:spPr>
        <p:txBody>
          <a:bodyPr>
            <a:normAutofit/>
          </a:bodyPr>
          <a:lstStyle/>
          <a:p>
            <a:pPr>
              <a:buClr>
                <a:srgbClr val="508CE3"/>
              </a:buClr>
            </a:pPr>
            <a:r>
              <a:rPr lang="en-US"/>
              <a:t>There are a large number of adults who remain in the parental home during their post-secondary education or return to it after their studies are completed </a:t>
            </a:r>
          </a:p>
          <a:p>
            <a:pPr>
              <a:buClr>
                <a:srgbClr val="508CE3"/>
              </a:buClr>
            </a:pPr>
            <a:r>
              <a:rPr lang="en-US"/>
              <a:t>They are called </a:t>
            </a:r>
            <a:r>
              <a:rPr lang="en-US" b="1"/>
              <a:t>boomerang children</a:t>
            </a:r>
            <a:r>
              <a:rPr lang="en-US"/>
              <a:t> which means that they have difficulty leaving the parental home </a:t>
            </a:r>
          </a:p>
          <a:p>
            <a:pPr>
              <a:buClr>
                <a:srgbClr val="508CE3"/>
              </a:buClr>
            </a:pPr>
            <a:r>
              <a:rPr lang="en-US"/>
              <a:t>They are between the ages of 20-29, who, for economic, social, or emotional reasons, choose to stay in the parental home</a:t>
            </a:r>
          </a:p>
          <a:p>
            <a:pPr>
              <a:buClr>
                <a:srgbClr val="508CE3"/>
              </a:buClr>
            </a:pPr>
            <a:r>
              <a:rPr lang="en-US"/>
              <a:t>They do not attain autonomy nor do they fully transition into adulthood</a:t>
            </a:r>
          </a:p>
        </p:txBody>
      </p:sp>
    </p:spTree>
    <p:extLst>
      <p:ext uri="{BB962C8B-B14F-4D97-AF65-F5344CB8AC3E}">
        <p14:creationId xmlns:p14="http://schemas.microsoft.com/office/powerpoint/2010/main" val="2323166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title"/>
          </p:nvPr>
        </p:nvSpPr>
        <p:spPr>
          <a:xfrm>
            <a:off x="4449934" y="702156"/>
            <a:ext cx="7157865" cy="1013800"/>
          </a:xfrm>
        </p:spPr>
        <p:txBody>
          <a:bodyPr>
            <a:normAutofit/>
          </a:bodyPr>
          <a:lstStyle/>
          <a:p>
            <a:r>
              <a:rPr lang="en-US">
                <a:solidFill>
                  <a:schemeClr val="accent1"/>
                </a:solidFill>
              </a:rPr>
              <a:t>Question:</a:t>
            </a:r>
          </a:p>
        </p:txBody>
      </p:sp>
      <p:pic>
        <p:nvPicPr>
          <p:cNvPr id="7" name="Picture 6" descr="Wood human figure">
            <a:extLst>
              <a:ext uri="{FF2B5EF4-FFF2-40B4-BE49-F238E27FC236}">
                <a16:creationId xmlns:a16="http://schemas.microsoft.com/office/drawing/2014/main" id="{C643EF15-50AD-4BF3-827D-9CD7E9EB60FF}"/>
              </a:ext>
            </a:extLst>
          </p:cNvPr>
          <p:cNvPicPr>
            <a:picLocks noChangeAspect="1"/>
          </p:cNvPicPr>
          <p:nvPr/>
        </p:nvPicPr>
        <p:blipFill rotWithShape="1">
          <a:blip r:embed="rId2"/>
          <a:srcRect l="4620" r="55224" b="-3"/>
          <a:stretch/>
        </p:blipFill>
        <p:spPr>
          <a:xfrm>
            <a:off x="20" y="10"/>
            <a:ext cx="4131713" cy="6857989"/>
          </a:xfrm>
          <a:prstGeom prst="rect">
            <a:avLst/>
          </a:prstGeom>
        </p:spPr>
      </p:pic>
      <p:sp>
        <p:nvSpPr>
          <p:cNvPr id="13" name="Rectangle 12">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FE9D00"/>
          </a:solidFill>
          <a:ln>
            <a:solidFill>
              <a:srgbClr val="FE9D00"/>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49934" y="1896533"/>
            <a:ext cx="7157866" cy="3962266"/>
          </a:xfrm>
        </p:spPr>
        <p:txBody>
          <a:bodyPr>
            <a:normAutofit/>
          </a:bodyPr>
          <a:lstStyle/>
          <a:p>
            <a:pPr marL="305435" indent="-305435">
              <a:buClr>
                <a:srgbClr val="FE9D00"/>
              </a:buClr>
            </a:pPr>
            <a:r>
              <a:rPr lang="en-US" dirty="0"/>
              <a:t>Why do twenty-somethings have difficulty leaving home?</a:t>
            </a:r>
          </a:p>
          <a:p>
            <a:pPr marL="0" indent="0">
              <a:buClr>
                <a:srgbClr val="FE9D00"/>
              </a:buClr>
              <a:buNone/>
            </a:pPr>
            <a:endParaRPr lang="en-US"/>
          </a:p>
        </p:txBody>
      </p:sp>
      <p:sp>
        <p:nvSpPr>
          <p:cNvPr id="4" name="AutoShape 2" descr="Image result for red question mar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 name="AutoShape 4" descr="Image result for red question mar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53243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719D01B-E306-486F-A44A-E1BEE6B8C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title"/>
          </p:nvPr>
        </p:nvSpPr>
        <p:spPr>
          <a:xfrm>
            <a:off x="4382724" y="702156"/>
            <a:ext cx="7225075" cy="1013800"/>
          </a:xfrm>
        </p:spPr>
        <p:txBody>
          <a:bodyPr>
            <a:normAutofit/>
          </a:bodyPr>
          <a:lstStyle/>
          <a:p>
            <a:r>
              <a:rPr lang="en-US">
                <a:solidFill>
                  <a:schemeClr val="accent1"/>
                </a:solidFill>
              </a:rPr>
              <a:t>Types of families </a:t>
            </a:r>
          </a:p>
        </p:txBody>
      </p:sp>
      <p:grpSp>
        <p:nvGrpSpPr>
          <p:cNvPr id="8" name="Group 11">
            <a:extLst>
              <a:ext uri="{FF2B5EF4-FFF2-40B4-BE49-F238E27FC236}">
                <a16:creationId xmlns:a16="http://schemas.microsoft.com/office/drawing/2014/main" id="{E3ECE2A1-BE02-45E8-80D2-40668675E1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3" name="Rectangle 12">
              <a:extLst>
                <a:ext uri="{FF2B5EF4-FFF2-40B4-BE49-F238E27FC236}">
                  <a16:creationId xmlns:a16="http://schemas.microsoft.com/office/drawing/2014/main" id="{75B00F21-D7A1-4DBD-B786-86D98FF33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13">
              <a:extLst>
                <a:ext uri="{FF2B5EF4-FFF2-40B4-BE49-F238E27FC236}">
                  <a16:creationId xmlns:a16="http://schemas.microsoft.com/office/drawing/2014/main" id="{75971E3D-EBA2-4F5A-BA90-F41CC7B48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1CED36D-BAED-48CA-A871-F98A33054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4" descr="A picture containing text&#10;&#10;Description automatically generated">
            <a:extLst>
              <a:ext uri="{FF2B5EF4-FFF2-40B4-BE49-F238E27FC236}">
                <a16:creationId xmlns:a16="http://schemas.microsoft.com/office/drawing/2014/main" id="{25020AAF-9593-45C2-A448-D4DC8203313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8419" r="17808" b="-2"/>
          <a:stretch/>
        </p:blipFill>
        <p:spPr>
          <a:xfrm>
            <a:off x="448732" y="600075"/>
            <a:ext cx="3683001" cy="5775325"/>
          </a:xfrm>
          <a:prstGeom prst="rect">
            <a:avLst/>
          </a:prstGeom>
        </p:spPr>
      </p:pic>
      <p:sp>
        <p:nvSpPr>
          <p:cNvPr id="3" name="Content Placeholder 2"/>
          <p:cNvSpPr>
            <a:spLocks noGrp="1"/>
          </p:cNvSpPr>
          <p:nvPr>
            <p:ph idx="1"/>
          </p:nvPr>
        </p:nvSpPr>
        <p:spPr>
          <a:xfrm>
            <a:off x="4382726" y="1896533"/>
            <a:ext cx="7225074" cy="3962266"/>
          </a:xfrm>
        </p:spPr>
        <p:txBody>
          <a:bodyPr>
            <a:normAutofit/>
          </a:bodyPr>
          <a:lstStyle/>
          <a:p>
            <a:r>
              <a:rPr lang="en-US"/>
              <a:t>Nuclear—spouses and their dependent children</a:t>
            </a:r>
          </a:p>
          <a:p>
            <a:r>
              <a:rPr lang="en-US"/>
              <a:t>Extended family—several generations in a single household </a:t>
            </a:r>
          </a:p>
          <a:p>
            <a:r>
              <a:rPr lang="en-US"/>
              <a:t>Lone-parent family—one parent with one or more dependent children </a:t>
            </a:r>
          </a:p>
          <a:p>
            <a:r>
              <a:rPr lang="en-US"/>
              <a:t>Blended family—divorces partners, married or not, with or without children from a previous marriage</a:t>
            </a:r>
          </a:p>
          <a:p>
            <a:r>
              <a:rPr lang="en-US"/>
              <a:t>Same sex family—two individuals of the same sex, married or not, with or without children </a:t>
            </a:r>
          </a:p>
          <a:p>
            <a:r>
              <a:rPr lang="en-US"/>
              <a:t>Married/cohabitating couple—spouses/partners without dependent children  </a:t>
            </a:r>
          </a:p>
        </p:txBody>
      </p:sp>
      <p:sp>
        <p:nvSpPr>
          <p:cNvPr id="5" name="TextBox 4">
            <a:extLst>
              <a:ext uri="{FF2B5EF4-FFF2-40B4-BE49-F238E27FC236}">
                <a16:creationId xmlns:a16="http://schemas.microsoft.com/office/drawing/2014/main" id="{120A2C1C-BC16-4B6E-929E-64B31201D0B0}"/>
              </a:ext>
            </a:extLst>
          </p:cNvPr>
          <p:cNvSpPr txBox="1"/>
          <p:nvPr/>
        </p:nvSpPr>
        <p:spPr>
          <a:xfrm>
            <a:off x="1842325" y="6175345"/>
            <a:ext cx="2289408" cy="200055"/>
          </a:xfrm>
          <a:prstGeom prst="rect">
            <a:avLst/>
          </a:prstGeom>
          <a:solidFill>
            <a:srgbClr val="000000"/>
          </a:solidFill>
        </p:spPr>
        <p:txBody>
          <a:bodyPr wrap="none">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Gill Sans MT" panose="020B0502020104020203"/>
                <a:ea typeface="+mn-ea"/>
                <a:cs typeface="+mn-cs"/>
                <a:hlinkClick r:id="rId3">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Gill Sans MT" panose="020B0502020104020203"/>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Gill Sans MT" panose="020B0502020104020203"/>
                <a:ea typeface="+mn-ea"/>
                <a:cs typeface="+mn-cs"/>
                <a:hlinkClick r:id="rId4">
                  <a:extLst>
                    <a:ext uri="{A12FA001-AC4F-418D-AE19-62706E023703}">
                      <ahyp:hlinkClr xmlns:ahyp="http://schemas.microsoft.com/office/drawing/2018/hyperlinkcolor" val="tx"/>
                    </a:ext>
                  </a:extLst>
                </a:hlinkClick>
              </a:rPr>
              <a:t>CC BY</a:t>
            </a:r>
            <a:r>
              <a:rPr kumimoji="0" lang="en-US" sz="700" b="0" i="0" u="none" strike="noStrike" kern="1200" cap="none" spc="0" normalizeH="0" baseline="0" noProof="0">
                <a:ln>
                  <a:noFill/>
                </a:ln>
                <a:solidFill>
                  <a:srgbClr val="FFFFFF"/>
                </a:solidFill>
                <a:effectLst/>
                <a:uLnTx/>
                <a:uFillTx/>
                <a:latin typeface="Gill Sans MT" panose="020B0502020104020203"/>
                <a:ea typeface="+mn-ea"/>
                <a:cs typeface="+mn-cs"/>
              </a:rPr>
              <a:t>.</a:t>
            </a:r>
          </a:p>
        </p:txBody>
      </p:sp>
    </p:spTree>
    <p:extLst>
      <p:ext uri="{BB962C8B-B14F-4D97-AF65-F5344CB8AC3E}">
        <p14:creationId xmlns:p14="http://schemas.microsoft.com/office/powerpoint/2010/main" val="1260807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E661D03-4DD4-45E7-A047-ED722E826D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2050" name="Picture 2" descr="Image result for QUESTIONS">
            <a:extLst>
              <a:ext uri="{FF2B5EF4-FFF2-40B4-BE49-F238E27FC236}">
                <a16:creationId xmlns:a16="http://schemas.microsoft.com/office/drawing/2014/main" id="{45F1DD00-B594-4B76-AA80-3CF5DD156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988456"/>
            <a:ext cx="4962525" cy="23944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81192" y="702156"/>
            <a:ext cx="11029616" cy="1013800"/>
          </a:xfrm>
        </p:spPr>
        <p:txBody>
          <a:bodyPr>
            <a:normAutofit/>
          </a:bodyPr>
          <a:lstStyle/>
          <a:p>
            <a:r>
              <a:rPr lang="en-CA">
                <a:solidFill>
                  <a:srgbClr val="FFFFFF"/>
                </a:solidFill>
              </a:rPr>
              <a:t>CULTURE AND FAMILY STRUCTURE</a:t>
            </a:r>
            <a:endParaRPr lang="en-US">
              <a:solidFill>
                <a:srgbClr val="FFFFFF"/>
              </a:solidFill>
            </a:endParaRPr>
          </a:p>
        </p:txBody>
      </p:sp>
      <p:sp>
        <p:nvSpPr>
          <p:cNvPr id="3" name="Content Placeholder 2"/>
          <p:cNvSpPr>
            <a:spLocks noGrp="1"/>
          </p:cNvSpPr>
          <p:nvPr>
            <p:ph idx="1"/>
          </p:nvPr>
        </p:nvSpPr>
        <p:spPr>
          <a:xfrm>
            <a:off x="6335805" y="2180496"/>
            <a:ext cx="5275001" cy="4045683"/>
          </a:xfrm>
        </p:spPr>
        <p:txBody>
          <a:bodyPr>
            <a:normAutofit/>
          </a:bodyPr>
          <a:lstStyle/>
          <a:p>
            <a:r>
              <a:rPr lang="en-US"/>
              <a:t>How do you think culture affects family structure?</a:t>
            </a:r>
          </a:p>
        </p:txBody>
      </p:sp>
    </p:spTree>
    <p:extLst>
      <p:ext uri="{BB962C8B-B14F-4D97-AF65-F5344CB8AC3E}">
        <p14:creationId xmlns:p14="http://schemas.microsoft.com/office/powerpoint/2010/main" val="3704478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19D01B-E306-486F-A44A-E1BEE6B8C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title"/>
          </p:nvPr>
        </p:nvSpPr>
        <p:spPr>
          <a:xfrm>
            <a:off x="4382724" y="702156"/>
            <a:ext cx="7225075" cy="1013800"/>
          </a:xfrm>
        </p:spPr>
        <p:txBody>
          <a:bodyPr>
            <a:normAutofit/>
          </a:bodyPr>
          <a:lstStyle/>
          <a:p>
            <a:r>
              <a:rPr lang="en-US">
                <a:solidFill>
                  <a:schemeClr val="accent1"/>
                </a:solidFill>
              </a:rPr>
              <a:t>DUAL-INCOME FAMILIES</a:t>
            </a:r>
          </a:p>
        </p:txBody>
      </p:sp>
      <p:grpSp>
        <p:nvGrpSpPr>
          <p:cNvPr id="12" name="Group 11">
            <a:extLst>
              <a:ext uri="{FF2B5EF4-FFF2-40B4-BE49-F238E27FC236}">
                <a16:creationId xmlns:a16="http://schemas.microsoft.com/office/drawing/2014/main" id="{E3ECE2A1-BE02-45E8-80D2-40668675E1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3" name="Rectangle 12">
              <a:extLst>
                <a:ext uri="{FF2B5EF4-FFF2-40B4-BE49-F238E27FC236}">
                  <a16:creationId xmlns:a16="http://schemas.microsoft.com/office/drawing/2014/main" id="{75B00F21-D7A1-4DBD-B786-86D98FF33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5971E3D-EBA2-4F5A-BA90-F41CC7B48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1CED36D-BAED-48CA-A871-F98A33054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4">
            <a:extLst>
              <a:ext uri="{FF2B5EF4-FFF2-40B4-BE49-F238E27FC236}">
                <a16:creationId xmlns:a16="http://schemas.microsoft.com/office/drawing/2014/main" id="{C8391A14-2B87-4367-AD70-73E2E205B0C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7432" r="40683" b="1"/>
          <a:stretch/>
        </p:blipFill>
        <p:spPr>
          <a:xfrm>
            <a:off x="448732" y="600075"/>
            <a:ext cx="3683001" cy="5775325"/>
          </a:xfrm>
          <a:prstGeom prst="rect">
            <a:avLst/>
          </a:prstGeom>
        </p:spPr>
      </p:pic>
      <p:sp>
        <p:nvSpPr>
          <p:cNvPr id="3" name="Content Placeholder 2"/>
          <p:cNvSpPr>
            <a:spLocks noGrp="1"/>
          </p:cNvSpPr>
          <p:nvPr>
            <p:ph idx="1"/>
          </p:nvPr>
        </p:nvSpPr>
        <p:spPr>
          <a:xfrm>
            <a:off x="4382726" y="1896533"/>
            <a:ext cx="7225074" cy="3962266"/>
          </a:xfrm>
        </p:spPr>
        <p:txBody>
          <a:bodyPr>
            <a:normAutofit/>
          </a:bodyPr>
          <a:lstStyle/>
          <a:p>
            <a:r>
              <a:rPr lang="en-US"/>
              <a:t>Both spouses work and contribute to the family finances, and economic power and decision making are shared between them </a:t>
            </a:r>
          </a:p>
          <a:p>
            <a:r>
              <a:rPr lang="en-US"/>
              <a:t>The number of dual-income families increased from 31% in 1976 to 67% in 2008</a:t>
            </a:r>
          </a:p>
          <a:p>
            <a:r>
              <a:rPr lang="en-US"/>
              <a:t>The percentage of mothers of young children in the workforce has risen from 37% to 74% </a:t>
            </a:r>
          </a:p>
          <a:p>
            <a:r>
              <a:rPr lang="en-US"/>
              <a:t>There was a 33% increase in the number of same-sex couples in Canada between 2001 and 2006</a:t>
            </a:r>
          </a:p>
        </p:txBody>
      </p:sp>
    </p:spTree>
    <p:extLst>
      <p:ext uri="{BB962C8B-B14F-4D97-AF65-F5344CB8AC3E}">
        <p14:creationId xmlns:p14="http://schemas.microsoft.com/office/powerpoint/2010/main" val="673351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BD4729-DBDF-40A6-9BA4-E4C97EF6DD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55125130-F4AB-465E-8AE2-E583FCAAB22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E0BA65A2-0302-4468-ADA7-9EC3F9593F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C266B9D-DC87-430A-8D3A-2E83639A17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7" name="Rectangle 16">
            <a:extLst>
              <a:ext uri="{FF2B5EF4-FFF2-40B4-BE49-F238E27FC236}">
                <a16:creationId xmlns:a16="http://schemas.microsoft.com/office/drawing/2014/main" id="{1EEE7F17-8E08-4C69-8E22-661908E6D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69282F36-261B-49B3-8CA9-FB857C475A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13A105D4-2907-419E-8223-4C266BA1E5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B87215C3-3B83-4BE7-9213-26E084BD61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Content Placeholder 3" descr="A screenshot of a computer screen&#10;&#10;Description generated with very high confidence">
            <a:extLst>
              <a:ext uri="{FF2B5EF4-FFF2-40B4-BE49-F238E27FC236}">
                <a16:creationId xmlns:a16="http://schemas.microsoft.com/office/drawing/2014/main" id="{EF058618-CA62-44C5-81B5-89CB82EC13EB}"/>
              </a:ext>
            </a:extLst>
          </p:cNvPr>
          <p:cNvPicPr>
            <a:picLocks noGrp="1"/>
          </p:cNvPicPr>
          <p:nvPr>
            <p:ph idx="1"/>
          </p:nvPr>
        </p:nvPicPr>
        <p:blipFill rotWithShape="1">
          <a:blip r:embed="rId2"/>
          <a:srcRect l="12786" t="17152" r="19610" b="24062"/>
          <a:stretch/>
        </p:blipFill>
        <p:spPr bwMode="auto">
          <a:xfrm>
            <a:off x="776710" y="599724"/>
            <a:ext cx="10631786" cy="5200321"/>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571862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BD4729-DBDF-40A6-9BA4-E4C97EF6DD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55125130-F4AB-465E-8AE2-E583FCAAB22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E0BA65A2-0302-4468-ADA7-9EC3F9593F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C266B9D-DC87-430A-8D3A-2E83639A17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8" name="Rectangle 17">
            <a:extLst>
              <a:ext uri="{FF2B5EF4-FFF2-40B4-BE49-F238E27FC236}">
                <a16:creationId xmlns:a16="http://schemas.microsoft.com/office/drawing/2014/main" id="{1EEE7F17-8E08-4C69-8E22-661908E6D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69282F36-261B-49B3-8CA9-FB857C475A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13A105D4-2907-419E-8223-4C266BA1E5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B87215C3-3B83-4BE7-9213-26E084BD61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7" name="Content Placeholder 3" descr="A screenshot of a cell phone&#10;&#10;Description generated with very high confidence">
            <a:extLst>
              <a:ext uri="{FF2B5EF4-FFF2-40B4-BE49-F238E27FC236}">
                <a16:creationId xmlns:a16="http://schemas.microsoft.com/office/drawing/2014/main" id="{3249CD69-6405-40B2-AB80-4FDDDF9BB038}"/>
              </a:ext>
            </a:extLst>
          </p:cNvPr>
          <p:cNvPicPr>
            <a:picLocks noGrp="1"/>
          </p:cNvPicPr>
          <p:nvPr>
            <p:ph idx="1"/>
          </p:nvPr>
        </p:nvPicPr>
        <p:blipFill rotWithShape="1">
          <a:blip r:embed="rId2"/>
          <a:srcRect l="6934" t="33926" r="38347" b="15372"/>
          <a:stretch/>
        </p:blipFill>
        <p:spPr bwMode="auto">
          <a:xfrm>
            <a:off x="1103861" y="599724"/>
            <a:ext cx="9977484" cy="5200321"/>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774294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 name="Rectangle 13">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F58C015-2518-468B-A679-C650BF1ADE08}"/>
              </a:ext>
            </a:extLst>
          </p:cNvPr>
          <p:cNvSpPr>
            <a:spLocks noGrp="1"/>
          </p:cNvSpPr>
          <p:nvPr>
            <p:ph type="title"/>
          </p:nvPr>
        </p:nvSpPr>
        <p:spPr>
          <a:xfrm>
            <a:off x="762121" y="960723"/>
            <a:ext cx="4968489" cy="1013800"/>
          </a:xfrm>
        </p:spPr>
        <p:txBody>
          <a:bodyPr>
            <a:normAutofit/>
          </a:bodyPr>
          <a:lstStyle/>
          <a:p>
            <a:r>
              <a:rPr lang="en-CA">
                <a:solidFill>
                  <a:srgbClr val="FFFFFF"/>
                </a:solidFill>
              </a:rPr>
              <a:t>COMMON LAW</a:t>
            </a:r>
            <a:endParaRPr lang="en-US">
              <a:solidFill>
                <a:srgbClr val="FFFFFF"/>
              </a:solidFill>
            </a:endParaRPr>
          </a:p>
        </p:txBody>
      </p:sp>
      <p:sp>
        <p:nvSpPr>
          <p:cNvPr id="16" name="Rectangle 15">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7B9F46A-7D8E-49DF-986E-4C0ED68A1430}"/>
              </a:ext>
            </a:extLst>
          </p:cNvPr>
          <p:cNvSpPr>
            <a:spLocks noGrp="1"/>
          </p:cNvSpPr>
          <p:nvPr>
            <p:ph idx="1"/>
          </p:nvPr>
        </p:nvSpPr>
        <p:spPr>
          <a:xfrm>
            <a:off x="783387" y="2254102"/>
            <a:ext cx="4947221" cy="3650344"/>
          </a:xfrm>
        </p:spPr>
        <p:txBody>
          <a:bodyPr>
            <a:normAutofit/>
          </a:bodyPr>
          <a:lstStyle/>
          <a:p>
            <a:pPr marL="305435" indent="-305435"/>
            <a:r>
              <a:rPr lang="en-US" altLang="en-US" dirty="0">
                <a:solidFill>
                  <a:srgbClr val="FFFFFF"/>
                </a:solidFill>
                <a:latin typeface="Gill Sans MT"/>
                <a:cs typeface="Arial"/>
              </a:rPr>
              <a:t>In order for a couple to have </a:t>
            </a:r>
            <a:r>
              <a:rPr lang="en-US" altLang="en-US" b="1" dirty="0">
                <a:solidFill>
                  <a:srgbClr val="FFFFFF"/>
                </a:solidFill>
                <a:latin typeface="Gill Sans MT"/>
                <a:cs typeface="Arial"/>
              </a:rPr>
              <a:t>common</a:t>
            </a:r>
            <a:r>
              <a:rPr lang="en-US" altLang="en-US" dirty="0">
                <a:solidFill>
                  <a:srgbClr val="FFFFFF"/>
                </a:solidFill>
                <a:latin typeface="Gill Sans MT"/>
                <a:cs typeface="Arial"/>
              </a:rPr>
              <a:t>-</a:t>
            </a:r>
            <a:r>
              <a:rPr lang="en-US" altLang="en-US" b="1" dirty="0">
                <a:solidFill>
                  <a:srgbClr val="FFFFFF"/>
                </a:solidFill>
                <a:latin typeface="Gill Sans MT"/>
                <a:cs typeface="Arial"/>
              </a:rPr>
              <a:t>law</a:t>
            </a:r>
            <a:r>
              <a:rPr lang="en-US" altLang="en-US" dirty="0">
                <a:solidFill>
                  <a:srgbClr val="FFFFFF"/>
                </a:solidFill>
                <a:latin typeface="Gill Sans MT"/>
                <a:cs typeface="Arial"/>
              </a:rPr>
              <a:t> standing in </a:t>
            </a:r>
            <a:r>
              <a:rPr lang="en-US" altLang="en-US" b="1" dirty="0">
                <a:solidFill>
                  <a:srgbClr val="FFFFFF"/>
                </a:solidFill>
                <a:latin typeface="Gill Sans MT"/>
                <a:cs typeface="Arial"/>
              </a:rPr>
              <a:t>Ontario</a:t>
            </a:r>
            <a:r>
              <a:rPr lang="en-US" altLang="en-US" dirty="0">
                <a:solidFill>
                  <a:srgbClr val="FFFFFF"/>
                </a:solidFill>
                <a:latin typeface="Gill Sans MT"/>
                <a:cs typeface="Arial"/>
              </a:rPr>
              <a:t> and Manitoba, they must be living together in a conjugal relationship for three years or more, or one year with a child.</a:t>
            </a:r>
            <a:endParaRPr lang="en-US" dirty="0">
              <a:latin typeface="Gill Sans MT"/>
              <a:cs typeface="Arial"/>
            </a:endParaRPr>
          </a:p>
          <a:p>
            <a:pPr marL="305435" indent="-305435"/>
            <a:endParaRPr lang="en-US">
              <a:solidFill>
                <a:srgbClr val="FFFFFF"/>
              </a:solidFill>
            </a:endParaRPr>
          </a:p>
        </p:txBody>
      </p:sp>
      <p:pic>
        <p:nvPicPr>
          <p:cNvPr id="4" name="Picture 4" descr="Ontario symbol vector illustration | Free SVG">
            <a:extLst>
              <a:ext uri="{FF2B5EF4-FFF2-40B4-BE49-F238E27FC236}">
                <a16:creationId xmlns:a16="http://schemas.microsoft.com/office/drawing/2014/main" id="{20CDE2DB-835A-4BA5-9428-39C2A3CA9021}"/>
              </a:ext>
            </a:extLst>
          </p:cNvPr>
          <p:cNvPicPr>
            <a:picLocks noChangeAspect="1"/>
          </p:cNvPicPr>
          <p:nvPr/>
        </p:nvPicPr>
        <p:blipFill>
          <a:blip r:embed="rId2"/>
          <a:stretch>
            <a:fillRect/>
          </a:stretch>
        </p:blipFill>
        <p:spPr>
          <a:xfrm>
            <a:off x="6471493" y="960723"/>
            <a:ext cx="4945656" cy="4945656"/>
          </a:xfrm>
          <a:prstGeom prst="rect">
            <a:avLst/>
          </a:prstGeom>
        </p:spPr>
      </p:pic>
      <p:sp>
        <p:nvSpPr>
          <p:cNvPr id="7" name="AutoShape 4" descr="Image result for common law in ontario">
            <a:hlinkClick r:id="rId3"/>
            <a:extLst>
              <a:ext uri="{FF2B5EF4-FFF2-40B4-BE49-F238E27FC236}">
                <a16:creationId xmlns:a16="http://schemas.microsoft.com/office/drawing/2014/main" id="{CB151234-B927-4226-884F-2DA7B7AF939C}"/>
              </a:ext>
            </a:extLst>
          </p:cNvPr>
          <p:cNvSpPr>
            <a:spLocks noChangeAspect="1" noChangeArrowheads="1"/>
          </p:cNvSpPr>
          <p:nvPr/>
        </p:nvSpPr>
        <p:spPr bwMode="auto">
          <a:xfrm>
            <a:off x="31750" y="-22225"/>
            <a:ext cx="18288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65451129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0DE98-57E2-4DC8-8EC6-1604B446E6BF}"/>
              </a:ext>
            </a:extLst>
          </p:cNvPr>
          <p:cNvSpPr>
            <a:spLocks noGrp="1"/>
          </p:cNvSpPr>
          <p:nvPr>
            <p:ph type="title"/>
          </p:nvPr>
        </p:nvSpPr>
        <p:spPr/>
        <p:txBody>
          <a:bodyPr/>
          <a:lstStyle/>
          <a:p>
            <a:r>
              <a:rPr lang="en-CA"/>
              <a:t>Housing</a:t>
            </a:r>
            <a:endParaRPr lang="en-US"/>
          </a:p>
        </p:txBody>
      </p:sp>
      <p:pic>
        <p:nvPicPr>
          <p:cNvPr id="3" name="Online Media 2" title="Millennials vs baby boomers: 'I'm offended'">
            <a:hlinkClick r:id="" action="ppaction://media"/>
            <a:extLst>
              <a:ext uri="{FF2B5EF4-FFF2-40B4-BE49-F238E27FC236}">
                <a16:creationId xmlns:a16="http://schemas.microsoft.com/office/drawing/2014/main" id="{3A6BD058-D0DF-4005-B8EB-DA9C6D813E71}"/>
              </a:ext>
            </a:extLst>
          </p:cNvPr>
          <p:cNvPicPr>
            <a:picLocks noGrp="1" noRot="1" noChangeAspect="1"/>
          </p:cNvPicPr>
          <p:nvPr>
            <p:ph idx="1"/>
            <a:videoFile r:link="rId1"/>
          </p:nvPr>
        </p:nvPicPr>
        <p:blipFill>
          <a:blip r:embed="rId3"/>
          <a:stretch>
            <a:fillRect/>
          </a:stretch>
        </p:blipFill>
        <p:spPr>
          <a:xfrm>
            <a:off x="2498893" y="1803400"/>
            <a:ext cx="6690974" cy="4986481"/>
          </a:xfrm>
          <a:prstGeom prst="rect">
            <a:avLst/>
          </a:prstGeom>
        </p:spPr>
      </p:pic>
    </p:spTree>
    <p:extLst>
      <p:ext uri="{BB962C8B-B14F-4D97-AF65-F5344CB8AC3E}">
        <p14:creationId xmlns:p14="http://schemas.microsoft.com/office/powerpoint/2010/main" val="2700094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12ABB897-795F-4BC2-885F-27C996F4AF4D}"/>
              </a:ext>
            </a:extLst>
          </p:cNvPr>
          <p:cNvSpPr>
            <a:spLocks noGrp="1"/>
          </p:cNvSpPr>
          <p:nvPr>
            <p:ph type="title"/>
          </p:nvPr>
        </p:nvSpPr>
        <p:spPr>
          <a:xfrm>
            <a:off x="4449934" y="702156"/>
            <a:ext cx="7157865" cy="1013800"/>
          </a:xfrm>
        </p:spPr>
        <p:txBody>
          <a:bodyPr>
            <a:normAutofit/>
          </a:bodyPr>
          <a:lstStyle/>
          <a:p>
            <a:r>
              <a:rPr lang="en-US">
                <a:solidFill>
                  <a:schemeClr val="accent1"/>
                </a:solidFill>
              </a:rPr>
              <a:t>Overall Curriculum expectations </a:t>
            </a:r>
          </a:p>
        </p:txBody>
      </p:sp>
      <p:pic>
        <p:nvPicPr>
          <p:cNvPr id="5" name="Picture 4">
            <a:extLst>
              <a:ext uri="{FF2B5EF4-FFF2-40B4-BE49-F238E27FC236}">
                <a16:creationId xmlns:a16="http://schemas.microsoft.com/office/drawing/2014/main" id="{BC79BF4E-CABF-4E82-881F-19E15CA0F40F}"/>
              </a:ext>
            </a:extLst>
          </p:cNvPr>
          <p:cNvPicPr>
            <a:picLocks noChangeAspect="1"/>
          </p:cNvPicPr>
          <p:nvPr/>
        </p:nvPicPr>
        <p:blipFill rotWithShape="1">
          <a:blip r:embed="rId2"/>
          <a:srcRect l="59435" r="-3" b="-3"/>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F2715C"/>
          </a:solidFill>
          <a:ln>
            <a:solidFill>
              <a:srgbClr val="F2715C"/>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0180492-41FD-4FED-BA82-9D96B88ED947}"/>
              </a:ext>
            </a:extLst>
          </p:cNvPr>
          <p:cNvSpPr>
            <a:spLocks noGrp="1"/>
          </p:cNvSpPr>
          <p:nvPr>
            <p:ph idx="1"/>
          </p:nvPr>
        </p:nvSpPr>
        <p:spPr>
          <a:xfrm>
            <a:off x="4449934" y="1896533"/>
            <a:ext cx="7157866" cy="3962266"/>
          </a:xfrm>
        </p:spPr>
        <p:txBody>
          <a:bodyPr>
            <a:normAutofit/>
          </a:bodyPr>
          <a:lstStyle/>
          <a:p>
            <a:pPr marL="305435" indent="-305435">
              <a:buClr>
                <a:srgbClr val="F2715C"/>
              </a:buClr>
            </a:pPr>
            <a:r>
              <a:rPr lang="en-US">
                <a:ea typeface="+mn-lt"/>
                <a:cs typeface="+mn-lt"/>
              </a:rPr>
              <a:t>C1. Demographics: demonstrate an understanding of the importance of demographics as a tool for studying social patterns and trends, both nationally and globally; </a:t>
            </a:r>
          </a:p>
          <a:p>
            <a:pPr marL="305435" indent="-305435">
              <a:buClr>
                <a:srgbClr val="F2715C"/>
              </a:buClr>
            </a:pPr>
            <a:r>
              <a:rPr lang="en-US">
                <a:ea typeface="+mn-lt"/>
                <a:cs typeface="+mn-lt"/>
              </a:rPr>
              <a:t>C2. Forces That Shape Social Trends: demonstrate an understanding of how forces influence and shape social patterns and trends; </a:t>
            </a:r>
          </a:p>
          <a:p>
            <a:pPr marL="305435" indent="-305435">
              <a:buClr>
                <a:srgbClr val="F2715C"/>
              </a:buClr>
            </a:pPr>
            <a:r>
              <a:rPr lang="en-US">
                <a:ea typeface="+mn-lt"/>
                <a:cs typeface="+mn-lt"/>
              </a:rPr>
              <a:t>C3. Social Deviance: demonstrate an understanding of social science theories about social deviance, and of how various responses to deviance affect individuals and society. </a:t>
            </a:r>
            <a:endParaRPr lang="en-US"/>
          </a:p>
        </p:txBody>
      </p:sp>
    </p:spTree>
    <p:extLst>
      <p:ext uri="{BB962C8B-B14F-4D97-AF65-F5344CB8AC3E}">
        <p14:creationId xmlns:p14="http://schemas.microsoft.com/office/powerpoint/2010/main" val="3382803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7" name="Picture 7" descr="A picture containing cake, green, indoor, plant&#10;&#10;Description automatically generated">
            <a:extLst>
              <a:ext uri="{FF2B5EF4-FFF2-40B4-BE49-F238E27FC236}">
                <a16:creationId xmlns:a16="http://schemas.microsoft.com/office/drawing/2014/main" id="{AB1CCA55-314E-4FEC-B405-AD62C9A1D92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8228" r="9091" b="23590"/>
          <a:stretch/>
        </p:blipFill>
        <p:spPr>
          <a:xfrm>
            <a:off x="20" y="10"/>
            <a:ext cx="12191980" cy="6857990"/>
          </a:xfrm>
          <a:prstGeom prst="rect">
            <a:avLst/>
          </a:prstGeom>
        </p:spPr>
      </p:pic>
      <p:grpSp>
        <p:nvGrpSpPr>
          <p:cNvPr id="14" name="Group 13">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5" name="Rectangle 14">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A9C29A9-F1AA-4933-A898-13F0EA7AC163}"/>
              </a:ext>
            </a:extLst>
          </p:cNvPr>
          <p:cNvSpPr>
            <a:spLocks noGrp="1"/>
          </p:cNvSpPr>
          <p:nvPr>
            <p:ph type="title"/>
          </p:nvPr>
        </p:nvSpPr>
        <p:spPr>
          <a:xfrm>
            <a:off x="584200" y="1006956"/>
            <a:ext cx="3412067" cy="1372177"/>
          </a:xfrm>
        </p:spPr>
        <p:txBody>
          <a:bodyPr anchor="ctr">
            <a:normAutofit/>
          </a:bodyPr>
          <a:lstStyle/>
          <a:p>
            <a:r>
              <a:rPr lang="en-CA">
                <a:solidFill>
                  <a:srgbClr val="FFFFFF"/>
                </a:solidFill>
              </a:rPr>
              <a:t>housing</a:t>
            </a:r>
            <a:endParaRPr lang="en-US">
              <a:solidFill>
                <a:srgbClr val="FFFFFF"/>
              </a:solidFill>
            </a:endParaRPr>
          </a:p>
        </p:txBody>
      </p:sp>
      <p:sp>
        <p:nvSpPr>
          <p:cNvPr id="3" name="Content Placeholder 2">
            <a:extLst>
              <a:ext uri="{FF2B5EF4-FFF2-40B4-BE49-F238E27FC236}">
                <a16:creationId xmlns:a16="http://schemas.microsoft.com/office/drawing/2014/main" id="{730E6D0B-23D1-4557-B468-14916A1E2F68}"/>
              </a:ext>
            </a:extLst>
          </p:cNvPr>
          <p:cNvSpPr>
            <a:spLocks noGrp="1"/>
          </p:cNvSpPr>
          <p:nvPr>
            <p:ph idx="1"/>
          </p:nvPr>
        </p:nvSpPr>
        <p:spPr>
          <a:xfrm>
            <a:off x="581193" y="2438399"/>
            <a:ext cx="3415074" cy="3564467"/>
          </a:xfrm>
        </p:spPr>
        <p:txBody>
          <a:bodyPr>
            <a:normAutofit/>
          </a:bodyPr>
          <a:lstStyle/>
          <a:p>
            <a:pPr>
              <a:lnSpc>
                <a:spcPct val="90000"/>
              </a:lnSpc>
            </a:pPr>
            <a:r>
              <a:rPr lang="en-CA" sz="1500">
                <a:solidFill>
                  <a:srgbClr val="FFFFFF"/>
                </a:solidFill>
              </a:rPr>
              <a:t>"Facing challenges their baby-boomer parents never encountered, peak millennials are confronted with significant obstacles that vary depending on where they live," remarked Soper. "While finding employment in our largest urban markets, Toronto and Vancouver, is relatively easy compared to other areas of Canada, buyers face limited inventory and high home values in these regions. Where prices are more affordable, job markets can be more uncertain."</a:t>
            </a:r>
          </a:p>
          <a:p>
            <a:pPr>
              <a:lnSpc>
                <a:spcPct val="90000"/>
              </a:lnSpc>
            </a:pPr>
            <a:endParaRPr lang="en-US" sz="1500">
              <a:solidFill>
                <a:srgbClr val="FFFFFF"/>
              </a:solidFill>
            </a:endParaRPr>
          </a:p>
        </p:txBody>
      </p:sp>
    </p:spTree>
    <p:extLst>
      <p:ext uri="{BB962C8B-B14F-4D97-AF65-F5344CB8AC3E}">
        <p14:creationId xmlns:p14="http://schemas.microsoft.com/office/powerpoint/2010/main" val="206940953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5" name="Picture 4" descr="Houses in an area">
            <a:extLst>
              <a:ext uri="{FF2B5EF4-FFF2-40B4-BE49-F238E27FC236}">
                <a16:creationId xmlns:a16="http://schemas.microsoft.com/office/drawing/2014/main" id="{5047BA7E-EBE3-412B-9792-78292F392C28}"/>
              </a:ext>
            </a:extLst>
          </p:cNvPr>
          <p:cNvPicPr>
            <a:picLocks noChangeAspect="1"/>
          </p:cNvPicPr>
          <p:nvPr/>
        </p:nvPicPr>
        <p:blipFill rotWithShape="1">
          <a:blip r:embed="rId2"/>
          <a:srcRect t="16254" r="9085" b="7130"/>
          <a:stretch/>
        </p:blipFill>
        <p:spPr>
          <a:xfrm>
            <a:off x="20" y="10"/>
            <a:ext cx="12191980" cy="6857990"/>
          </a:xfrm>
          <a:prstGeom prst="rect">
            <a:avLst/>
          </a:prstGeom>
        </p:spPr>
      </p:pic>
      <p:grpSp>
        <p:nvGrpSpPr>
          <p:cNvPr id="11" name="Group 10">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2" name="Rectangle 11">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B59584E-7CC0-4307-9940-EABA82B20C1A}"/>
              </a:ext>
            </a:extLst>
          </p:cNvPr>
          <p:cNvSpPr>
            <a:spLocks noGrp="1"/>
          </p:cNvSpPr>
          <p:nvPr>
            <p:ph type="title"/>
          </p:nvPr>
        </p:nvSpPr>
        <p:spPr>
          <a:xfrm>
            <a:off x="584200" y="1006956"/>
            <a:ext cx="3412067" cy="1372177"/>
          </a:xfrm>
        </p:spPr>
        <p:txBody>
          <a:bodyPr anchor="ctr">
            <a:normAutofit/>
          </a:bodyPr>
          <a:lstStyle/>
          <a:p>
            <a:r>
              <a:rPr lang="en-CA">
                <a:solidFill>
                  <a:srgbClr val="FFFFFF"/>
                </a:solidFill>
              </a:rPr>
              <a:t>HOUSING </a:t>
            </a:r>
            <a:endParaRPr lang="en-US">
              <a:solidFill>
                <a:srgbClr val="FFFFFF"/>
              </a:solidFill>
            </a:endParaRPr>
          </a:p>
        </p:txBody>
      </p:sp>
      <p:sp>
        <p:nvSpPr>
          <p:cNvPr id="3" name="Content Placeholder 2">
            <a:extLst>
              <a:ext uri="{FF2B5EF4-FFF2-40B4-BE49-F238E27FC236}">
                <a16:creationId xmlns:a16="http://schemas.microsoft.com/office/drawing/2014/main" id="{D9C01E2D-9C4B-4F89-B7A5-2109D72C5C05}"/>
              </a:ext>
            </a:extLst>
          </p:cNvPr>
          <p:cNvSpPr>
            <a:spLocks noGrp="1"/>
          </p:cNvSpPr>
          <p:nvPr>
            <p:ph idx="1"/>
          </p:nvPr>
        </p:nvSpPr>
        <p:spPr>
          <a:xfrm>
            <a:off x="581193" y="2438399"/>
            <a:ext cx="3415074" cy="3564467"/>
          </a:xfrm>
        </p:spPr>
        <p:txBody>
          <a:bodyPr>
            <a:normAutofit/>
          </a:bodyPr>
          <a:lstStyle/>
          <a:p>
            <a:r>
              <a:rPr lang="en-CA">
                <a:solidFill>
                  <a:srgbClr val="FFFFFF"/>
                </a:solidFill>
              </a:rPr>
              <a:t>When looking to purchase a property, 75 per cent of peak millennials surveyed would look to use their personal savings for a down payment, with 37 per cent seeking out alternative means of funding as well, like financial support from their families (25 per cent).</a:t>
            </a:r>
          </a:p>
          <a:p>
            <a:endParaRPr lang="en-US">
              <a:solidFill>
                <a:srgbClr val="FFFFFF"/>
              </a:solidFill>
            </a:endParaRPr>
          </a:p>
        </p:txBody>
      </p:sp>
    </p:spTree>
    <p:extLst>
      <p:ext uri="{BB962C8B-B14F-4D97-AF65-F5344CB8AC3E}">
        <p14:creationId xmlns:p14="http://schemas.microsoft.com/office/powerpoint/2010/main" val="62597358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BD4729-DBDF-40A6-9BA4-E4C97EF6DD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55125130-F4AB-465E-8AE2-E583FCAAB22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E0BA65A2-0302-4468-ADA7-9EC3F9593F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C266B9D-DC87-430A-8D3A-2E83639A17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8" name="Rectangle 17">
            <a:extLst>
              <a:ext uri="{FF2B5EF4-FFF2-40B4-BE49-F238E27FC236}">
                <a16:creationId xmlns:a16="http://schemas.microsoft.com/office/drawing/2014/main" id="{1EEE7F17-8E08-4C69-8E22-661908E6D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69282F36-261B-49B3-8CA9-FB857C475A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13A105D4-2907-419E-8223-4C266BA1E5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B87215C3-3B83-4BE7-9213-26E084BD61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7" name="Content Placeholder 3" descr="A screenshot of a computer&#10;&#10;Description generated with very high confidence">
            <a:extLst>
              <a:ext uri="{FF2B5EF4-FFF2-40B4-BE49-F238E27FC236}">
                <a16:creationId xmlns:a16="http://schemas.microsoft.com/office/drawing/2014/main" id="{34581FB8-294C-4F70-A2A3-DB0DE3A56655}"/>
              </a:ext>
            </a:extLst>
          </p:cNvPr>
          <p:cNvPicPr>
            <a:picLocks noGrp="1"/>
          </p:cNvPicPr>
          <p:nvPr>
            <p:ph idx="1"/>
          </p:nvPr>
        </p:nvPicPr>
        <p:blipFill rotWithShape="1">
          <a:blip r:embed="rId2"/>
          <a:srcRect l="7584" t="23516" r="28276" b="14211"/>
          <a:stretch/>
        </p:blipFill>
        <p:spPr bwMode="auto">
          <a:xfrm>
            <a:off x="1331511" y="599724"/>
            <a:ext cx="9522185" cy="5200321"/>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663349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08AA-24C9-463E-B416-0116985EA7CE}"/>
              </a:ext>
            </a:extLst>
          </p:cNvPr>
          <p:cNvSpPr>
            <a:spLocks noGrp="1"/>
          </p:cNvSpPr>
          <p:nvPr>
            <p:ph type="title"/>
          </p:nvPr>
        </p:nvSpPr>
        <p:spPr/>
        <p:txBody>
          <a:bodyPr/>
          <a:lstStyle/>
          <a:p>
            <a:r>
              <a:rPr lang="en-CA"/>
              <a:t>Canadian Census: 2011</a:t>
            </a:r>
            <a:endParaRPr lang="en-US"/>
          </a:p>
        </p:txBody>
      </p:sp>
      <p:graphicFrame>
        <p:nvGraphicFramePr>
          <p:cNvPr id="6" name="Content Placeholder 5">
            <a:extLst>
              <a:ext uri="{FF2B5EF4-FFF2-40B4-BE49-F238E27FC236}">
                <a16:creationId xmlns:a16="http://schemas.microsoft.com/office/drawing/2014/main" id="{C6333164-7331-4A01-9876-AF3964435A9B}"/>
              </a:ext>
            </a:extLst>
          </p:cNvPr>
          <p:cNvGraphicFramePr>
            <a:graphicFrameLocks noGrp="1"/>
          </p:cNvGraphicFramePr>
          <p:nvPr>
            <p:ph idx="1"/>
          </p:nvPr>
        </p:nvGraphicFramePr>
        <p:xfrm>
          <a:off x="581192" y="1953491"/>
          <a:ext cx="10335489" cy="4355379"/>
        </p:xfrm>
        <a:graphic>
          <a:graphicData uri="http://schemas.openxmlformats.org/drawingml/2006/table">
            <a:tbl>
              <a:tblPr/>
              <a:tblGrid>
                <a:gridCol w="3445163">
                  <a:extLst>
                    <a:ext uri="{9D8B030D-6E8A-4147-A177-3AD203B41FA5}">
                      <a16:colId xmlns:a16="http://schemas.microsoft.com/office/drawing/2014/main" val="71098356"/>
                    </a:ext>
                  </a:extLst>
                </a:gridCol>
                <a:gridCol w="3445163">
                  <a:extLst>
                    <a:ext uri="{9D8B030D-6E8A-4147-A177-3AD203B41FA5}">
                      <a16:colId xmlns:a16="http://schemas.microsoft.com/office/drawing/2014/main" val="2220567599"/>
                    </a:ext>
                  </a:extLst>
                </a:gridCol>
                <a:gridCol w="3445163">
                  <a:extLst>
                    <a:ext uri="{9D8B030D-6E8A-4147-A177-3AD203B41FA5}">
                      <a16:colId xmlns:a16="http://schemas.microsoft.com/office/drawing/2014/main" val="1741543413"/>
                    </a:ext>
                  </a:extLst>
                </a:gridCol>
              </a:tblGrid>
              <a:tr h="349728">
                <a:tc>
                  <a:txBody>
                    <a:bodyPr/>
                    <a:lstStyle/>
                    <a:p>
                      <a:pPr algn="l" fontAlgn="t"/>
                      <a:r>
                        <a:rPr lang="en-CA" sz="1400" b="0">
                          <a:effectLst/>
                        </a:rPr>
                        <a:t>All couple families with children</a:t>
                      </a:r>
                    </a:p>
                  </a:txBody>
                  <a:tcPr marL="38061" marR="38061" marT="38061" marB="380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r" fontAlgn="t"/>
                      <a:r>
                        <a:rPr lang="en-US" sz="1400">
                          <a:effectLst/>
                        </a:rPr>
                        <a:t>3,684,675</a:t>
                      </a:r>
                    </a:p>
                  </a:txBody>
                  <a:tcPr marL="38061" marR="38061" marT="38061" marB="380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r" fontAlgn="t"/>
                      <a:r>
                        <a:rPr lang="en-US" sz="1400">
                          <a:effectLst/>
                        </a:rPr>
                        <a:t>100.0</a:t>
                      </a:r>
                    </a:p>
                  </a:txBody>
                  <a:tcPr marL="38061" marR="38061" marT="38061" marB="380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649049252"/>
                  </a:ext>
                </a:extLst>
              </a:tr>
              <a:tr h="349728">
                <a:tc>
                  <a:txBody>
                    <a:bodyPr/>
                    <a:lstStyle/>
                    <a:p>
                      <a:pPr algn="l" fontAlgn="t"/>
                      <a:r>
                        <a:rPr lang="en-US" sz="1400" b="0">
                          <a:effectLst/>
                        </a:rPr>
                        <a:t>Intact families</a:t>
                      </a:r>
                      <a:r>
                        <a:rPr lang="en-US" sz="1400" b="0" u="sng" baseline="30000">
                          <a:solidFill>
                            <a:srgbClr val="7834BC"/>
                          </a:solidFill>
                          <a:effectLst/>
                          <a:hlinkClick r:id="rId2"/>
                        </a:rPr>
                        <a:t>Footnote2</a:t>
                      </a:r>
                      <a:endParaRPr lang="en-US" sz="1400" b="0">
                        <a:effectLst/>
                      </a:endParaRPr>
                    </a:p>
                  </a:txBody>
                  <a:tcPr marL="38061" marR="38061" marT="38061" marB="380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r" fontAlgn="t"/>
                      <a:r>
                        <a:rPr lang="en-US" sz="1400">
                          <a:effectLst/>
                        </a:rPr>
                        <a:t>3,220,340</a:t>
                      </a:r>
                    </a:p>
                  </a:txBody>
                  <a:tcPr marL="38061" marR="38061" marT="38061" marB="380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r" fontAlgn="t"/>
                      <a:r>
                        <a:rPr lang="en-US" sz="1400">
                          <a:effectLst/>
                        </a:rPr>
                        <a:t>87.4</a:t>
                      </a:r>
                    </a:p>
                  </a:txBody>
                  <a:tcPr marL="38061" marR="38061" marT="38061" marB="380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352088912"/>
                  </a:ext>
                </a:extLst>
              </a:tr>
              <a:tr h="349728">
                <a:tc>
                  <a:txBody>
                    <a:bodyPr/>
                    <a:lstStyle/>
                    <a:p>
                      <a:pPr algn="l" fontAlgn="t"/>
                      <a:r>
                        <a:rPr lang="en-US" sz="1400" b="0">
                          <a:effectLst/>
                        </a:rPr>
                        <a:t>Stepfamilies</a:t>
                      </a:r>
                    </a:p>
                  </a:txBody>
                  <a:tcPr marL="38061" marR="38061" marT="38061" marB="380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r" fontAlgn="t"/>
                      <a:r>
                        <a:rPr lang="en-US" sz="1400">
                          <a:effectLst/>
                        </a:rPr>
                        <a:t>464,335</a:t>
                      </a:r>
                    </a:p>
                  </a:txBody>
                  <a:tcPr marL="38061" marR="38061" marT="38061" marB="380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r" fontAlgn="t"/>
                      <a:r>
                        <a:rPr lang="en-US" sz="1400">
                          <a:effectLst/>
                        </a:rPr>
                        <a:t>12.6</a:t>
                      </a:r>
                    </a:p>
                  </a:txBody>
                  <a:tcPr marL="38061" marR="38061" marT="38061" marB="380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10936047"/>
                  </a:ext>
                </a:extLst>
              </a:tr>
              <a:tr h="349728">
                <a:tc>
                  <a:txBody>
                    <a:bodyPr/>
                    <a:lstStyle/>
                    <a:p>
                      <a:pPr algn="l" fontAlgn="t"/>
                      <a:r>
                        <a:rPr lang="en-US" sz="1400" b="0">
                          <a:effectLst/>
                        </a:rPr>
                        <a:t>Simple stepfamilies</a:t>
                      </a:r>
                    </a:p>
                  </a:txBody>
                  <a:tcPr marL="38061" marR="38061" marT="38061" marB="380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r" fontAlgn="t"/>
                      <a:r>
                        <a:rPr lang="en-US" sz="1400">
                          <a:effectLst/>
                        </a:rPr>
                        <a:t>271,930</a:t>
                      </a:r>
                    </a:p>
                  </a:txBody>
                  <a:tcPr marL="38061" marR="38061" marT="38061" marB="380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r" fontAlgn="t"/>
                      <a:r>
                        <a:rPr lang="en-US" sz="1400">
                          <a:effectLst/>
                        </a:rPr>
                        <a:t>7.4</a:t>
                      </a:r>
                    </a:p>
                  </a:txBody>
                  <a:tcPr marL="38061" marR="38061" marT="38061" marB="380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542304955"/>
                  </a:ext>
                </a:extLst>
              </a:tr>
              <a:tr h="349728">
                <a:tc>
                  <a:txBody>
                    <a:bodyPr/>
                    <a:lstStyle/>
                    <a:p>
                      <a:pPr algn="l" fontAlgn="t"/>
                      <a:r>
                        <a:rPr lang="en-US" sz="1400" b="0">
                          <a:effectLst/>
                        </a:rPr>
                        <a:t>Complex stepfamilies</a:t>
                      </a:r>
                    </a:p>
                  </a:txBody>
                  <a:tcPr marL="38061" marR="38061" marT="38061" marB="380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r" fontAlgn="t"/>
                      <a:r>
                        <a:rPr lang="en-US" sz="1400">
                          <a:effectLst/>
                        </a:rPr>
                        <a:t>192,410</a:t>
                      </a:r>
                    </a:p>
                  </a:txBody>
                  <a:tcPr marL="38061" marR="38061" marT="38061" marB="380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r" fontAlgn="t"/>
                      <a:r>
                        <a:rPr lang="en-US" sz="1400">
                          <a:effectLst/>
                        </a:rPr>
                        <a:t>5.2</a:t>
                      </a:r>
                    </a:p>
                  </a:txBody>
                  <a:tcPr marL="38061" marR="38061" marT="38061" marB="380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976494739"/>
                  </a:ext>
                </a:extLst>
              </a:tr>
              <a:tr h="868913">
                <a:tc>
                  <a:txBody>
                    <a:bodyPr/>
                    <a:lstStyle/>
                    <a:p>
                      <a:pPr algn="l" fontAlgn="t"/>
                      <a:r>
                        <a:rPr lang="en-CA" sz="1400" b="0">
                          <a:effectLst/>
                        </a:rPr>
                        <a:t>Families with child(ren) of both parents and child(ren) of one parent only</a:t>
                      </a:r>
                    </a:p>
                  </a:txBody>
                  <a:tcPr marL="38061" marR="38061" marT="38061" marB="380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r" fontAlgn="t"/>
                      <a:r>
                        <a:rPr lang="en-US" sz="1400">
                          <a:effectLst/>
                        </a:rPr>
                        <a:t>149,365</a:t>
                      </a:r>
                    </a:p>
                  </a:txBody>
                  <a:tcPr marL="38061" marR="38061" marT="38061" marB="380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r" fontAlgn="t"/>
                      <a:r>
                        <a:rPr lang="en-US" sz="1400">
                          <a:effectLst/>
                        </a:rPr>
                        <a:t>4.1</a:t>
                      </a:r>
                    </a:p>
                  </a:txBody>
                  <a:tcPr marL="38061" marR="38061" marT="38061" marB="380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306614739"/>
                  </a:ext>
                </a:extLst>
              </a:tr>
              <a:tr h="868913">
                <a:tc>
                  <a:txBody>
                    <a:bodyPr/>
                    <a:lstStyle/>
                    <a:p>
                      <a:pPr algn="l" fontAlgn="t"/>
                      <a:r>
                        <a:rPr lang="en-CA" sz="1400" b="0">
                          <a:effectLst/>
                        </a:rPr>
                        <a:t>Families with child(ren) of each parent only and no children of both parents</a:t>
                      </a:r>
                    </a:p>
                  </a:txBody>
                  <a:tcPr marL="38061" marR="38061" marT="38061" marB="380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r" fontAlgn="t"/>
                      <a:r>
                        <a:rPr lang="en-US" sz="1400">
                          <a:effectLst/>
                        </a:rPr>
                        <a:t>35,765</a:t>
                      </a:r>
                    </a:p>
                  </a:txBody>
                  <a:tcPr marL="38061" marR="38061" marT="38061" marB="380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r" fontAlgn="t"/>
                      <a:r>
                        <a:rPr lang="en-US" sz="1400">
                          <a:effectLst/>
                        </a:rPr>
                        <a:t>1.0</a:t>
                      </a:r>
                    </a:p>
                  </a:txBody>
                  <a:tcPr marL="38061" marR="38061" marT="38061" marB="380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377986396"/>
                  </a:ext>
                </a:extLst>
              </a:tr>
              <a:tr h="868913">
                <a:tc>
                  <a:txBody>
                    <a:bodyPr/>
                    <a:lstStyle/>
                    <a:p>
                      <a:pPr algn="l" fontAlgn="t"/>
                      <a:r>
                        <a:rPr lang="en-CA" sz="1400" b="0">
                          <a:effectLst/>
                        </a:rPr>
                        <a:t>Families with child(</a:t>
                      </a:r>
                      <a:r>
                        <a:rPr lang="en-CA" sz="1400" b="0" err="1">
                          <a:effectLst/>
                        </a:rPr>
                        <a:t>ren</a:t>
                      </a:r>
                      <a:r>
                        <a:rPr lang="en-CA" sz="1400" b="0">
                          <a:effectLst/>
                        </a:rPr>
                        <a:t>) of both parents and child(</a:t>
                      </a:r>
                      <a:r>
                        <a:rPr lang="en-CA" sz="1400" b="0" err="1">
                          <a:effectLst/>
                        </a:rPr>
                        <a:t>ren</a:t>
                      </a:r>
                      <a:r>
                        <a:rPr lang="en-CA" sz="1400" b="0">
                          <a:effectLst/>
                        </a:rPr>
                        <a:t>) of each parent only</a:t>
                      </a:r>
                    </a:p>
                  </a:txBody>
                  <a:tcPr marL="38061" marR="38061" marT="38061" marB="380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r" fontAlgn="t"/>
                      <a:r>
                        <a:rPr lang="en-US" sz="1400">
                          <a:effectLst/>
                        </a:rPr>
                        <a:t>7,275</a:t>
                      </a:r>
                    </a:p>
                  </a:txBody>
                  <a:tcPr marL="38061" marR="38061" marT="38061" marB="380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r" fontAlgn="t"/>
                      <a:r>
                        <a:rPr lang="en-US" sz="1400">
                          <a:effectLst/>
                        </a:rPr>
                        <a:t>0.2</a:t>
                      </a:r>
                    </a:p>
                  </a:txBody>
                  <a:tcPr marL="38061" marR="38061" marT="38061" marB="380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extLst>
                  <a:ext uri="{0D108BD9-81ED-4DB2-BD59-A6C34878D82A}">
                    <a16:rowId xmlns:a16="http://schemas.microsoft.com/office/drawing/2014/main" val="3538133485"/>
                  </a:ext>
                </a:extLst>
              </a:tr>
            </a:tbl>
          </a:graphicData>
        </a:graphic>
      </p:graphicFrame>
    </p:spTree>
    <p:extLst>
      <p:ext uri="{BB962C8B-B14F-4D97-AF65-F5344CB8AC3E}">
        <p14:creationId xmlns:p14="http://schemas.microsoft.com/office/powerpoint/2010/main" val="1852914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DBD4729-DBDF-40A6-9BA4-E4C97EF6DD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55125130-F4AB-465E-8AE2-E583FCAAB22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E0BA65A2-0302-4468-ADA7-9EC3F9593F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8C266B9D-DC87-430A-8D3A-2E83639A17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4" name="Rectangle 33">
            <a:extLst>
              <a:ext uri="{FF2B5EF4-FFF2-40B4-BE49-F238E27FC236}">
                <a16:creationId xmlns:a16="http://schemas.microsoft.com/office/drawing/2014/main" id="{1EEE7F17-8E08-4C69-8E22-661908E6D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69282F36-261B-49B3-8CA9-FB857C475A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13A105D4-2907-419E-8223-4C266BA1E5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B87215C3-3B83-4BE7-9213-26E084BD61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23" name="Content Placeholder 19" descr="A screenshot of a computer&#10;&#10;Description generated with very high confidence">
            <a:extLst>
              <a:ext uri="{FF2B5EF4-FFF2-40B4-BE49-F238E27FC236}">
                <a16:creationId xmlns:a16="http://schemas.microsoft.com/office/drawing/2014/main" id="{558D228F-246C-42DC-92D0-1DE9775C5B10}"/>
              </a:ext>
            </a:extLst>
          </p:cNvPr>
          <p:cNvPicPr>
            <a:picLocks noGrp="1"/>
          </p:cNvPicPr>
          <p:nvPr>
            <p:ph idx="1"/>
          </p:nvPr>
        </p:nvPicPr>
        <p:blipFill rotWithShape="1">
          <a:blip r:embed="rId2"/>
          <a:srcRect l="22318" t="39705" r="42246" b="33308"/>
          <a:stretch/>
        </p:blipFill>
        <p:spPr bwMode="auto">
          <a:xfrm>
            <a:off x="170482" y="548641"/>
            <a:ext cx="11844244" cy="5302488"/>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983810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BD4729-DBDF-40A6-9BA4-E4C97EF6DD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55125130-F4AB-465E-8AE2-E583FCAAB22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E0BA65A2-0302-4468-ADA7-9EC3F9593F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C266B9D-DC87-430A-8D3A-2E83639A17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8" name="Rectangle 17">
            <a:extLst>
              <a:ext uri="{FF2B5EF4-FFF2-40B4-BE49-F238E27FC236}">
                <a16:creationId xmlns:a16="http://schemas.microsoft.com/office/drawing/2014/main" id="{1EEE7F17-8E08-4C69-8E22-661908E6D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69282F36-261B-49B3-8CA9-FB857C475A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13A105D4-2907-419E-8223-4C266BA1E5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B87215C3-3B83-4BE7-9213-26E084BD61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7" name="Content Placeholder 3" descr="A screenshot of a cell phone&#10;&#10;Description generated with very high confidence">
            <a:extLst>
              <a:ext uri="{FF2B5EF4-FFF2-40B4-BE49-F238E27FC236}">
                <a16:creationId xmlns:a16="http://schemas.microsoft.com/office/drawing/2014/main" id="{524A9E23-57DA-4BD6-9675-7465C13C6D16}"/>
              </a:ext>
            </a:extLst>
          </p:cNvPr>
          <p:cNvPicPr>
            <a:picLocks noGrp="1"/>
          </p:cNvPicPr>
          <p:nvPr>
            <p:ph idx="1"/>
          </p:nvPr>
        </p:nvPicPr>
        <p:blipFill rotWithShape="1">
          <a:blip r:embed="rId2"/>
          <a:srcRect l="22870" t="39508" r="43302" b="21562"/>
          <a:stretch/>
        </p:blipFill>
        <p:spPr bwMode="auto">
          <a:xfrm>
            <a:off x="2075901" y="599724"/>
            <a:ext cx="8033404" cy="5200321"/>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885682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F5A7-AFFA-4E9D-ABD2-70989EE2F537}"/>
              </a:ext>
            </a:extLst>
          </p:cNvPr>
          <p:cNvSpPr>
            <a:spLocks noGrp="1"/>
          </p:cNvSpPr>
          <p:nvPr>
            <p:ph type="title"/>
          </p:nvPr>
        </p:nvSpPr>
        <p:spPr/>
        <p:txBody>
          <a:bodyPr/>
          <a:lstStyle/>
          <a:p>
            <a:r>
              <a:rPr lang="en-CA"/>
              <a:t>2006 TO 2011</a:t>
            </a:r>
            <a:endParaRPr lang="en-US"/>
          </a:p>
        </p:txBody>
      </p:sp>
      <p:graphicFrame>
        <p:nvGraphicFramePr>
          <p:cNvPr id="8" name="Content Placeholder 7">
            <a:extLst>
              <a:ext uri="{FF2B5EF4-FFF2-40B4-BE49-F238E27FC236}">
                <a16:creationId xmlns:a16="http://schemas.microsoft.com/office/drawing/2014/main" id="{ABC415C4-428F-4393-A202-39C4BDF5BF83}"/>
              </a:ext>
            </a:extLst>
          </p:cNvPr>
          <p:cNvGraphicFramePr>
            <a:graphicFrameLocks noGrp="1"/>
          </p:cNvGraphicFramePr>
          <p:nvPr>
            <p:ph idx="1"/>
          </p:nvPr>
        </p:nvGraphicFramePr>
        <p:xfrm>
          <a:off x="1143000" y="1715956"/>
          <a:ext cx="9906002" cy="4556579"/>
        </p:xfrm>
        <a:graphic>
          <a:graphicData uri="http://schemas.openxmlformats.org/drawingml/2006/table">
            <a:tbl>
              <a:tblPr>
                <a:tableStyleId>{5C22544A-7EE6-4342-B048-85BDC9FD1C3A}</a:tableStyleId>
              </a:tblPr>
              <a:tblGrid>
                <a:gridCol w="1236838">
                  <a:extLst>
                    <a:ext uri="{9D8B030D-6E8A-4147-A177-3AD203B41FA5}">
                      <a16:colId xmlns:a16="http://schemas.microsoft.com/office/drawing/2014/main" val="2305615147"/>
                    </a:ext>
                  </a:extLst>
                </a:gridCol>
                <a:gridCol w="1238452">
                  <a:extLst>
                    <a:ext uri="{9D8B030D-6E8A-4147-A177-3AD203B41FA5}">
                      <a16:colId xmlns:a16="http://schemas.microsoft.com/office/drawing/2014/main" val="64306525"/>
                    </a:ext>
                  </a:extLst>
                </a:gridCol>
                <a:gridCol w="1238452">
                  <a:extLst>
                    <a:ext uri="{9D8B030D-6E8A-4147-A177-3AD203B41FA5}">
                      <a16:colId xmlns:a16="http://schemas.microsoft.com/office/drawing/2014/main" val="519408767"/>
                    </a:ext>
                  </a:extLst>
                </a:gridCol>
                <a:gridCol w="1238452">
                  <a:extLst>
                    <a:ext uri="{9D8B030D-6E8A-4147-A177-3AD203B41FA5}">
                      <a16:colId xmlns:a16="http://schemas.microsoft.com/office/drawing/2014/main" val="453140294"/>
                    </a:ext>
                  </a:extLst>
                </a:gridCol>
                <a:gridCol w="1238452">
                  <a:extLst>
                    <a:ext uri="{9D8B030D-6E8A-4147-A177-3AD203B41FA5}">
                      <a16:colId xmlns:a16="http://schemas.microsoft.com/office/drawing/2014/main" val="4020884395"/>
                    </a:ext>
                  </a:extLst>
                </a:gridCol>
                <a:gridCol w="1238452">
                  <a:extLst>
                    <a:ext uri="{9D8B030D-6E8A-4147-A177-3AD203B41FA5}">
                      <a16:colId xmlns:a16="http://schemas.microsoft.com/office/drawing/2014/main" val="2375563339"/>
                    </a:ext>
                  </a:extLst>
                </a:gridCol>
                <a:gridCol w="1238452">
                  <a:extLst>
                    <a:ext uri="{9D8B030D-6E8A-4147-A177-3AD203B41FA5}">
                      <a16:colId xmlns:a16="http://schemas.microsoft.com/office/drawing/2014/main" val="3193768237"/>
                    </a:ext>
                  </a:extLst>
                </a:gridCol>
                <a:gridCol w="1238452">
                  <a:extLst>
                    <a:ext uri="{9D8B030D-6E8A-4147-A177-3AD203B41FA5}">
                      <a16:colId xmlns:a16="http://schemas.microsoft.com/office/drawing/2014/main" val="1582318662"/>
                    </a:ext>
                  </a:extLst>
                </a:gridCol>
              </a:tblGrid>
              <a:tr h="312820">
                <a:tc rowSpan="2">
                  <a:txBody>
                    <a:bodyPr/>
                    <a:lstStyle/>
                    <a:p>
                      <a:pPr marL="0" marR="0">
                        <a:lnSpc>
                          <a:spcPct val="107000"/>
                        </a:lnSpc>
                        <a:spcBef>
                          <a:spcPts val="0"/>
                        </a:spcBef>
                        <a:spcAft>
                          <a:spcPts val="800"/>
                        </a:spcAft>
                      </a:pPr>
                      <a:r>
                        <a:rPr lang="en-US" sz="1100">
                          <a:effectLst/>
                        </a:rPr>
                        <a:t>Census family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nchor="b"/>
                </a:tc>
                <a:tc gridSpan="2">
                  <a:txBody>
                    <a:bodyPr/>
                    <a:lstStyle/>
                    <a:p>
                      <a:pPr marL="0" marR="0">
                        <a:lnSpc>
                          <a:spcPct val="107000"/>
                        </a:lnSpc>
                        <a:spcBef>
                          <a:spcPts val="0"/>
                        </a:spcBef>
                        <a:spcAft>
                          <a:spcPts val="800"/>
                        </a:spcAft>
                      </a:pPr>
                      <a:r>
                        <a:rPr lang="en-US" sz="1100">
                          <a:effectLst/>
                        </a:rPr>
                        <a:t>2001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nchor="b"/>
                </a:tc>
                <a:tc hMerge="1">
                  <a:txBody>
                    <a:bodyPr/>
                    <a:lstStyle/>
                    <a:p>
                      <a:endParaRPr lang="en-US"/>
                    </a:p>
                  </a:txBody>
                  <a:tcPr/>
                </a:tc>
                <a:tc gridSpan="2">
                  <a:txBody>
                    <a:bodyPr/>
                    <a:lstStyle/>
                    <a:p>
                      <a:pPr marL="0" marR="0">
                        <a:lnSpc>
                          <a:spcPct val="107000"/>
                        </a:lnSpc>
                        <a:spcBef>
                          <a:spcPts val="0"/>
                        </a:spcBef>
                        <a:spcAft>
                          <a:spcPts val="800"/>
                        </a:spcAft>
                      </a:pPr>
                      <a:r>
                        <a:rPr lang="en-US" sz="1100">
                          <a:effectLst/>
                        </a:rPr>
                        <a:t>2006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nchor="b"/>
                </a:tc>
                <a:tc hMerge="1">
                  <a:txBody>
                    <a:bodyPr/>
                    <a:lstStyle/>
                    <a:p>
                      <a:endParaRPr lang="en-US"/>
                    </a:p>
                  </a:txBody>
                  <a:tcPr/>
                </a:tc>
                <a:tc gridSpan="2">
                  <a:txBody>
                    <a:bodyPr/>
                    <a:lstStyle/>
                    <a:p>
                      <a:pPr marL="0" marR="0">
                        <a:lnSpc>
                          <a:spcPct val="107000"/>
                        </a:lnSpc>
                        <a:spcBef>
                          <a:spcPts val="0"/>
                        </a:spcBef>
                        <a:spcAft>
                          <a:spcPts val="800"/>
                        </a:spcAft>
                      </a:pPr>
                      <a:r>
                        <a:rPr lang="en-US" sz="1100">
                          <a:effectLst/>
                        </a:rPr>
                        <a:t>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nchor="b"/>
                </a:tc>
                <a:tc hMerge="1">
                  <a:txBody>
                    <a:bodyPr/>
                    <a:lstStyle/>
                    <a:p>
                      <a:endParaRPr lang="en-US"/>
                    </a:p>
                  </a:txBody>
                  <a:tcPr/>
                </a:tc>
                <a:tc rowSpan="2">
                  <a:txBody>
                    <a:bodyPr/>
                    <a:lstStyle/>
                    <a:p>
                      <a:pPr marL="0" marR="0">
                        <a:lnSpc>
                          <a:spcPct val="107000"/>
                        </a:lnSpc>
                        <a:spcBef>
                          <a:spcPts val="0"/>
                        </a:spcBef>
                        <a:spcAft>
                          <a:spcPts val="800"/>
                        </a:spcAft>
                      </a:pPr>
                      <a:r>
                        <a:rPr lang="en-US" sz="1100">
                          <a:effectLst/>
                        </a:rPr>
                        <a:t>Percentage</a:t>
                      </a:r>
                      <a:br>
                        <a:rPr lang="en-US" sz="1100">
                          <a:effectLst/>
                        </a:rPr>
                      </a:br>
                      <a:r>
                        <a:rPr lang="en-US" sz="1100">
                          <a:effectLst/>
                        </a:rPr>
                        <a:t>change</a:t>
                      </a:r>
                      <a:br>
                        <a:rPr lang="en-US" sz="1100">
                          <a:effectLst/>
                        </a:rPr>
                      </a:br>
                      <a:r>
                        <a:rPr lang="en-US" sz="1100">
                          <a:effectLst/>
                        </a:rPr>
                        <a:t>2006 to 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nchor="b"/>
                </a:tc>
                <a:extLst>
                  <a:ext uri="{0D108BD9-81ED-4DB2-BD59-A6C34878D82A}">
                    <a16:rowId xmlns:a16="http://schemas.microsoft.com/office/drawing/2014/main" val="4016404808"/>
                  </a:ext>
                </a:extLst>
              </a:tr>
              <a:tr h="650965">
                <a:tc vMerge="1">
                  <a:txBody>
                    <a:bodyPr/>
                    <a:lstStyle/>
                    <a:p>
                      <a:endParaRPr lang="en-US"/>
                    </a:p>
                  </a:txBody>
                  <a:tcPr/>
                </a:tc>
                <a:tc>
                  <a:txBody>
                    <a:bodyPr/>
                    <a:lstStyle/>
                    <a:p>
                      <a:pPr marL="0" marR="0">
                        <a:lnSpc>
                          <a:spcPct val="107000"/>
                        </a:lnSpc>
                        <a:spcBef>
                          <a:spcPts val="0"/>
                        </a:spcBef>
                        <a:spcAft>
                          <a:spcPts val="800"/>
                        </a:spcAft>
                      </a:pPr>
                      <a:r>
                        <a:rPr lang="en-US" sz="1100">
                          <a:effectLst/>
                        </a:rPr>
                        <a:t>number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nchor="b"/>
                </a:tc>
                <a:tc>
                  <a:txBody>
                    <a:bodyPr/>
                    <a:lstStyle/>
                    <a:p>
                      <a:pPr marL="0" marR="0">
                        <a:lnSpc>
                          <a:spcPct val="107000"/>
                        </a:lnSpc>
                        <a:spcBef>
                          <a:spcPts val="0"/>
                        </a:spcBef>
                        <a:spcAft>
                          <a:spcPts val="800"/>
                        </a:spcAft>
                      </a:pPr>
                      <a:r>
                        <a:rPr lang="en-US" sz="1100">
                          <a:effectLst/>
                        </a:rPr>
                        <a:t>percentage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nchor="b"/>
                </a:tc>
                <a:tc>
                  <a:txBody>
                    <a:bodyPr/>
                    <a:lstStyle/>
                    <a:p>
                      <a:pPr marL="0" marR="0">
                        <a:lnSpc>
                          <a:spcPct val="107000"/>
                        </a:lnSpc>
                        <a:spcBef>
                          <a:spcPts val="0"/>
                        </a:spcBef>
                        <a:spcAft>
                          <a:spcPts val="800"/>
                        </a:spcAft>
                      </a:pPr>
                      <a:r>
                        <a:rPr lang="en-US" sz="1100">
                          <a:effectLst/>
                        </a:rPr>
                        <a:t>number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nchor="b"/>
                </a:tc>
                <a:tc>
                  <a:txBody>
                    <a:bodyPr/>
                    <a:lstStyle/>
                    <a:p>
                      <a:pPr marL="0" marR="0">
                        <a:lnSpc>
                          <a:spcPct val="107000"/>
                        </a:lnSpc>
                        <a:spcBef>
                          <a:spcPts val="0"/>
                        </a:spcBef>
                        <a:spcAft>
                          <a:spcPts val="800"/>
                        </a:spcAft>
                      </a:pPr>
                      <a:r>
                        <a:rPr lang="en-US" sz="1100">
                          <a:effectLst/>
                        </a:rPr>
                        <a:t>percentage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nchor="b"/>
                </a:tc>
                <a:tc>
                  <a:txBody>
                    <a:bodyPr/>
                    <a:lstStyle/>
                    <a:p>
                      <a:pPr marL="0" marR="0">
                        <a:lnSpc>
                          <a:spcPct val="107000"/>
                        </a:lnSpc>
                        <a:spcBef>
                          <a:spcPts val="0"/>
                        </a:spcBef>
                        <a:spcAft>
                          <a:spcPts val="800"/>
                        </a:spcAft>
                      </a:pPr>
                      <a:r>
                        <a:rPr lang="en-US" sz="1100">
                          <a:effectLst/>
                        </a:rPr>
                        <a:t>number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nchor="b"/>
                </a:tc>
                <a:tc>
                  <a:txBody>
                    <a:bodyPr/>
                    <a:lstStyle/>
                    <a:p>
                      <a:pPr marL="0" marR="0">
                        <a:lnSpc>
                          <a:spcPct val="107000"/>
                        </a:lnSpc>
                        <a:spcBef>
                          <a:spcPts val="0"/>
                        </a:spcBef>
                        <a:spcAft>
                          <a:spcPts val="800"/>
                        </a:spcAft>
                      </a:pPr>
                      <a:r>
                        <a:rPr lang="en-US" sz="1100">
                          <a:effectLst/>
                        </a:rPr>
                        <a:t>percentage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nchor="b"/>
                </a:tc>
                <a:tc vMerge="1">
                  <a:txBody>
                    <a:bodyPr/>
                    <a:lstStyle/>
                    <a:p>
                      <a:endParaRPr lang="en-US"/>
                    </a:p>
                  </a:txBody>
                  <a:tcPr/>
                </a:tc>
                <a:extLst>
                  <a:ext uri="{0D108BD9-81ED-4DB2-BD59-A6C34878D82A}">
                    <a16:rowId xmlns:a16="http://schemas.microsoft.com/office/drawing/2014/main" val="178859606"/>
                  </a:ext>
                </a:extLst>
              </a:tr>
              <a:tr h="312820">
                <a:tc gridSpan="8">
                  <a:txBody>
                    <a:bodyPr/>
                    <a:lstStyle/>
                    <a:p>
                      <a:pPr marL="0" marR="0">
                        <a:lnSpc>
                          <a:spcPct val="107000"/>
                        </a:lnSpc>
                        <a:spcBef>
                          <a:spcPts val="0"/>
                        </a:spcBef>
                        <a:spcAft>
                          <a:spcPts val="800"/>
                        </a:spcAft>
                      </a:pPr>
                      <a:r>
                        <a:rPr lang="en-CA" sz="1100">
                          <a:effectLst/>
                        </a:rPr>
                        <a:t>Sources: Statistics Canada, censuses of population, 2001 to 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917102"/>
                  </a:ext>
                </a:extLst>
              </a:tr>
              <a:tr h="564735">
                <a:tc>
                  <a:txBody>
                    <a:bodyPr/>
                    <a:lstStyle/>
                    <a:p>
                      <a:pPr marL="0" marR="0">
                        <a:lnSpc>
                          <a:spcPct val="107000"/>
                        </a:lnSpc>
                        <a:spcBef>
                          <a:spcPts val="0"/>
                        </a:spcBef>
                        <a:spcAft>
                          <a:spcPts val="800"/>
                        </a:spcAft>
                      </a:pPr>
                      <a:r>
                        <a:rPr lang="en-US" sz="1100">
                          <a:effectLst/>
                        </a:rPr>
                        <a:t>Total census families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8,371,020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8,896,840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9,389,700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extLst>
                  <a:ext uri="{0D108BD9-81ED-4DB2-BD59-A6C34878D82A}">
                    <a16:rowId xmlns:a16="http://schemas.microsoft.com/office/drawing/2014/main" val="4193033189"/>
                  </a:ext>
                </a:extLst>
              </a:tr>
              <a:tr h="508288">
                <a:tc>
                  <a:txBody>
                    <a:bodyPr/>
                    <a:lstStyle/>
                    <a:p>
                      <a:pPr marL="0" marR="0">
                        <a:lnSpc>
                          <a:spcPct val="107000"/>
                        </a:lnSpc>
                        <a:spcBef>
                          <a:spcPts val="0"/>
                        </a:spcBef>
                        <a:spcAft>
                          <a:spcPts val="800"/>
                        </a:spcAft>
                      </a:pPr>
                      <a:r>
                        <a:rPr lang="en-US" sz="1100">
                          <a:effectLst/>
                        </a:rPr>
                        <a:t>Couple families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7,059,830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84.3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7,482,775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84.1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7,861,860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83.7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extLst>
                  <a:ext uri="{0D108BD9-81ED-4DB2-BD59-A6C34878D82A}">
                    <a16:rowId xmlns:a16="http://schemas.microsoft.com/office/drawing/2014/main" val="4264836980"/>
                  </a:ext>
                </a:extLst>
              </a:tr>
              <a:tr h="312820">
                <a:tc>
                  <a:txBody>
                    <a:bodyPr/>
                    <a:lstStyle/>
                    <a:p>
                      <a:pPr marL="0" marR="0">
                        <a:lnSpc>
                          <a:spcPct val="107000"/>
                        </a:lnSpc>
                        <a:spcBef>
                          <a:spcPts val="0"/>
                        </a:spcBef>
                        <a:spcAft>
                          <a:spcPts val="800"/>
                        </a:spcAft>
                      </a:pPr>
                      <a:r>
                        <a:rPr lang="en-US" sz="1100">
                          <a:effectLst/>
                        </a:rPr>
                        <a:t>Married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5,901,420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70.5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6,105,910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68.6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6,293,950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67.0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extLst>
                  <a:ext uri="{0D108BD9-81ED-4DB2-BD59-A6C34878D82A}">
                    <a16:rowId xmlns:a16="http://schemas.microsoft.com/office/drawing/2014/main" val="3479488322"/>
                  </a:ext>
                </a:extLst>
              </a:tr>
              <a:tr h="508288">
                <a:tc>
                  <a:txBody>
                    <a:bodyPr/>
                    <a:lstStyle/>
                    <a:p>
                      <a:pPr marL="0" marR="0">
                        <a:lnSpc>
                          <a:spcPct val="107000"/>
                        </a:lnSpc>
                        <a:spcBef>
                          <a:spcPts val="0"/>
                        </a:spcBef>
                        <a:spcAft>
                          <a:spcPts val="800"/>
                        </a:spcAft>
                      </a:pPr>
                      <a:r>
                        <a:rPr lang="en-US" sz="1100">
                          <a:effectLst/>
                        </a:rPr>
                        <a:t>Common-law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1,158,410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13.8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1,376,865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15.5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1,567,910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16.7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13.9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extLst>
                  <a:ext uri="{0D108BD9-81ED-4DB2-BD59-A6C34878D82A}">
                    <a16:rowId xmlns:a16="http://schemas.microsoft.com/office/drawing/2014/main" val="460339036"/>
                  </a:ext>
                </a:extLst>
              </a:tr>
              <a:tr h="564735">
                <a:tc>
                  <a:txBody>
                    <a:bodyPr/>
                    <a:lstStyle/>
                    <a:p>
                      <a:pPr marL="0" marR="0">
                        <a:lnSpc>
                          <a:spcPct val="107000"/>
                        </a:lnSpc>
                        <a:spcBef>
                          <a:spcPts val="0"/>
                        </a:spcBef>
                        <a:spcAft>
                          <a:spcPts val="800"/>
                        </a:spcAft>
                      </a:pPr>
                      <a:r>
                        <a:rPr lang="en-US" sz="1100">
                          <a:effectLst/>
                        </a:rPr>
                        <a:t>Lone-parent families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1,311,190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15.7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1,414,060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15.9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1,527,840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16.3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extLst>
                  <a:ext uri="{0D108BD9-81ED-4DB2-BD59-A6C34878D82A}">
                    <a16:rowId xmlns:a16="http://schemas.microsoft.com/office/drawing/2014/main" val="3810185912"/>
                  </a:ext>
                </a:extLst>
              </a:tr>
              <a:tr h="508288">
                <a:tc>
                  <a:txBody>
                    <a:bodyPr/>
                    <a:lstStyle/>
                    <a:p>
                      <a:pPr marL="0" marR="0">
                        <a:lnSpc>
                          <a:spcPct val="107000"/>
                        </a:lnSpc>
                        <a:spcBef>
                          <a:spcPts val="0"/>
                        </a:spcBef>
                        <a:spcAft>
                          <a:spcPts val="800"/>
                        </a:spcAft>
                      </a:pPr>
                      <a:r>
                        <a:rPr lang="en-US" sz="1100">
                          <a:effectLst/>
                        </a:rPr>
                        <a:t>Female parents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1,065,360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12.7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1,132,290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12.7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1,200,295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12.8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extLst>
                  <a:ext uri="{0D108BD9-81ED-4DB2-BD59-A6C34878D82A}">
                    <a16:rowId xmlns:a16="http://schemas.microsoft.com/office/drawing/2014/main" val="2641496664"/>
                  </a:ext>
                </a:extLst>
              </a:tr>
              <a:tr h="312820">
                <a:tc>
                  <a:txBody>
                    <a:bodyPr/>
                    <a:lstStyle/>
                    <a:p>
                      <a:pPr marL="0" marR="0">
                        <a:lnSpc>
                          <a:spcPct val="107000"/>
                        </a:lnSpc>
                        <a:spcBef>
                          <a:spcPts val="0"/>
                        </a:spcBef>
                        <a:spcAft>
                          <a:spcPts val="800"/>
                        </a:spcAft>
                      </a:pPr>
                      <a:r>
                        <a:rPr lang="en-US" sz="1100">
                          <a:effectLst/>
                        </a:rPr>
                        <a:t>Male parents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245,825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281,775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327,545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tc>
                  <a:txBody>
                    <a:bodyPr/>
                    <a:lstStyle/>
                    <a:p>
                      <a:pPr marL="0" marR="0">
                        <a:lnSpc>
                          <a:spcPct val="107000"/>
                        </a:lnSpc>
                        <a:spcBef>
                          <a:spcPts val="0"/>
                        </a:spcBef>
                        <a:spcAft>
                          <a:spcPts val="800"/>
                        </a:spcAft>
                      </a:pPr>
                      <a:r>
                        <a:rPr lang="en-US" sz="1100">
                          <a:effectLst/>
                        </a:rPr>
                        <a:t>16.2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6035" marR="26035" marT="26035" marB="26035"/>
                </a:tc>
                <a:extLst>
                  <a:ext uri="{0D108BD9-81ED-4DB2-BD59-A6C34878D82A}">
                    <a16:rowId xmlns:a16="http://schemas.microsoft.com/office/drawing/2014/main" val="352199617"/>
                  </a:ext>
                </a:extLst>
              </a:tr>
            </a:tbl>
          </a:graphicData>
        </a:graphic>
      </p:graphicFrame>
    </p:spTree>
    <p:extLst>
      <p:ext uri="{BB962C8B-B14F-4D97-AF65-F5344CB8AC3E}">
        <p14:creationId xmlns:p14="http://schemas.microsoft.com/office/powerpoint/2010/main" val="3760953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25CB6-F2F9-406D-AE40-A481C86EB5AF}"/>
              </a:ext>
            </a:extLst>
          </p:cNvPr>
          <p:cNvSpPr>
            <a:spLocks noGrp="1"/>
          </p:cNvSpPr>
          <p:nvPr>
            <p:ph type="title"/>
          </p:nvPr>
        </p:nvSpPr>
        <p:spPr/>
        <p:txBody>
          <a:bodyPr/>
          <a:lstStyle/>
          <a:p>
            <a:r>
              <a:rPr lang="en-CA"/>
              <a:t>2011 census</a:t>
            </a:r>
            <a:endParaRPr lang="en-US"/>
          </a:p>
        </p:txBody>
      </p:sp>
      <p:sp>
        <p:nvSpPr>
          <p:cNvPr id="3" name="Content Placeholder 2">
            <a:extLst>
              <a:ext uri="{FF2B5EF4-FFF2-40B4-BE49-F238E27FC236}">
                <a16:creationId xmlns:a16="http://schemas.microsoft.com/office/drawing/2014/main" id="{BF0F3985-3022-437D-BD85-F5446E6FD24F}"/>
              </a:ext>
            </a:extLst>
          </p:cNvPr>
          <p:cNvSpPr>
            <a:spLocks noGrp="1"/>
          </p:cNvSpPr>
          <p:nvPr>
            <p:ph idx="1"/>
          </p:nvPr>
        </p:nvSpPr>
        <p:spPr/>
        <p:txBody>
          <a:bodyPr/>
          <a:lstStyle/>
          <a:p>
            <a:pPr marL="305435" indent="-305435"/>
            <a:r>
              <a:rPr lang="en-CA"/>
              <a:t>All told, there were 464,335 stepfamilies in 2011, accounting for 12.6% of the nearly 3.7 million couple families with children (married or common-law couples).</a:t>
            </a:r>
          </a:p>
          <a:p>
            <a:pPr marL="305435" indent="-305435"/>
            <a:r>
              <a:rPr lang="en-CA"/>
              <a:t>There is no current census information for "household portraits" for 2020</a:t>
            </a:r>
          </a:p>
        </p:txBody>
      </p:sp>
    </p:spTree>
    <p:extLst>
      <p:ext uri="{BB962C8B-B14F-4D97-AF65-F5344CB8AC3E}">
        <p14:creationId xmlns:p14="http://schemas.microsoft.com/office/powerpoint/2010/main" val="1471977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terms</a:t>
            </a:r>
          </a:p>
        </p:txBody>
      </p:sp>
      <p:sp>
        <p:nvSpPr>
          <p:cNvPr id="3" name="Content Placeholder 2"/>
          <p:cNvSpPr>
            <a:spLocks noGrp="1"/>
          </p:cNvSpPr>
          <p:nvPr>
            <p:ph idx="1"/>
          </p:nvPr>
        </p:nvSpPr>
        <p:spPr/>
        <p:txBody>
          <a:bodyPr/>
          <a:lstStyle/>
          <a:p>
            <a:r>
              <a:rPr lang="en-US" b="1"/>
              <a:t>Census: </a:t>
            </a:r>
            <a:r>
              <a:rPr lang="en-US"/>
              <a:t>an official count of a population and an important tool for examining demographic information</a:t>
            </a:r>
          </a:p>
          <a:p>
            <a:r>
              <a:rPr lang="en-US" b="1"/>
              <a:t>Demography: </a:t>
            </a:r>
            <a:r>
              <a:rPr lang="en-US"/>
              <a:t>the statistical study of the population </a:t>
            </a:r>
          </a:p>
          <a:p>
            <a:r>
              <a:rPr lang="en-US" b="1"/>
              <a:t>Mixed Unions: </a:t>
            </a:r>
            <a:r>
              <a:rPr lang="en-US"/>
              <a:t>marriages between people of different cultures or race </a:t>
            </a:r>
          </a:p>
        </p:txBody>
      </p:sp>
      <p:pic>
        <p:nvPicPr>
          <p:cNvPr id="4" name="Picture 4">
            <a:extLst>
              <a:ext uri="{FF2B5EF4-FFF2-40B4-BE49-F238E27FC236}">
                <a16:creationId xmlns:a16="http://schemas.microsoft.com/office/drawing/2014/main" id="{BC357434-A2E9-4053-85B8-62DC0646E49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078969" y="5332217"/>
            <a:ext cx="7919042" cy="880586"/>
          </a:xfrm>
          <a:prstGeom prst="rect">
            <a:avLst/>
          </a:prstGeom>
        </p:spPr>
      </p:pic>
    </p:spTree>
    <p:extLst>
      <p:ext uri="{BB962C8B-B14F-4D97-AF65-F5344CB8AC3E}">
        <p14:creationId xmlns:p14="http://schemas.microsoft.com/office/powerpoint/2010/main" val="1761404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2" name="Rectangle 11">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4110" y="826346"/>
            <a:ext cx="3171905" cy="1013800"/>
          </a:xfrm>
        </p:spPr>
        <p:txBody>
          <a:bodyPr>
            <a:normAutofit/>
          </a:bodyPr>
          <a:lstStyle/>
          <a:p>
            <a:r>
              <a:rPr lang="en-US" sz="2400">
                <a:solidFill>
                  <a:srgbClr val="FFFFFF"/>
                </a:solidFill>
              </a:rPr>
              <a:t>The baby boomers</a:t>
            </a:r>
          </a:p>
        </p:txBody>
      </p:sp>
      <p:grpSp>
        <p:nvGrpSpPr>
          <p:cNvPr id="14" name="Group 13">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p:cNvSpPr>
            <a:spLocks noGrp="1"/>
          </p:cNvSpPr>
          <p:nvPr>
            <p:ph idx="1"/>
          </p:nvPr>
        </p:nvSpPr>
        <p:spPr>
          <a:xfrm>
            <a:off x="764110" y="2052084"/>
            <a:ext cx="3033249" cy="3856229"/>
          </a:xfrm>
        </p:spPr>
        <p:txBody>
          <a:bodyPr anchor="t">
            <a:normAutofit/>
          </a:bodyPr>
          <a:lstStyle/>
          <a:p>
            <a:r>
              <a:rPr lang="en-US" sz="1600">
                <a:solidFill>
                  <a:srgbClr val="FFFFFF"/>
                </a:solidFill>
              </a:rPr>
              <a:t>Financially stable </a:t>
            </a:r>
          </a:p>
          <a:p>
            <a:r>
              <a:rPr lang="en-US" sz="1600">
                <a:solidFill>
                  <a:srgbClr val="FFFFFF"/>
                </a:solidFill>
              </a:rPr>
              <a:t>Family oriented</a:t>
            </a:r>
          </a:p>
          <a:p>
            <a:r>
              <a:rPr lang="en-US" sz="1600">
                <a:solidFill>
                  <a:srgbClr val="FFFFFF"/>
                </a:solidFill>
              </a:rPr>
              <a:t>Married</a:t>
            </a:r>
          </a:p>
          <a:p>
            <a:r>
              <a:rPr lang="en-US" sz="1600">
                <a:solidFill>
                  <a:srgbClr val="FFFFFF"/>
                </a:solidFill>
              </a:rPr>
              <a:t>Hardworking </a:t>
            </a:r>
          </a:p>
          <a:p>
            <a:endParaRPr lang="en-US" sz="1600">
              <a:solidFill>
                <a:srgbClr val="FFFFFF"/>
              </a:solidFill>
            </a:endParaRPr>
          </a:p>
        </p:txBody>
      </p:sp>
      <p:pic>
        <p:nvPicPr>
          <p:cNvPr id="4" name="Picture 4">
            <a:extLst>
              <a:ext uri="{FF2B5EF4-FFF2-40B4-BE49-F238E27FC236}">
                <a16:creationId xmlns:a16="http://schemas.microsoft.com/office/drawing/2014/main" id="{B5F6DFDF-A764-4720-8500-36B41E4AF16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68800" y="1703153"/>
            <a:ext cx="6866506" cy="3450419"/>
          </a:xfrm>
          <a:prstGeom prst="rect">
            <a:avLst/>
          </a:prstGeom>
        </p:spPr>
      </p:pic>
    </p:spTree>
    <p:extLst>
      <p:ext uri="{BB962C8B-B14F-4D97-AF65-F5344CB8AC3E}">
        <p14:creationId xmlns:p14="http://schemas.microsoft.com/office/powerpoint/2010/main" val="176833528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9906" y="702155"/>
            <a:ext cx="3568661" cy="1269713"/>
          </a:xfrm>
        </p:spPr>
        <p:txBody>
          <a:bodyPr>
            <a:normAutofit/>
          </a:bodyPr>
          <a:lstStyle/>
          <a:p>
            <a:r>
              <a:rPr lang="en-US">
                <a:solidFill>
                  <a:schemeClr val="tx2"/>
                </a:solidFill>
              </a:rPr>
              <a:t>Why are they important? </a:t>
            </a:r>
          </a:p>
        </p:txBody>
      </p:sp>
      <p:sp>
        <p:nvSpPr>
          <p:cNvPr id="12" name="Rectangle 11">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38660" y="2340864"/>
            <a:ext cx="5164548" cy="3634486"/>
          </a:xfrm>
        </p:spPr>
        <p:txBody>
          <a:bodyPr>
            <a:normAutofit/>
          </a:bodyPr>
          <a:lstStyle/>
          <a:p>
            <a:pPr marL="305435" indent="-305435">
              <a:lnSpc>
                <a:spcPct val="90000"/>
              </a:lnSpc>
            </a:pPr>
            <a:r>
              <a:rPr lang="en-US" sz="1700"/>
              <a:t>According to the Generational Theory, the Baby Boomers have significantly transformed society since their birth and will continue to have a huge impact on our:</a:t>
            </a:r>
          </a:p>
          <a:p>
            <a:pPr marL="305435" indent="-305435">
              <a:lnSpc>
                <a:spcPct val="90000"/>
              </a:lnSpc>
            </a:pPr>
            <a:r>
              <a:rPr lang="en-US" sz="1700">
                <a:ea typeface="+mn-lt"/>
                <a:cs typeface="+mn-lt"/>
              </a:rPr>
              <a:t>Culture</a:t>
            </a:r>
            <a:endParaRPr lang="en-US" sz="1700"/>
          </a:p>
          <a:p>
            <a:pPr marL="305435" indent="-305435">
              <a:lnSpc>
                <a:spcPct val="90000"/>
              </a:lnSpc>
            </a:pPr>
            <a:r>
              <a:rPr lang="en-US" sz="1700">
                <a:ea typeface="+mn-lt"/>
                <a:cs typeface="+mn-lt"/>
              </a:rPr>
              <a:t>Housing </a:t>
            </a:r>
          </a:p>
          <a:p>
            <a:pPr marL="305435" indent="-305435">
              <a:lnSpc>
                <a:spcPct val="90000"/>
              </a:lnSpc>
            </a:pPr>
            <a:r>
              <a:rPr lang="en-US" sz="1700"/>
              <a:t>Health care system</a:t>
            </a:r>
          </a:p>
          <a:p>
            <a:pPr marL="305435" indent="-305435">
              <a:lnSpc>
                <a:spcPct val="90000"/>
              </a:lnSpc>
            </a:pPr>
            <a:r>
              <a:rPr lang="en-US" sz="1700"/>
              <a:t>The Environment</a:t>
            </a:r>
          </a:p>
          <a:p>
            <a:pPr marL="305435" indent="-305435">
              <a:lnSpc>
                <a:spcPct val="90000"/>
              </a:lnSpc>
            </a:pPr>
            <a:r>
              <a:rPr lang="en-US" sz="1700"/>
              <a:t>Technology</a:t>
            </a:r>
          </a:p>
          <a:p>
            <a:pPr marL="305435" indent="-305435">
              <a:lnSpc>
                <a:spcPct val="90000"/>
              </a:lnSpc>
            </a:pPr>
            <a:r>
              <a:rPr lang="en-US" sz="1700">
                <a:ea typeface="+mn-lt"/>
                <a:cs typeface="+mn-lt"/>
              </a:rPr>
              <a:t>and Caregivers as they age.</a:t>
            </a:r>
            <a:endParaRPr lang="en-US" sz="1700"/>
          </a:p>
          <a:p>
            <a:pPr marL="305435" indent="-305435">
              <a:lnSpc>
                <a:spcPct val="90000"/>
              </a:lnSpc>
            </a:pPr>
            <a:endParaRPr lang="en-US" sz="1700"/>
          </a:p>
          <a:p>
            <a:pPr marL="305435" indent="-305435">
              <a:lnSpc>
                <a:spcPct val="90000"/>
              </a:lnSpc>
            </a:pPr>
            <a:endParaRPr lang="en-US" sz="1700"/>
          </a:p>
        </p:txBody>
      </p:sp>
      <p:pic>
        <p:nvPicPr>
          <p:cNvPr id="4" name="Picture 4" descr="A picture containing person&#10;&#10;Description automatically generated">
            <a:extLst>
              <a:ext uri="{FF2B5EF4-FFF2-40B4-BE49-F238E27FC236}">
                <a16:creationId xmlns:a16="http://schemas.microsoft.com/office/drawing/2014/main" id="{156B32AE-0CBD-4FE6-912D-B7F686353FD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34522" y="1233980"/>
            <a:ext cx="5355046" cy="3346904"/>
          </a:xfrm>
          <a:prstGeom prst="rect">
            <a:avLst/>
          </a:prstGeom>
        </p:spPr>
      </p:pic>
    </p:spTree>
    <p:extLst>
      <p:ext uri="{BB962C8B-B14F-4D97-AF65-F5344CB8AC3E}">
        <p14:creationId xmlns:p14="http://schemas.microsoft.com/office/powerpoint/2010/main" val="51881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25195-C34A-47B2-A21B-D7AEA5700DF6}"/>
              </a:ext>
            </a:extLst>
          </p:cNvPr>
          <p:cNvSpPr>
            <a:spLocks noGrp="1"/>
          </p:cNvSpPr>
          <p:nvPr>
            <p:ph type="title"/>
          </p:nvPr>
        </p:nvSpPr>
        <p:spPr>
          <a:xfrm>
            <a:off x="581192" y="702156"/>
            <a:ext cx="11029616" cy="1013800"/>
          </a:xfrm>
        </p:spPr>
        <p:txBody>
          <a:bodyPr>
            <a:normAutofit/>
          </a:bodyPr>
          <a:lstStyle/>
          <a:p>
            <a:r>
              <a:rPr lang="en-CA"/>
              <a:t>BABY BOOMERS AND CULTURE</a:t>
            </a:r>
            <a:endParaRPr lang="en-US"/>
          </a:p>
        </p:txBody>
      </p:sp>
      <p:sp>
        <p:nvSpPr>
          <p:cNvPr id="10" name="Rectangle 9">
            <a:extLst>
              <a:ext uri="{FF2B5EF4-FFF2-40B4-BE49-F238E27FC236}">
                <a16:creationId xmlns:a16="http://schemas.microsoft.com/office/drawing/2014/main" id="{FF48D04A-B18A-4669-86FA-1F7C104C4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4" descr="A group of people posing for a photo&#10;&#10;Description automatically generated">
            <a:extLst>
              <a:ext uri="{FF2B5EF4-FFF2-40B4-BE49-F238E27FC236}">
                <a16:creationId xmlns:a16="http://schemas.microsoft.com/office/drawing/2014/main" id="{3324CA9F-EEEB-4A7A-A9F9-D6E27297A53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456" r="1990" b="-3"/>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824C5D4E-F7AC-4E8F-8AC9-F55C7FD474A8}"/>
              </a:ext>
            </a:extLst>
          </p:cNvPr>
          <p:cNvSpPr>
            <a:spLocks noGrp="1"/>
          </p:cNvSpPr>
          <p:nvPr>
            <p:ph idx="1"/>
          </p:nvPr>
        </p:nvSpPr>
        <p:spPr>
          <a:xfrm>
            <a:off x="6335805" y="2180496"/>
            <a:ext cx="5275001" cy="4045683"/>
          </a:xfrm>
        </p:spPr>
        <p:txBody>
          <a:bodyPr>
            <a:normAutofit/>
          </a:bodyPr>
          <a:lstStyle/>
          <a:p>
            <a:r>
              <a:rPr lang="en-CA"/>
              <a:t>Their tastes in music and their hair and dress styles strongly influenced the national culture, and the political activism of some contributed to the unpopularity of the Vietnam War</a:t>
            </a:r>
            <a:endParaRPr lang="en-US"/>
          </a:p>
        </p:txBody>
      </p:sp>
    </p:spTree>
    <p:extLst>
      <p:ext uri="{BB962C8B-B14F-4D97-AF65-F5344CB8AC3E}">
        <p14:creationId xmlns:p14="http://schemas.microsoft.com/office/powerpoint/2010/main" val="2904034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Wood human figure">
            <a:extLst>
              <a:ext uri="{FF2B5EF4-FFF2-40B4-BE49-F238E27FC236}">
                <a16:creationId xmlns:a16="http://schemas.microsoft.com/office/drawing/2014/main" id="{FCC51941-2B39-4C27-8A61-462D3FA3DF4D}"/>
              </a:ext>
            </a:extLst>
          </p:cNvPr>
          <p:cNvPicPr>
            <a:picLocks noChangeAspect="1"/>
          </p:cNvPicPr>
          <p:nvPr/>
        </p:nvPicPr>
        <p:blipFill rotWithShape="1">
          <a:blip r:embed="rId2"/>
          <a:srcRect b="15730"/>
          <a:stretch/>
        </p:blipFill>
        <p:spPr>
          <a:xfrm>
            <a:off x="20" y="10"/>
            <a:ext cx="12191980" cy="6857990"/>
          </a:xfrm>
          <a:prstGeom prst="rect">
            <a:avLst/>
          </a:prstGeom>
        </p:spPr>
      </p:pic>
      <p:sp useBgFill="1">
        <p:nvSpPr>
          <p:cNvPr id="18" name="Rectangle 17">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97" y="849057"/>
            <a:ext cx="3703320" cy="94997"/>
          </a:xfrm>
          <a:prstGeom prst="rect">
            <a:avLst/>
          </a:prstGeom>
          <a:ln>
            <a:noFill/>
          </a:ln>
          <a:effec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5983" y="1032991"/>
            <a:ext cx="3702134" cy="4182242"/>
          </a:xfrm>
          <a:prstGeom prst="rect">
            <a:avLst/>
          </a:prstGeom>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920507" y="1186426"/>
            <a:ext cx="3374265" cy="938766"/>
          </a:xfrm>
        </p:spPr>
        <p:txBody>
          <a:bodyPr>
            <a:normAutofit/>
          </a:bodyPr>
          <a:lstStyle/>
          <a:p>
            <a:r>
              <a:rPr lang="en-US" sz="2400">
                <a:solidFill>
                  <a:schemeClr val="tx2"/>
                </a:solidFill>
              </a:rPr>
              <a:t>Discussion questions:</a:t>
            </a:r>
          </a:p>
        </p:txBody>
      </p:sp>
      <p:sp>
        <p:nvSpPr>
          <p:cNvPr id="3" name="Content Placeholder 2"/>
          <p:cNvSpPr>
            <a:spLocks noGrp="1"/>
          </p:cNvSpPr>
          <p:nvPr>
            <p:ph idx="1"/>
          </p:nvPr>
        </p:nvSpPr>
        <p:spPr>
          <a:xfrm>
            <a:off x="7920508" y="2266683"/>
            <a:ext cx="3266704" cy="2704562"/>
          </a:xfrm>
        </p:spPr>
        <p:txBody>
          <a:bodyPr>
            <a:normAutofit/>
          </a:bodyPr>
          <a:lstStyle/>
          <a:p>
            <a:pPr>
              <a:buClr>
                <a:srgbClr val="FFE404"/>
              </a:buClr>
            </a:pPr>
            <a:r>
              <a:rPr lang="en-CA" sz="1600"/>
              <a:t>How have boomers shaped the past and continue to shape the future?</a:t>
            </a:r>
            <a:endParaRPr lang="en-US" sz="1600"/>
          </a:p>
          <a:p>
            <a:pPr>
              <a:buClr>
                <a:srgbClr val="FFE404"/>
              </a:buClr>
            </a:pPr>
            <a:r>
              <a:rPr lang="en-CA" sz="1600"/>
              <a:t>List examples of the diversity within the Baby Boomers</a:t>
            </a:r>
            <a:endParaRPr lang="en-US" sz="1600"/>
          </a:p>
        </p:txBody>
      </p:sp>
    </p:spTree>
    <p:extLst>
      <p:ext uri="{BB962C8B-B14F-4D97-AF65-F5344CB8AC3E}">
        <p14:creationId xmlns:p14="http://schemas.microsoft.com/office/powerpoint/2010/main" val="22151163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a:solidFill>
                  <a:srgbClr val="FFFFFF"/>
                </a:solidFill>
              </a:rPr>
              <a:t>Identifying trends </a:t>
            </a:r>
          </a:p>
        </p:txBody>
      </p:sp>
      <p:sp>
        <p:nvSpPr>
          <p:cNvPr id="3" name="Content Placeholder 2"/>
          <p:cNvSpPr>
            <a:spLocks noGrp="1"/>
          </p:cNvSpPr>
          <p:nvPr>
            <p:ph idx="1"/>
          </p:nvPr>
        </p:nvSpPr>
        <p:spPr>
          <a:xfrm>
            <a:off x="581192" y="2180496"/>
            <a:ext cx="7225075" cy="3678303"/>
          </a:xfrm>
        </p:spPr>
        <p:txBody>
          <a:bodyPr>
            <a:normAutofit/>
          </a:bodyPr>
          <a:lstStyle/>
          <a:p>
            <a:r>
              <a:rPr lang="en-US"/>
              <a:t>Studying past behavior allows us to see specific changes in different, younger generations </a:t>
            </a:r>
          </a:p>
          <a:p>
            <a:r>
              <a:rPr lang="en-US"/>
              <a:t>For instance, we can compare the average age men and women got married at in different time periods to now. </a:t>
            </a:r>
          </a:p>
          <a:p>
            <a:r>
              <a:rPr lang="en-US"/>
              <a:t>Demographic information is a good source to consider in trying to understand how a population or society has changed over time</a:t>
            </a:r>
          </a:p>
          <a:p>
            <a:r>
              <a:rPr lang="en-US"/>
              <a:t>The data shows us a great deal about social values and how these values led to social change amongst groups</a:t>
            </a:r>
          </a:p>
        </p:txBody>
      </p:sp>
      <p:pic>
        <p:nvPicPr>
          <p:cNvPr id="4" name="Picture 4">
            <a:extLst>
              <a:ext uri="{FF2B5EF4-FFF2-40B4-BE49-F238E27FC236}">
                <a16:creationId xmlns:a16="http://schemas.microsoft.com/office/drawing/2014/main" id="{2DB6343A-FBEB-402A-9242-0274B1A191C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2726" r="25948" b="-1"/>
          <a:stretch/>
        </p:blipFill>
        <p:spPr>
          <a:xfrm>
            <a:off x="8051799" y="1871133"/>
            <a:ext cx="3683001" cy="4504267"/>
          </a:xfrm>
          <a:prstGeom prst="rect">
            <a:avLst/>
          </a:prstGeom>
        </p:spPr>
      </p:pic>
    </p:spTree>
    <p:extLst>
      <p:ext uri="{BB962C8B-B14F-4D97-AF65-F5344CB8AC3E}">
        <p14:creationId xmlns:p14="http://schemas.microsoft.com/office/powerpoint/2010/main" val="1667401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E661D03-4DD4-45E7-A047-ED722E826D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26" name="Picture 2" descr="Image result for CENSUS">
            <a:extLst>
              <a:ext uri="{FF2B5EF4-FFF2-40B4-BE49-F238E27FC236}">
                <a16:creationId xmlns:a16="http://schemas.microsoft.com/office/drawing/2014/main" id="{E76C417C-70DB-4A48-81AA-DCED16492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659689"/>
            <a:ext cx="4962525" cy="30519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81192" y="702156"/>
            <a:ext cx="11029616" cy="1013800"/>
          </a:xfrm>
        </p:spPr>
        <p:txBody>
          <a:bodyPr>
            <a:normAutofit/>
          </a:bodyPr>
          <a:lstStyle/>
          <a:p>
            <a:r>
              <a:rPr lang="en-US">
                <a:solidFill>
                  <a:srgbClr val="FFFFFF"/>
                </a:solidFill>
              </a:rPr>
              <a:t>THE CENSUS </a:t>
            </a:r>
          </a:p>
        </p:txBody>
      </p:sp>
      <p:sp>
        <p:nvSpPr>
          <p:cNvPr id="3" name="Content Placeholder 2"/>
          <p:cNvSpPr>
            <a:spLocks noGrp="1"/>
          </p:cNvSpPr>
          <p:nvPr>
            <p:ph idx="1"/>
          </p:nvPr>
        </p:nvSpPr>
        <p:spPr>
          <a:xfrm>
            <a:off x="6335805" y="2180496"/>
            <a:ext cx="5275001" cy="4045683"/>
          </a:xfrm>
        </p:spPr>
        <p:txBody>
          <a:bodyPr>
            <a:normAutofit/>
          </a:bodyPr>
          <a:lstStyle/>
          <a:p>
            <a:r>
              <a:rPr lang="en-US"/>
              <a:t>The official account of a population and an important tool for examining demographic information such as the age, sex, and education for a specific society</a:t>
            </a:r>
          </a:p>
          <a:p>
            <a:r>
              <a:rPr lang="en-US"/>
              <a:t>It is a snapshot of society for a defined period</a:t>
            </a:r>
          </a:p>
          <a:p>
            <a:r>
              <a:rPr lang="en-US"/>
              <a:t>The census is conducted every 5 years</a:t>
            </a:r>
          </a:p>
          <a:p>
            <a:endParaRPr lang="en-US"/>
          </a:p>
        </p:txBody>
      </p:sp>
    </p:spTree>
    <p:extLst>
      <p:ext uri="{BB962C8B-B14F-4D97-AF65-F5344CB8AC3E}">
        <p14:creationId xmlns:p14="http://schemas.microsoft.com/office/powerpoint/2010/main" val="1748254462"/>
      </p:ext>
    </p:extLst>
  </p:cSld>
  <p:clrMapOvr>
    <a:masterClrMapping/>
  </p:clrMapOvr>
</p:sld>
</file>

<file path=ppt/theme/theme1.xml><?xml version="1.0" encoding="utf-8"?>
<a:theme xmlns:a="http://schemas.openxmlformats.org/drawingml/2006/main" name="Dividend">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otalTime>5</TotalTime>
  <Words>1079</Words>
  <Application>Microsoft Office PowerPoint</Application>
  <PresentationFormat>Widescreen</PresentationFormat>
  <Paragraphs>166</Paragraphs>
  <Slides>27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Gill Sans MT</vt:lpstr>
      <vt:lpstr>Wingdings 2</vt:lpstr>
      <vt:lpstr>Dividend</vt:lpstr>
      <vt:lpstr>UNIT 3: SOCIAL TRENDS </vt:lpstr>
      <vt:lpstr>Overall Curriculum expectations </vt:lpstr>
      <vt:lpstr>Key terms</vt:lpstr>
      <vt:lpstr>The baby boomers</vt:lpstr>
      <vt:lpstr>Why are they important? </vt:lpstr>
      <vt:lpstr>BABY BOOMERS AND CULTURE</vt:lpstr>
      <vt:lpstr>Discussion questions:</vt:lpstr>
      <vt:lpstr>Identifying trends </vt:lpstr>
      <vt:lpstr>THE CENSUS </vt:lpstr>
      <vt:lpstr>Census family</vt:lpstr>
      <vt:lpstr>Types of young ADULTS </vt:lpstr>
      <vt:lpstr>Question:</vt:lpstr>
      <vt:lpstr>Types of families </vt:lpstr>
      <vt:lpstr>CULTURE AND FAMILY STRUCTURE</vt:lpstr>
      <vt:lpstr>DUAL-INCOME FAMILIES</vt:lpstr>
      <vt:lpstr>PowerPoint Presentation</vt:lpstr>
      <vt:lpstr>PowerPoint Presentation</vt:lpstr>
      <vt:lpstr>COMMON LAW</vt:lpstr>
      <vt:lpstr>Housing</vt:lpstr>
      <vt:lpstr>housing</vt:lpstr>
      <vt:lpstr>HOUSING </vt:lpstr>
      <vt:lpstr>PowerPoint Presentation</vt:lpstr>
      <vt:lpstr>Canadian Census: 2011</vt:lpstr>
      <vt:lpstr>PowerPoint Presentation</vt:lpstr>
      <vt:lpstr>PowerPoint Presentation</vt:lpstr>
      <vt:lpstr>2006 TO 2011</vt:lpstr>
      <vt:lpstr>2011 census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SOCIAL TRENDS </dc:title>
  <dc:creator>Julie Bamford</dc:creator>
  <cp:lastModifiedBy>Julie Bamford</cp:lastModifiedBy>
  <cp:revision>1</cp:revision>
  <dcterms:created xsi:type="dcterms:W3CDTF">2024-01-31T18:24:53Z</dcterms:created>
  <dcterms:modified xsi:type="dcterms:W3CDTF">2024-01-31T18:30:14Z</dcterms:modified>
</cp:coreProperties>
</file>