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Bookman Old Style" panose="02050604050505020204"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Libre Franklin"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2"/>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a:solidFill>
                  <a:schemeClr val="dk2"/>
                </a:solidFill>
                <a:latin typeface="Libre Franklin"/>
                <a:ea typeface="Libre Franklin"/>
                <a:cs typeface="Libre Franklin"/>
                <a:sym typeface="Libre Franklin"/>
              </a:defRPr>
            </a:lvl1pPr>
            <a:lvl2pPr marL="0" lvl="1" indent="0" algn="l">
              <a:spcBef>
                <a:spcPts val="0"/>
              </a:spcBef>
              <a:buNone/>
              <a:defRPr sz="800">
                <a:solidFill>
                  <a:schemeClr val="dk2"/>
                </a:solidFill>
                <a:latin typeface="Libre Franklin"/>
                <a:ea typeface="Libre Franklin"/>
                <a:cs typeface="Libre Franklin"/>
                <a:sym typeface="Libre Franklin"/>
              </a:defRPr>
            </a:lvl2pPr>
            <a:lvl3pPr marL="0" lvl="2" indent="0" algn="l">
              <a:spcBef>
                <a:spcPts val="0"/>
              </a:spcBef>
              <a:buNone/>
              <a:defRPr sz="800">
                <a:solidFill>
                  <a:schemeClr val="dk2"/>
                </a:solidFill>
                <a:latin typeface="Libre Franklin"/>
                <a:ea typeface="Libre Franklin"/>
                <a:cs typeface="Libre Franklin"/>
                <a:sym typeface="Libre Franklin"/>
              </a:defRPr>
            </a:lvl3pPr>
            <a:lvl4pPr marL="0" lvl="3" indent="0" algn="l">
              <a:spcBef>
                <a:spcPts val="0"/>
              </a:spcBef>
              <a:buNone/>
              <a:defRPr sz="800">
                <a:solidFill>
                  <a:schemeClr val="dk2"/>
                </a:solidFill>
                <a:latin typeface="Libre Franklin"/>
                <a:ea typeface="Libre Franklin"/>
                <a:cs typeface="Libre Franklin"/>
                <a:sym typeface="Libre Franklin"/>
              </a:defRPr>
            </a:lvl4pPr>
            <a:lvl5pPr marL="0" lvl="4" indent="0" algn="l">
              <a:spcBef>
                <a:spcPts val="0"/>
              </a:spcBef>
              <a:buNone/>
              <a:defRPr sz="800">
                <a:solidFill>
                  <a:schemeClr val="dk2"/>
                </a:solidFill>
                <a:latin typeface="Libre Franklin"/>
                <a:ea typeface="Libre Franklin"/>
                <a:cs typeface="Libre Franklin"/>
                <a:sym typeface="Libre Franklin"/>
              </a:defRPr>
            </a:lvl5pPr>
            <a:lvl6pPr marL="0" lvl="5" indent="0" algn="l">
              <a:spcBef>
                <a:spcPts val="0"/>
              </a:spcBef>
              <a:buNone/>
              <a:defRPr sz="800">
                <a:solidFill>
                  <a:schemeClr val="dk2"/>
                </a:solidFill>
                <a:latin typeface="Libre Franklin"/>
                <a:ea typeface="Libre Franklin"/>
                <a:cs typeface="Libre Franklin"/>
                <a:sym typeface="Libre Franklin"/>
              </a:defRPr>
            </a:lvl6pPr>
            <a:lvl7pPr marL="0" lvl="6" indent="0" algn="l">
              <a:spcBef>
                <a:spcPts val="0"/>
              </a:spcBef>
              <a:buNone/>
              <a:defRPr sz="800">
                <a:solidFill>
                  <a:schemeClr val="dk2"/>
                </a:solidFill>
                <a:latin typeface="Libre Franklin"/>
                <a:ea typeface="Libre Franklin"/>
                <a:cs typeface="Libre Franklin"/>
                <a:sym typeface="Libre Franklin"/>
              </a:defRPr>
            </a:lvl7pPr>
            <a:lvl8pPr marL="0" lvl="7" indent="0" algn="l">
              <a:spcBef>
                <a:spcPts val="0"/>
              </a:spcBef>
              <a:buNone/>
              <a:defRPr sz="800">
                <a:solidFill>
                  <a:schemeClr val="dk2"/>
                </a:solidFill>
                <a:latin typeface="Libre Franklin"/>
                <a:ea typeface="Libre Franklin"/>
                <a:cs typeface="Libre Franklin"/>
                <a:sym typeface="Libre Franklin"/>
              </a:defRPr>
            </a:lvl8pPr>
            <a:lvl9pPr marL="0" lvl="8" indent="0" algn="l">
              <a:spcBef>
                <a:spcPts val="0"/>
              </a:spcBef>
              <a:buNone/>
              <a:defRPr sz="800">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a:spLocks noGrp="1"/>
          </p:cNvSpPr>
          <p:nvPr>
            <p:ph type="pic" idx="2"/>
          </p:nvPr>
        </p:nvSpPr>
        <p:spPr>
          <a:xfrm>
            <a:off x="15" y="0"/>
            <a:ext cx="12191985" cy="4578350"/>
          </a:xfrm>
          <a:prstGeom prst="rect">
            <a:avLst/>
          </a:prstGeom>
          <a:solidFill>
            <a:srgbClr val="D8D8D8"/>
          </a:solidFill>
          <a:ln>
            <a:noFill/>
          </a:ln>
        </p:spPr>
      </p:sp>
      <p:sp>
        <p:nvSpPr>
          <p:cNvPr id="94" name="Google Shape;94;p13"/>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1"/>
        <p:cNvGrpSpPr/>
        <p:nvPr/>
      </p:nvGrpSpPr>
      <p:grpSpPr>
        <a:xfrm>
          <a:off x="0" y="0"/>
          <a:ext cx="0" cy="0"/>
          <a:chOff x="0" y="0"/>
          <a:chExt cx="0" cy="0"/>
        </a:xfrm>
      </p:grpSpPr>
      <p:sp>
        <p:nvSpPr>
          <p:cNvPr id="42" name="Google Shape;42;p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45" name="Google Shape;45;p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46" name="Google Shape;46;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9"/>
        <p:cNvGrpSpPr/>
        <p:nvPr/>
      </p:nvGrpSpPr>
      <p:grpSpPr>
        <a:xfrm>
          <a:off x="0" y="0"/>
          <a:ext cx="0" cy="0"/>
          <a:chOff x="0" y="0"/>
          <a:chExt cx="0" cy="0"/>
        </a:xfrm>
      </p:grpSpPr>
      <p:sp>
        <p:nvSpPr>
          <p:cNvPr id="50" name="Google Shape;50;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3" name="Google Shape;53;p7"/>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4" name="Google Shape;54;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8"/>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7" name="Google Shape;67;p9"/>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9"/>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9" name="Google Shape;69;p9"/>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1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104" name="Google Shape;104;p14"/>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05" name="Google Shape;105;p14"/>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14"/>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Careers</a:t>
            </a:r>
            <a:endParaRPr/>
          </a:p>
        </p:txBody>
      </p:sp>
      <p:cxnSp>
        <p:nvCxnSpPr>
          <p:cNvPr id="107" name="Google Shape;107;p14"/>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08" name="Google Shape;108;p1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7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2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90" name="Google Shape;190;p23" descr="Shaking hands is disgusting – here&amp;#39;s what else you can do"/>
          <p:cNvPicPr preferRelativeResize="0"/>
          <p:nvPr/>
        </p:nvPicPr>
        <p:blipFill rotWithShape="1">
          <a:blip r:embed="rId3">
            <a:alphaModFix/>
          </a:blip>
          <a:srcRect l="4864" r="7601"/>
          <a:stretch/>
        </p:blipFill>
        <p:spPr>
          <a:xfrm>
            <a:off x="1524" y="10"/>
            <a:ext cx="12188951" cy="6857990"/>
          </a:xfrm>
          <a:prstGeom prst="rect">
            <a:avLst/>
          </a:prstGeom>
          <a:noFill/>
          <a:ln>
            <a:noFill/>
          </a:ln>
        </p:spPr>
      </p:pic>
      <p:sp>
        <p:nvSpPr>
          <p:cNvPr id="191" name="Google Shape;191;p23"/>
          <p:cNvSpPr/>
          <p:nvPr/>
        </p:nvSpPr>
        <p:spPr>
          <a:xfrm>
            <a:off x="7848600" y="1238442"/>
            <a:ext cx="3635926" cy="43557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sp>
        <p:nvSpPr>
          <p:cNvPr id="192" name="Google Shape;192;p23"/>
          <p:cNvSpPr txBox="1">
            <a:spLocks noGrp="1"/>
          </p:cNvSpPr>
          <p:nvPr>
            <p:ph type="title"/>
          </p:nvPr>
        </p:nvSpPr>
        <p:spPr>
          <a:xfrm>
            <a:off x="8089772" y="1419273"/>
            <a:ext cx="3153580" cy="13581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Bookman Old Style"/>
              <a:buNone/>
            </a:pPr>
            <a:r>
              <a:rPr lang="en-US" sz="3600">
                <a:solidFill>
                  <a:schemeClr val="dk1"/>
                </a:solidFill>
              </a:rPr>
              <a:t>Salutation</a:t>
            </a:r>
            <a:endParaRPr sz="3600">
              <a:solidFill>
                <a:schemeClr val="dk1"/>
              </a:solidFill>
            </a:endParaRPr>
          </a:p>
        </p:txBody>
      </p:sp>
      <p:cxnSp>
        <p:nvCxnSpPr>
          <p:cNvPr id="193" name="Google Shape;193;p23"/>
          <p:cNvCxnSpPr/>
          <p:nvPr/>
        </p:nvCxnSpPr>
        <p:spPr>
          <a:xfrm>
            <a:off x="8227643" y="2865016"/>
            <a:ext cx="2926080" cy="0"/>
          </a:xfrm>
          <a:prstGeom prst="straightConnector1">
            <a:avLst/>
          </a:prstGeom>
          <a:noFill/>
          <a:ln w="12700" cap="flat" cmpd="sng">
            <a:solidFill>
              <a:srgbClr val="3F3F3F">
                <a:alpha val="89803"/>
              </a:srgbClr>
            </a:solidFill>
            <a:prstDash val="solid"/>
            <a:round/>
            <a:headEnd type="none" w="sm" len="sm"/>
            <a:tailEnd type="none" w="sm" len="sm"/>
          </a:ln>
        </p:spPr>
      </p:cxnSp>
      <p:sp>
        <p:nvSpPr>
          <p:cNvPr id="194" name="Google Shape;194;p23"/>
          <p:cNvSpPr txBox="1">
            <a:spLocks noGrp="1"/>
          </p:cNvSpPr>
          <p:nvPr>
            <p:ph type="body" idx="1"/>
          </p:nvPr>
        </p:nvSpPr>
        <p:spPr>
          <a:xfrm>
            <a:off x="8089772" y="2978254"/>
            <a:ext cx="3153580" cy="2444238"/>
          </a:xfrm>
          <a:prstGeom prst="rect">
            <a:avLst/>
          </a:prstGeom>
          <a:noFill/>
          <a:ln>
            <a:noFill/>
          </a:ln>
        </p:spPr>
        <p:txBody>
          <a:bodyPr spcFirstLastPara="1" wrap="square" lIns="0" tIns="45700" rIns="0" bIns="45700" anchor="t" anchorCtr="0">
            <a:normAutofit lnSpcReduction="10000"/>
          </a:bodyPr>
          <a:lstStyle/>
          <a:p>
            <a:pPr marL="91440" lvl="0" indent="-91440" algn="l" rtl="0">
              <a:lnSpc>
                <a:spcPct val="90000"/>
              </a:lnSpc>
              <a:spcBef>
                <a:spcPts val="0"/>
              </a:spcBef>
              <a:spcAft>
                <a:spcPts val="0"/>
              </a:spcAft>
              <a:buSzPts val="1200"/>
              <a:buFont typeface="Noto Sans Symbols"/>
              <a:buChar char="⮚"/>
            </a:pPr>
            <a:r>
              <a:rPr lang="en-US" sz="1200" dirty="0">
                <a:solidFill>
                  <a:schemeClr val="dk1"/>
                </a:solidFill>
              </a:rPr>
              <a:t> Begin your cover letter salutation with “Dear + (Dr./Mr./Mrs./Ms.) + Last Name”</a:t>
            </a:r>
            <a:endParaRPr dirty="0"/>
          </a:p>
          <a:p>
            <a:pPr marL="384048" lvl="1" indent="-182880" algn="l" rtl="0">
              <a:lnSpc>
                <a:spcPct val="90000"/>
              </a:lnSpc>
              <a:spcBef>
                <a:spcPts val="400"/>
              </a:spcBef>
              <a:spcAft>
                <a:spcPts val="0"/>
              </a:spcAft>
              <a:buClr>
                <a:schemeClr val="dk1"/>
              </a:buClr>
              <a:buSzPts val="1200"/>
              <a:buFont typeface="Noto Sans Symbols"/>
              <a:buChar char="⮚"/>
            </a:pPr>
            <a:r>
              <a:rPr lang="en-US" sz="1200" dirty="0">
                <a:solidFill>
                  <a:schemeClr val="dk1"/>
                </a:solidFill>
              </a:rPr>
              <a:t>I.e. Dear Ms. Edwards,</a:t>
            </a:r>
            <a:endParaRPr dirty="0"/>
          </a:p>
          <a:p>
            <a:pPr marL="91440" lvl="0" indent="-91440" algn="l" rtl="0">
              <a:lnSpc>
                <a:spcPct val="90000"/>
              </a:lnSpc>
              <a:spcBef>
                <a:spcPts val="1600"/>
              </a:spcBef>
              <a:spcAft>
                <a:spcPts val="0"/>
              </a:spcAft>
              <a:buSzPts val="1200"/>
              <a:buFont typeface="Noto Sans Symbols"/>
              <a:buChar char="⮚"/>
            </a:pPr>
            <a:r>
              <a:rPr lang="en-US" sz="1200" dirty="0">
                <a:solidFill>
                  <a:schemeClr val="dk1"/>
                </a:solidFill>
              </a:rPr>
              <a:t> If you are unsure if your contact is male or female, you can write out their full name</a:t>
            </a:r>
            <a:endParaRPr dirty="0"/>
          </a:p>
          <a:p>
            <a:pPr marL="384048" lvl="1" indent="-182880" algn="l" rtl="0">
              <a:lnSpc>
                <a:spcPct val="90000"/>
              </a:lnSpc>
              <a:spcBef>
                <a:spcPts val="400"/>
              </a:spcBef>
              <a:spcAft>
                <a:spcPts val="0"/>
              </a:spcAft>
              <a:buClr>
                <a:schemeClr val="dk1"/>
              </a:buClr>
              <a:buSzPts val="1200"/>
              <a:buFont typeface="Noto Sans Symbols"/>
              <a:buChar char="⮚"/>
            </a:pPr>
            <a:r>
              <a:rPr lang="en-US" sz="1200" dirty="0">
                <a:solidFill>
                  <a:schemeClr val="dk1"/>
                </a:solidFill>
              </a:rPr>
              <a:t>I.e. Dear. Sally Edwards,</a:t>
            </a:r>
            <a:endParaRPr dirty="0"/>
          </a:p>
          <a:p>
            <a:pPr marL="91440" lvl="0" indent="-91440" algn="l" rtl="0">
              <a:lnSpc>
                <a:spcPct val="90000"/>
              </a:lnSpc>
              <a:spcBef>
                <a:spcPts val="1600"/>
              </a:spcBef>
              <a:spcAft>
                <a:spcPts val="0"/>
              </a:spcAft>
              <a:buSzPts val="1200"/>
              <a:buFont typeface="Noto Sans Symbols"/>
              <a:buChar char="⮚"/>
            </a:pPr>
            <a:r>
              <a:rPr lang="en-US" sz="1200" dirty="0">
                <a:solidFill>
                  <a:schemeClr val="dk1"/>
                </a:solidFill>
              </a:rPr>
              <a:t> If you do not know the employer’s last name, simply write “Dear hiring manager”</a:t>
            </a:r>
          </a:p>
          <a:p>
            <a:pPr marL="91440" lvl="0" indent="-91440" algn="l" rtl="0">
              <a:lnSpc>
                <a:spcPct val="90000"/>
              </a:lnSpc>
              <a:spcBef>
                <a:spcPts val="1600"/>
              </a:spcBef>
              <a:spcAft>
                <a:spcPts val="0"/>
              </a:spcAft>
              <a:buSzPts val="1200"/>
              <a:buFont typeface="Noto Sans Symbols"/>
              <a:buChar char="⮚"/>
            </a:pPr>
            <a:r>
              <a:rPr lang="en-US" sz="1200" dirty="0">
                <a:solidFill>
                  <a:schemeClr val="dk1"/>
                </a:solidFill>
              </a:rPr>
              <a:t> There is also the option of “To Whom It May Concern” </a:t>
            </a:r>
            <a:endParaRPr dirty="0"/>
          </a:p>
          <a:p>
            <a:pPr marL="201168" lvl="1" indent="0" algn="l" rtl="0">
              <a:lnSpc>
                <a:spcPct val="90000"/>
              </a:lnSpc>
              <a:spcBef>
                <a:spcPts val="400"/>
              </a:spcBef>
              <a:spcAft>
                <a:spcPts val="0"/>
              </a:spcAft>
              <a:buClr>
                <a:srgbClr val="3F3F3F"/>
              </a:buClr>
              <a:buSzPts val="1200"/>
              <a:buNone/>
            </a:pPr>
            <a:endParaRPr sz="1200" dirty="0">
              <a:solidFill>
                <a:schemeClr val="dk1"/>
              </a:solidFill>
            </a:endParaRPr>
          </a:p>
        </p:txBody>
      </p:sp>
      <p:sp>
        <p:nvSpPr>
          <p:cNvPr id="195" name="Google Shape;195;p23"/>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24"/>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01" name="Google Shape;201;p24" descr="Failure a stepping stone to success"/>
          <p:cNvPicPr preferRelativeResize="0"/>
          <p:nvPr/>
        </p:nvPicPr>
        <p:blipFill rotWithShape="1">
          <a:blip r:embed="rId3">
            <a:alphaModFix/>
          </a:blip>
          <a:srcRect t="6227" r="-1" b="-1"/>
          <a:stretch/>
        </p:blipFill>
        <p:spPr>
          <a:xfrm>
            <a:off x="1524" y="10"/>
            <a:ext cx="12188951" cy="6857990"/>
          </a:xfrm>
          <a:prstGeom prst="rect">
            <a:avLst/>
          </a:prstGeom>
          <a:noFill/>
          <a:ln>
            <a:noFill/>
          </a:ln>
        </p:spPr>
      </p:pic>
      <p:sp>
        <p:nvSpPr>
          <p:cNvPr id="202" name="Google Shape;202;p24"/>
          <p:cNvSpPr/>
          <p:nvPr/>
        </p:nvSpPr>
        <p:spPr>
          <a:xfrm>
            <a:off x="7848600" y="1238442"/>
            <a:ext cx="3635926" cy="43557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sp>
        <p:nvSpPr>
          <p:cNvPr id="203" name="Google Shape;203;p24"/>
          <p:cNvSpPr txBox="1">
            <a:spLocks noGrp="1"/>
          </p:cNvSpPr>
          <p:nvPr>
            <p:ph type="title"/>
          </p:nvPr>
        </p:nvSpPr>
        <p:spPr>
          <a:xfrm>
            <a:off x="8089772" y="1419273"/>
            <a:ext cx="3153580" cy="13581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Bookman Old Style"/>
              <a:buNone/>
            </a:pPr>
            <a:r>
              <a:rPr lang="en-US" sz="3600">
                <a:solidFill>
                  <a:schemeClr val="dk1"/>
                </a:solidFill>
              </a:rPr>
              <a:t>Body</a:t>
            </a:r>
            <a:endParaRPr sz="3600">
              <a:solidFill>
                <a:schemeClr val="dk1"/>
              </a:solidFill>
            </a:endParaRPr>
          </a:p>
        </p:txBody>
      </p:sp>
      <p:cxnSp>
        <p:nvCxnSpPr>
          <p:cNvPr id="204" name="Google Shape;204;p24"/>
          <p:cNvCxnSpPr/>
          <p:nvPr/>
        </p:nvCxnSpPr>
        <p:spPr>
          <a:xfrm>
            <a:off x="8227643" y="2865016"/>
            <a:ext cx="2926080" cy="0"/>
          </a:xfrm>
          <a:prstGeom prst="straightConnector1">
            <a:avLst/>
          </a:prstGeom>
          <a:noFill/>
          <a:ln w="12700" cap="flat" cmpd="sng">
            <a:solidFill>
              <a:srgbClr val="3F3F3F">
                <a:alpha val="89803"/>
              </a:srgbClr>
            </a:solidFill>
            <a:prstDash val="solid"/>
            <a:round/>
            <a:headEnd type="none" w="sm" len="sm"/>
            <a:tailEnd type="none" w="sm" len="sm"/>
          </a:ln>
        </p:spPr>
      </p:cxnSp>
      <p:sp>
        <p:nvSpPr>
          <p:cNvPr id="205" name="Google Shape;205;p24"/>
          <p:cNvSpPr txBox="1">
            <a:spLocks noGrp="1"/>
          </p:cNvSpPr>
          <p:nvPr>
            <p:ph type="body" idx="1"/>
          </p:nvPr>
        </p:nvSpPr>
        <p:spPr>
          <a:xfrm>
            <a:off x="8089772" y="2978254"/>
            <a:ext cx="3153580" cy="2444238"/>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1100"/>
              <a:buFont typeface="Noto Sans Symbols"/>
              <a:buChar char="⮚"/>
            </a:pPr>
            <a:r>
              <a:rPr lang="en-US" sz="1100">
                <a:solidFill>
                  <a:schemeClr val="dk1"/>
                </a:solidFill>
              </a:rPr>
              <a:t> In a couple of short paragraphs, explain the following:</a:t>
            </a:r>
            <a:endParaRPr/>
          </a:p>
          <a:p>
            <a:pPr marL="384048" lvl="1" indent="-182880" algn="l" rtl="0">
              <a:lnSpc>
                <a:spcPct val="90000"/>
              </a:lnSpc>
              <a:spcBef>
                <a:spcPts val="400"/>
              </a:spcBef>
              <a:spcAft>
                <a:spcPts val="0"/>
              </a:spcAft>
              <a:buClr>
                <a:schemeClr val="dk1"/>
              </a:buClr>
              <a:buSzPts val="1100"/>
              <a:buFont typeface="Noto Sans Symbols"/>
              <a:buChar char="⮚"/>
            </a:pPr>
            <a:r>
              <a:rPr lang="en-US" sz="1100">
                <a:solidFill>
                  <a:schemeClr val="dk1"/>
                </a:solidFill>
              </a:rPr>
              <a:t>Why you are interested in the job</a:t>
            </a:r>
            <a:endParaRPr/>
          </a:p>
          <a:p>
            <a:pPr marL="384048" lvl="1" indent="-182880" algn="l" rtl="0">
              <a:lnSpc>
                <a:spcPct val="90000"/>
              </a:lnSpc>
              <a:spcBef>
                <a:spcPts val="600"/>
              </a:spcBef>
              <a:spcAft>
                <a:spcPts val="0"/>
              </a:spcAft>
              <a:buClr>
                <a:schemeClr val="dk1"/>
              </a:buClr>
              <a:buSzPts val="1100"/>
              <a:buFont typeface="Noto Sans Symbols"/>
              <a:buChar char="⮚"/>
            </a:pPr>
            <a:r>
              <a:rPr lang="en-US" sz="1100">
                <a:solidFill>
                  <a:schemeClr val="dk1"/>
                </a:solidFill>
              </a:rPr>
              <a:t>Why you make an excellent candidate for the position</a:t>
            </a:r>
            <a:endParaRPr/>
          </a:p>
          <a:p>
            <a:pPr marL="91440" lvl="0" indent="-91440" algn="l" rtl="0">
              <a:lnSpc>
                <a:spcPct val="90000"/>
              </a:lnSpc>
              <a:spcBef>
                <a:spcPts val="1600"/>
              </a:spcBef>
              <a:spcAft>
                <a:spcPts val="0"/>
              </a:spcAft>
              <a:buSzPts val="1100"/>
              <a:buFont typeface="Noto Sans Symbols"/>
              <a:buChar char="⮚"/>
            </a:pPr>
            <a:r>
              <a:rPr lang="en-US" sz="1100">
                <a:solidFill>
                  <a:schemeClr val="dk1"/>
                </a:solidFill>
              </a:rPr>
              <a:t> Mention specific qualifications or experience listed in the job posting and how you meet those qualifications</a:t>
            </a:r>
            <a:endParaRPr/>
          </a:p>
          <a:p>
            <a:pPr marL="91440" lvl="0" indent="-91440" algn="l" rtl="0">
              <a:lnSpc>
                <a:spcPct val="90000"/>
              </a:lnSpc>
              <a:spcBef>
                <a:spcPts val="1400"/>
              </a:spcBef>
              <a:spcAft>
                <a:spcPts val="0"/>
              </a:spcAft>
              <a:buSzPts val="1100"/>
              <a:buFont typeface="Noto Sans Symbols"/>
              <a:buChar char="⮚"/>
            </a:pPr>
            <a:r>
              <a:rPr lang="en-US" sz="1100">
                <a:solidFill>
                  <a:schemeClr val="dk1"/>
                </a:solidFill>
              </a:rPr>
              <a:t> Do not simply re-state the same wording in your resume, but try to provide specific examples that demonstrate your abilities/experience</a:t>
            </a:r>
            <a:endParaRPr/>
          </a:p>
        </p:txBody>
      </p:sp>
      <p:sp>
        <p:nvSpPr>
          <p:cNvPr id="206" name="Google Shape;206;p2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25"/>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12" name="Google Shape;212;p25" descr="22,110 Diverse Professionals Illustrations &amp;amp; Clip Art - iStock"/>
          <p:cNvPicPr preferRelativeResize="0"/>
          <p:nvPr/>
        </p:nvPicPr>
        <p:blipFill rotWithShape="1">
          <a:blip r:embed="rId3">
            <a:alphaModFix/>
          </a:blip>
          <a:srcRect t="17985" r="-1" b="20689"/>
          <a:stretch/>
        </p:blipFill>
        <p:spPr>
          <a:xfrm>
            <a:off x="1524" y="10"/>
            <a:ext cx="12188952" cy="6857990"/>
          </a:xfrm>
          <a:prstGeom prst="rect">
            <a:avLst/>
          </a:prstGeom>
          <a:noFill/>
          <a:ln>
            <a:noFill/>
          </a:ln>
        </p:spPr>
      </p:pic>
      <p:sp>
        <p:nvSpPr>
          <p:cNvPr id="213" name="Google Shape;213;p25"/>
          <p:cNvSpPr/>
          <p:nvPr/>
        </p:nvSpPr>
        <p:spPr>
          <a:xfrm>
            <a:off x="7848600" y="1238442"/>
            <a:ext cx="3635926" cy="43557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sp>
        <p:nvSpPr>
          <p:cNvPr id="214" name="Google Shape;214;p25"/>
          <p:cNvSpPr txBox="1">
            <a:spLocks noGrp="1"/>
          </p:cNvSpPr>
          <p:nvPr>
            <p:ph type="title"/>
          </p:nvPr>
        </p:nvSpPr>
        <p:spPr>
          <a:xfrm>
            <a:off x="8089772" y="1419273"/>
            <a:ext cx="3153580" cy="13581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Bookman Old Style"/>
              <a:buNone/>
            </a:pPr>
            <a:r>
              <a:rPr lang="en-US" sz="3600">
                <a:solidFill>
                  <a:schemeClr val="dk1"/>
                </a:solidFill>
              </a:rPr>
              <a:t>Conclusion</a:t>
            </a:r>
            <a:endParaRPr sz="3600">
              <a:solidFill>
                <a:schemeClr val="dk1"/>
              </a:solidFill>
            </a:endParaRPr>
          </a:p>
        </p:txBody>
      </p:sp>
      <p:cxnSp>
        <p:nvCxnSpPr>
          <p:cNvPr id="215" name="Google Shape;215;p25"/>
          <p:cNvCxnSpPr/>
          <p:nvPr/>
        </p:nvCxnSpPr>
        <p:spPr>
          <a:xfrm>
            <a:off x="8227643" y="2865016"/>
            <a:ext cx="2926080" cy="0"/>
          </a:xfrm>
          <a:prstGeom prst="straightConnector1">
            <a:avLst/>
          </a:prstGeom>
          <a:noFill/>
          <a:ln w="12700" cap="flat" cmpd="sng">
            <a:solidFill>
              <a:srgbClr val="3F3F3F">
                <a:alpha val="89803"/>
              </a:srgbClr>
            </a:solidFill>
            <a:prstDash val="solid"/>
            <a:round/>
            <a:headEnd type="none" w="sm" len="sm"/>
            <a:tailEnd type="none" w="sm" len="sm"/>
          </a:ln>
        </p:spPr>
      </p:cxnSp>
      <p:sp>
        <p:nvSpPr>
          <p:cNvPr id="216" name="Google Shape;216;p25"/>
          <p:cNvSpPr txBox="1">
            <a:spLocks noGrp="1"/>
          </p:cNvSpPr>
          <p:nvPr>
            <p:ph type="body" idx="1"/>
          </p:nvPr>
        </p:nvSpPr>
        <p:spPr>
          <a:xfrm>
            <a:off x="8089772" y="2978254"/>
            <a:ext cx="3153580" cy="2444238"/>
          </a:xfrm>
          <a:prstGeom prst="rect">
            <a:avLst/>
          </a:prstGeom>
          <a:noFill/>
          <a:ln>
            <a:noFill/>
          </a:ln>
        </p:spPr>
        <p:txBody>
          <a:bodyPr spcFirstLastPara="1" wrap="square" lIns="0" tIns="45700" rIns="0" bIns="45700" anchor="t" anchorCtr="0">
            <a:normAutofit/>
          </a:bodyPr>
          <a:lstStyle/>
          <a:p>
            <a:pPr marL="91440" lvl="0" indent="-95250" algn="l" rtl="0">
              <a:lnSpc>
                <a:spcPct val="90000"/>
              </a:lnSpc>
              <a:spcBef>
                <a:spcPts val="0"/>
              </a:spcBef>
              <a:spcAft>
                <a:spcPts val="0"/>
              </a:spcAft>
              <a:buSzPts val="1500"/>
              <a:buFont typeface="Noto Sans Symbols"/>
              <a:buChar char="⮚"/>
            </a:pPr>
            <a:r>
              <a:rPr lang="en-US" sz="1500">
                <a:solidFill>
                  <a:schemeClr val="dk1"/>
                </a:solidFill>
              </a:rPr>
              <a:t> In the closing section of your cover letter:</a:t>
            </a:r>
            <a:endParaRPr/>
          </a:p>
          <a:p>
            <a:pPr marL="384048" lvl="1" indent="-182880" algn="l" rtl="0">
              <a:lnSpc>
                <a:spcPct val="90000"/>
              </a:lnSpc>
              <a:spcBef>
                <a:spcPts val="400"/>
              </a:spcBef>
              <a:spcAft>
                <a:spcPts val="0"/>
              </a:spcAft>
              <a:buClr>
                <a:schemeClr val="dk1"/>
              </a:buClr>
              <a:buSzPts val="1500"/>
              <a:buFont typeface="Noto Sans Symbols"/>
              <a:buChar char="⮚"/>
            </a:pPr>
            <a:r>
              <a:rPr lang="en-US" sz="1500">
                <a:solidFill>
                  <a:schemeClr val="dk1"/>
                </a:solidFill>
              </a:rPr>
              <a:t> Wrap up or restate how your skills make you a strong fit for the company and/or position</a:t>
            </a:r>
            <a:endParaRPr/>
          </a:p>
          <a:p>
            <a:pPr marL="384048" lvl="1" indent="-182880" algn="l" rtl="0">
              <a:lnSpc>
                <a:spcPct val="90000"/>
              </a:lnSpc>
              <a:spcBef>
                <a:spcPts val="600"/>
              </a:spcBef>
              <a:spcAft>
                <a:spcPts val="0"/>
              </a:spcAft>
              <a:buClr>
                <a:schemeClr val="dk1"/>
              </a:buClr>
              <a:buSzPts val="1500"/>
              <a:buFont typeface="Noto Sans Symbols"/>
              <a:buChar char="⮚"/>
            </a:pPr>
            <a:r>
              <a:rPr lang="en-US" sz="1500">
                <a:solidFill>
                  <a:schemeClr val="dk1"/>
                </a:solidFill>
              </a:rPr>
              <a:t> State that you would like the opportunity to discuss employment opportunities</a:t>
            </a:r>
            <a:endParaRPr/>
          </a:p>
          <a:p>
            <a:pPr marL="384048" lvl="1" indent="-182880" algn="l" rtl="0">
              <a:lnSpc>
                <a:spcPct val="90000"/>
              </a:lnSpc>
              <a:spcBef>
                <a:spcPts val="600"/>
              </a:spcBef>
              <a:spcAft>
                <a:spcPts val="0"/>
              </a:spcAft>
              <a:buClr>
                <a:schemeClr val="dk1"/>
              </a:buClr>
              <a:buSzPts val="1500"/>
              <a:buFont typeface="Noto Sans Symbols"/>
              <a:buChar char="⮚"/>
            </a:pPr>
            <a:r>
              <a:rPr lang="en-US" sz="1500">
                <a:solidFill>
                  <a:schemeClr val="dk1"/>
                </a:solidFill>
              </a:rPr>
              <a:t> Thank the employer for his/her/their consideration</a:t>
            </a:r>
            <a:endParaRPr/>
          </a:p>
        </p:txBody>
      </p:sp>
      <p:sp>
        <p:nvSpPr>
          <p:cNvPr id="217" name="Google Shape;217;p25"/>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26"/>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23" name="Google Shape;223;p26" descr="Red Signature Clip Art At Clker - Cartoon Pen And Paper - Free Transparent  PNG Download - PNGkey"/>
          <p:cNvPicPr preferRelativeResize="0"/>
          <p:nvPr/>
        </p:nvPicPr>
        <p:blipFill rotWithShape="1">
          <a:blip r:embed="rId3">
            <a:alphaModFix/>
          </a:blip>
          <a:srcRect t="14315" r="-1" b="17484"/>
          <a:stretch/>
        </p:blipFill>
        <p:spPr>
          <a:xfrm>
            <a:off x="1524" y="10"/>
            <a:ext cx="12188952" cy="6857990"/>
          </a:xfrm>
          <a:prstGeom prst="rect">
            <a:avLst/>
          </a:prstGeom>
          <a:noFill/>
          <a:ln>
            <a:noFill/>
          </a:ln>
        </p:spPr>
      </p:pic>
      <p:sp>
        <p:nvSpPr>
          <p:cNvPr id="224" name="Google Shape;224;p26"/>
          <p:cNvSpPr/>
          <p:nvPr/>
        </p:nvSpPr>
        <p:spPr>
          <a:xfrm>
            <a:off x="7848600" y="1238442"/>
            <a:ext cx="3635926" cy="43557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sp>
        <p:nvSpPr>
          <p:cNvPr id="225" name="Google Shape;225;p26"/>
          <p:cNvSpPr txBox="1">
            <a:spLocks noGrp="1"/>
          </p:cNvSpPr>
          <p:nvPr>
            <p:ph type="title"/>
          </p:nvPr>
        </p:nvSpPr>
        <p:spPr>
          <a:xfrm>
            <a:off x="8089772" y="1419273"/>
            <a:ext cx="3153580" cy="13581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Bookman Old Style"/>
              <a:buNone/>
            </a:pPr>
            <a:r>
              <a:rPr lang="en-US" sz="3600">
                <a:solidFill>
                  <a:schemeClr val="dk1"/>
                </a:solidFill>
              </a:rPr>
              <a:t>Signature</a:t>
            </a:r>
            <a:endParaRPr sz="3600">
              <a:solidFill>
                <a:schemeClr val="dk1"/>
              </a:solidFill>
            </a:endParaRPr>
          </a:p>
        </p:txBody>
      </p:sp>
      <p:cxnSp>
        <p:nvCxnSpPr>
          <p:cNvPr id="226" name="Google Shape;226;p26"/>
          <p:cNvCxnSpPr/>
          <p:nvPr/>
        </p:nvCxnSpPr>
        <p:spPr>
          <a:xfrm>
            <a:off x="8227643" y="2865016"/>
            <a:ext cx="2926080" cy="0"/>
          </a:xfrm>
          <a:prstGeom prst="straightConnector1">
            <a:avLst/>
          </a:prstGeom>
          <a:noFill/>
          <a:ln w="12700" cap="flat" cmpd="sng">
            <a:solidFill>
              <a:srgbClr val="3F3F3F">
                <a:alpha val="89803"/>
              </a:srgbClr>
            </a:solidFill>
            <a:prstDash val="solid"/>
            <a:round/>
            <a:headEnd type="none" w="sm" len="sm"/>
            <a:tailEnd type="none" w="sm" len="sm"/>
          </a:ln>
        </p:spPr>
      </p:cxnSp>
      <p:sp>
        <p:nvSpPr>
          <p:cNvPr id="227" name="Google Shape;227;p26"/>
          <p:cNvSpPr txBox="1">
            <a:spLocks noGrp="1"/>
          </p:cNvSpPr>
          <p:nvPr>
            <p:ph type="body" idx="1"/>
          </p:nvPr>
        </p:nvSpPr>
        <p:spPr>
          <a:xfrm>
            <a:off x="8089772" y="2978254"/>
            <a:ext cx="3153580" cy="2444238"/>
          </a:xfrm>
          <a:prstGeom prst="rect">
            <a:avLst/>
          </a:prstGeom>
          <a:noFill/>
          <a:ln>
            <a:noFill/>
          </a:ln>
        </p:spPr>
        <p:txBody>
          <a:bodyPr spcFirstLastPara="1" wrap="square" lIns="0" tIns="45700" rIns="0" bIns="45700" anchor="t" anchorCtr="0">
            <a:normAutofit/>
          </a:bodyPr>
          <a:lstStyle/>
          <a:p>
            <a:pPr marL="91440" lvl="0" indent="-95250" algn="l" rtl="0">
              <a:lnSpc>
                <a:spcPct val="90000"/>
              </a:lnSpc>
              <a:spcBef>
                <a:spcPts val="0"/>
              </a:spcBef>
              <a:spcAft>
                <a:spcPts val="0"/>
              </a:spcAft>
              <a:buSzPts val="1500"/>
              <a:buFont typeface="Noto Sans Symbols"/>
              <a:buChar char="⮚"/>
            </a:pPr>
            <a:r>
              <a:rPr lang="en-US" sz="1500">
                <a:solidFill>
                  <a:schemeClr val="dk1"/>
                </a:solidFill>
              </a:rPr>
              <a:t> Use a closing statement – sincerely, regards, kind regards, warm regards, best regards, etc.</a:t>
            </a:r>
            <a:endParaRPr sz="1500">
              <a:solidFill>
                <a:schemeClr val="dk1"/>
              </a:solidFill>
            </a:endParaRPr>
          </a:p>
          <a:p>
            <a:pPr marL="384048" lvl="1" indent="-182880" algn="l" rtl="0">
              <a:lnSpc>
                <a:spcPct val="90000"/>
              </a:lnSpc>
              <a:spcBef>
                <a:spcPts val="400"/>
              </a:spcBef>
              <a:spcAft>
                <a:spcPts val="0"/>
              </a:spcAft>
              <a:buClr>
                <a:schemeClr val="dk1"/>
              </a:buClr>
              <a:buSzPts val="1500"/>
              <a:buFont typeface="Noto Sans Symbols"/>
              <a:buChar char="⮚"/>
            </a:pPr>
            <a:r>
              <a:rPr lang="en-US" sz="1500">
                <a:solidFill>
                  <a:schemeClr val="dk1"/>
                </a:solidFill>
              </a:rPr>
              <a:t>I.e. Sincerely, John Doe </a:t>
            </a:r>
            <a:endParaRPr/>
          </a:p>
          <a:p>
            <a:pPr marL="91440" lvl="0" indent="-95250" algn="l" rtl="0">
              <a:lnSpc>
                <a:spcPct val="90000"/>
              </a:lnSpc>
              <a:spcBef>
                <a:spcPts val="1600"/>
              </a:spcBef>
              <a:spcAft>
                <a:spcPts val="0"/>
              </a:spcAft>
              <a:buSzPts val="1500"/>
              <a:buFont typeface="Noto Sans Symbols"/>
              <a:buChar char="⮚"/>
            </a:pPr>
            <a:r>
              <a:rPr lang="en-US" sz="1500">
                <a:solidFill>
                  <a:schemeClr val="dk1"/>
                </a:solidFill>
              </a:rPr>
              <a:t> Then end your cover letter with your handwritten signature, as well as your typed name</a:t>
            </a:r>
            <a:endParaRPr/>
          </a:p>
          <a:p>
            <a:pPr marL="384048" lvl="1" indent="-182880" algn="l" rtl="0">
              <a:lnSpc>
                <a:spcPct val="90000"/>
              </a:lnSpc>
              <a:spcBef>
                <a:spcPts val="400"/>
              </a:spcBef>
              <a:spcAft>
                <a:spcPts val="0"/>
              </a:spcAft>
              <a:buClr>
                <a:schemeClr val="dk1"/>
              </a:buClr>
              <a:buSzPts val="1500"/>
              <a:buFont typeface="Noto Sans Symbols"/>
              <a:buChar char="⮚"/>
            </a:pPr>
            <a:r>
              <a:rPr lang="en-US" sz="1500">
                <a:solidFill>
                  <a:schemeClr val="dk1"/>
                </a:solidFill>
              </a:rPr>
              <a:t>Note: If this is an email, simply include your typed name</a:t>
            </a:r>
            <a:endParaRPr sz="1500">
              <a:solidFill>
                <a:schemeClr val="dk1"/>
              </a:solidFill>
            </a:endParaRPr>
          </a:p>
        </p:txBody>
      </p:sp>
      <p:sp>
        <p:nvSpPr>
          <p:cNvPr id="228" name="Google Shape;228;p26"/>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2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4" name="Google Shape;234;p27"/>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35" name="Google Shape;235;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36" name="Google Shape;236;p27"/>
          <p:cNvSpPr/>
          <p:nvPr/>
        </p:nvSpPr>
        <p:spPr>
          <a:xfrm>
            <a:off x="-6220" y="0"/>
            <a:ext cx="4641314"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txBox="1">
            <a:spLocks noGrp="1"/>
          </p:cNvSpPr>
          <p:nvPr>
            <p:ph type="title"/>
          </p:nvPr>
        </p:nvSpPr>
        <p:spPr>
          <a:xfrm>
            <a:off x="435869" y="640080"/>
            <a:ext cx="3659246" cy="2862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400"/>
              <a:buFont typeface="Bookman Old Style"/>
              <a:buNone/>
            </a:pPr>
            <a:r>
              <a:rPr lang="en-US" sz="4400">
                <a:solidFill>
                  <a:srgbClr val="FFFFFF"/>
                </a:solidFill>
              </a:rPr>
              <a:t>Altogether it might look like…</a:t>
            </a:r>
            <a:endParaRPr/>
          </a:p>
        </p:txBody>
      </p:sp>
      <p:cxnSp>
        <p:nvCxnSpPr>
          <p:cNvPr id="238" name="Google Shape;238;p27"/>
          <p:cNvCxnSpPr/>
          <p:nvPr/>
        </p:nvCxnSpPr>
        <p:spPr>
          <a:xfrm>
            <a:off x="573852" y="3663649"/>
            <a:ext cx="3383280" cy="0"/>
          </a:xfrm>
          <a:prstGeom prst="straightConnector1">
            <a:avLst/>
          </a:prstGeom>
          <a:noFill/>
          <a:ln w="19050" cap="flat" cmpd="sng">
            <a:solidFill>
              <a:schemeClr val="accent1"/>
            </a:solidFill>
            <a:prstDash val="solid"/>
            <a:round/>
            <a:headEnd type="none" w="sm" len="sm"/>
            <a:tailEnd type="none" w="sm" len="sm"/>
          </a:ln>
        </p:spPr>
      </p:cxnSp>
      <p:pic>
        <p:nvPicPr>
          <p:cNvPr id="239" name="Google Shape;239;p27"/>
          <p:cNvPicPr preferRelativeResize="0">
            <a:picLocks noGrp="1"/>
          </p:cNvPicPr>
          <p:nvPr>
            <p:ph type="body" idx="1"/>
          </p:nvPr>
        </p:nvPicPr>
        <p:blipFill rotWithShape="1">
          <a:blip r:embed="rId3">
            <a:alphaModFix/>
          </a:blip>
          <a:srcRect/>
          <a:stretch/>
        </p:blipFill>
        <p:spPr>
          <a:xfrm>
            <a:off x="6344868" y="546793"/>
            <a:ext cx="4360078" cy="5911972"/>
          </a:xfrm>
          <a:prstGeom prst="rect">
            <a:avLst/>
          </a:prstGeom>
          <a:noFill/>
          <a:ln>
            <a:noFill/>
          </a:ln>
        </p:spPr>
      </p:pic>
      <p:sp>
        <p:nvSpPr>
          <p:cNvPr id="240" name="Google Shape;240;p27"/>
          <p:cNvSpPr/>
          <p:nvPr/>
        </p:nvSpPr>
        <p:spPr>
          <a:xfrm>
            <a:off x="6344869" y="546793"/>
            <a:ext cx="4360078" cy="1604187"/>
          </a:xfrm>
          <a:prstGeom prst="rect">
            <a:avLst/>
          </a:prstGeom>
          <a:solidFill>
            <a:srgbClr val="7030A0">
              <a:alpha val="29803"/>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241" name="Google Shape;241;p27"/>
          <p:cNvSpPr/>
          <p:nvPr/>
        </p:nvSpPr>
        <p:spPr>
          <a:xfrm>
            <a:off x="6344868" y="2159978"/>
            <a:ext cx="4360078" cy="324880"/>
          </a:xfrm>
          <a:prstGeom prst="rect">
            <a:avLst/>
          </a:prstGeom>
          <a:solidFill>
            <a:srgbClr val="FFFF00">
              <a:alpha val="29803"/>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242" name="Google Shape;242;p27"/>
          <p:cNvSpPr/>
          <p:nvPr/>
        </p:nvSpPr>
        <p:spPr>
          <a:xfrm>
            <a:off x="6344868" y="2479636"/>
            <a:ext cx="4360078" cy="2742351"/>
          </a:xfrm>
          <a:prstGeom prst="rect">
            <a:avLst/>
          </a:prstGeom>
          <a:solidFill>
            <a:srgbClr val="00B0F0">
              <a:alpha val="29803"/>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243" name="Google Shape;243;p27"/>
          <p:cNvSpPr/>
          <p:nvPr/>
        </p:nvSpPr>
        <p:spPr>
          <a:xfrm>
            <a:off x="6344867" y="5214168"/>
            <a:ext cx="4360078" cy="818909"/>
          </a:xfrm>
          <a:prstGeom prst="rect">
            <a:avLst/>
          </a:prstGeom>
          <a:solidFill>
            <a:srgbClr val="FF0000">
              <a:alpha val="29803"/>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244" name="Google Shape;244;p27"/>
          <p:cNvSpPr/>
          <p:nvPr/>
        </p:nvSpPr>
        <p:spPr>
          <a:xfrm>
            <a:off x="6344866" y="6041722"/>
            <a:ext cx="4360078" cy="583993"/>
          </a:xfrm>
          <a:prstGeom prst="rect">
            <a:avLst/>
          </a:prstGeom>
          <a:solidFill>
            <a:schemeClr val="accent1">
              <a:alpha val="29803"/>
            </a:scheme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Libre Franklin"/>
              <a:ea typeface="Libre Franklin"/>
              <a:cs typeface="Libre Franklin"/>
              <a:sym typeface="Libre Franklin"/>
            </a:endParaRPr>
          </a:p>
        </p:txBody>
      </p:sp>
      <p:sp>
        <p:nvSpPr>
          <p:cNvPr id="245" name="Google Shape;245;p27"/>
          <p:cNvSpPr txBox="1"/>
          <p:nvPr/>
        </p:nvSpPr>
        <p:spPr>
          <a:xfrm>
            <a:off x="5129840" y="556605"/>
            <a:ext cx="9679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Libre Franklin"/>
                <a:ea typeface="Libre Franklin"/>
                <a:cs typeface="Libre Franklin"/>
                <a:sym typeface="Libre Franklin"/>
              </a:rPr>
              <a:t>Header</a:t>
            </a:r>
            <a:endParaRPr sz="1800">
              <a:solidFill>
                <a:schemeClr val="dk1"/>
              </a:solidFill>
              <a:latin typeface="Libre Franklin"/>
              <a:ea typeface="Libre Franklin"/>
              <a:cs typeface="Libre Franklin"/>
              <a:sym typeface="Libre Franklin"/>
            </a:endParaRPr>
          </a:p>
        </p:txBody>
      </p:sp>
      <p:sp>
        <p:nvSpPr>
          <p:cNvPr id="246" name="Google Shape;246;p27"/>
          <p:cNvSpPr txBox="1"/>
          <p:nvPr/>
        </p:nvSpPr>
        <p:spPr>
          <a:xfrm>
            <a:off x="4734719" y="2150980"/>
            <a:ext cx="14106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Salutation</a:t>
            </a:r>
            <a:endParaRPr sz="1800" dirty="0">
              <a:solidFill>
                <a:schemeClr val="dk1"/>
              </a:solidFill>
              <a:latin typeface="Libre Franklin"/>
              <a:ea typeface="Libre Franklin"/>
              <a:cs typeface="Libre Franklin"/>
              <a:sym typeface="Libre Franklin"/>
            </a:endParaRPr>
          </a:p>
        </p:txBody>
      </p:sp>
      <p:sp>
        <p:nvSpPr>
          <p:cNvPr id="247" name="Google Shape;247;p27"/>
          <p:cNvSpPr txBox="1"/>
          <p:nvPr/>
        </p:nvSpPr>
        <p:spPr>
          <a:xfrm>
            <a:off x="5129840" y="3172890"/>
            <a:ext cx="10490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Body</a:t>
            </a:r>
            <a:endParaRPr sz="1800" dirty="0">
              <a:solidFill>
                <a:schemeClr val="dk1"/>
              </a:solidFill>
              <a:latin typeface="Libre Franklin"/>
              <a:ea typeface="Libre Franklin"/>
              <a:cs typeface="Libre Franklin"/>
              <a:sym typeface="Libre Franklin"/>
            </a:endParaRPr>
          </a:p>
        </p:txBody>
      </p:sp>
      <p:sp>
        <p:nvSpPr>
          <p:cNvPr id="248" name="Google Shape;248;p27"/>
          <p:cNvSpPr txBox="1"/>
          <p:nvPr/>
        </p:nvSpPr>
        <p:spPr>
          <a:xfrm>
            <a:off x="4801066" y="5077372"/>
            <a:ext cx="14039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Conclusion</a:t>
            </a:r>
            <a:endParaRPr sz="1800" dirty="0">
              <a:solidFill>
                <a:schemeClr val="dk1"/>
              </a:solidFill>
              <a:latin typeface="Libre Franklin"/>
              <a:ea typeface="Libre Franklin"/>
              <a:cs typeface="Libre Franklin"/>
              <a:sym typeface="Libre Franklin"/>
            </a:endParaRPr>
          </a:p>
        </p:txBody>
      </p:sp>
      <p:sp>
        <p:nvSpPr>
          <p:cNvPr id="249" name="Google Shape;249;p27"/>
          <p:cNvSpPr txBox="1"/>
          <p:nvPr/>
        </p:nvSpPr>
        <p:spPr>
          <a:xfrm>
            <a:off x="4857810" y="5963455"/>
            <a:ext cx="12876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Signature</a:t>
            </a:r>
            <a:endParaRPr sz="1800" dirty="0">
              <a:solidFill>
                <a:schemeClr val="dk1"/>
              </a:solidFill>
              <a:latin typeface="Libre Franklin"/>
              <a:ea typeface="Libre Franklin"/>
              <a:cs typeface="Libre Franklin"/>
              <a:sym typeface="Libre Franklin"/>
            </a:endParaRPr>
          </a:p>
        </p:txBody>
      </p:sp>
      <p:cxnSp>
        <p:nvCxnSpPr>
          <p:cNvPr id="250" name="Google Shape;250;p27"/>
          <p:cNvCxnSpPr/>
          <p:nvPr/>
        </p:nvCxnSpPr>
        <p:spPr>
          <a:xfrm>
            <a:off x="5651084" y="900972"/>
            <a:ext cx="484800" cy="330900"/>
          </a:xfrm>
          <a:prstGeom prst="curvedConnector2">
            <a:avLst/>
          </a:prstGeom>
          <a:noFill/>
          <a:ln w="12700" cap="flat" cmpd="sng">
            <a:solidFill>
              <a:srgbClr val="FF0000"/>
            </a:solidFill>
            <a:prstDash val="solid"/>
            <a:round/>
            <a:headEnd type="none" w="sm" len="sm"/>
            <a:tailEnd type="triangle" w="med" len="med"/>
          </a:ln>
        </p:spPr>
      </p:cxnSp>
      <p:cxnSp>
        <p:nvCxnSpPr>
          <p:cNvPr id="251" name="Google Shape;251;p27"/>
          <p:cNvCxnSpPr/>
          <p:nvPr/>
        </p:nvCxnSpPr>
        <p:spPr>
          <a:xfrm>
            <a:off x="5760443" y="3502780"/>
            <a:ext cx="484800" cy="330900"/>
          </a:xfrm>
          <a:prstGeom prst="curvedConnector2">
            <a:avLst/>
          </a:prstGeom>
          <a:noFill/>
          <a:ln w="12700" cap="flat" cmpd="sng">
            <a:solidFill>
              <a:srgbClr val="FF0000"/>
            </a:solidFill>
            <a:prstDash val="solid"/>
            <a:round/>
            <a:headEnd type="none" w="sm" len="sm"/>
            <a:tailEnd type="triangle" w="med" len="med"/>
          </a:ln>
        </p:spPr>
      </p:cxnSp>
      <p:cxnSp>
        <p:nvCxnSpPr>
          <p:cNvPr id="252" name="Google Shape;252;p27"/>
          <p:cNvCxnSpPr/>
          <p:nvPr/>
        </p:nvCxnSpPr>
        <p:spPr>
          <a:xfrm>
            <a:off x="5720345" y="5458202"/>
            <a:ext cx="484800" cy="330900"/>
          </a:xfrm>
          <a:prstGeom prst="curvedConnector2">
            <a:avLst/>
          </a:prstGeom>
          <a:noFill/>
          <a:ln w="12700" cap="flat" cmpd="sng">
            <a:solidFill>
              <a:srgbClr val="FF0000"/>
            </a:solidFill>
            <a:prstDash val="solid"/>
            <a:round/>
            <a:headEnd type="none" w="sm" len="sm"/>
            <a:tailEnd type="triangle" w="med" len="med"/>
          </a:ln>
        </p:spPr>
      </p:cxnSp>
      <p:cxnSp>
        <p:nvCxnSpPr>
          <p:cNvPr id="253" name="Google Shape;253;p27"/>
          <p:cNvCxnSpPr/>
          <p:nvPr/>
        </p:nvCxnSpPr>
        <p:spPr>
          <a:xfrm>
            <a:off x="5767288" y="6292643"/>
            <a:ext cx="484800" cy="330900"/>
          </a:xfrm>
          <a:prstGeom prst="curvedConnector2">
            <a:avLst/>
          </a:prstGeom>
          <a:noFill/>
          <a:ln w="12700" cap="flat" cmpd="sng">
            <a:solidFill>
              <a:srgbClr val="FF0000"/>
            </a:solidFill>
            <a:prstDash val="solid"/>
            <a:round/>
            <a:headEnd type="none" w="sm" len="sm"/>
            <a:tailEnd type="triangle" w="med" len="med"/>
          </a:ln>
        </p:spPr>
      </p:cxnSp>
      <p:cxnSp>
        <p:nvCxnSpPr>
          <p:cNvPr id="254" name="Google Shape;254;p27"/>
          <p:cNvCxnSpPr/>
          <p:nvPr/>
        </p:nvCxnSpPr>
        <p:spPr>
          <a:xfrm>
            <a:off x="6057721" y="2335646"/>
            <a:ext cx="242350" cy="0"/>
          </a:xfrm>
          <a:prstGeom prst="straightConnector1">
            <a:avLst/>
          </a:prstGeom>
          <a:noFill/>
          <a:ln w="12700" cap="flat" cmpd="sng">
            <a:solidFill>
              <a:srgbClr val="FF0000"/>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28"/>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60" name="Google Shape;260;p28"/>
          <p:cNvSpPr txBox="1">
            <a:spLocks noGrp="1"/>
          </p:cNvSpPr>
          <p:nvPr>
            <p:ph type="title"/>
          </p:nvPr>
        </p:nvSpPr>
        <p:spPr>
          <a:xfrm>
            <a:off x="8614786" y="516836"/>
            <a:ext cx="3100136" cy="19602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72714B"/>
              </a:buClr>
              <a:buSzPts val="4400"/>
              <a:buFont typeface="Bookman Old Style"/>
              <a:buNone/>
            </a:pPr>
            <a:r>
              <a:rPr lang="en-US" sz="4400">
                <a:solidFill>
                  <a:srgbClr val="72714B"/>
                </a:solidFill>
              </a:rPr>
              <a:t>Note:</a:t>
            </a:r>
            <a:endParaRPr sz="4400">
              <a:solidFill>
                <a:srgbClr val="72714B"/>
              </a:solidFill>
            </a:endParaRPr>
          </a:p>
        </p:txBody>
      </p:sp>
      <p:pic>
        <p:nvPicPr>
          <p:cNvPr id="261" name="Google Shape;261;p28" descr="Magnifying glass on clear background"/>
          <p:cNvPicPr preferRelativeResize="0"/>
          <p:nvPr/>
        </p:nvPicPr>
        <p:blipFill rotWithShape="1">
          <a:blip r:embed="rId3">
            <a:alphaModFix/>
          </a:blip>
          <a:srcRect l="21051" b="-1"/>
          <a:stretch/>
        </p:blipFill>
        <p:spPr>
          <a:xfrm>
            <a:off x="-1" y="10"/>
            <a:ext cx="8111272" cy="6857990"/>
          </a:xfrm>
          <a:prstGeom prst="rect">
            <a:avLst/>
          </a:prstGeom>
          <a:noFill/>
          <a:ln>
            <a:noFill/>
          </a:ln>
        </p:spPr>
      </p:pic>
      <p:cxnSp>
        <p:nvCxnSpPr>
          <p:cNvPr id="262" name="Google Shape;262;p28"/>
          <p:cNvCxnSpPr/>
          <p:nvPr/>
        </p:nvCxnSpPr>
        <p:spPr>
          <a:xfrm>
            <a:off x="8730145" y="2633962"/>
            <a:ext cx="2926080" cy="0"/>
          </a:xfrm>
          <a:prstGeom prst="straightConnector1">
            <a:avLst/>
          </a:prstGeom>
          <a:noFill/>
          <a:ln w="12700" cap="flat" cmpd="sng">
            <a:solidFill>
              <a:srgbClr val="3F3F3F"/>
            </a:solidFill>
            <a:prstDash val="solid"/>
            <a:round/>
            <a:headEnd type="none" w="sm" len="sm"/>
            <a:tailEnd type="none" w="sm" len="sm"/>
          </a:ln>
        </p:spPr>
      </p:cxnSp>
      <p:sp>
        <p:nvSpPr>
          <p:cNvPr id="263" name="Google Shape;263;p28"/>
          <p:cNvSpPr txBox="1">
            <a:spLocks noGrp="1"/>
          </p:cNvSpPr>
          <p:nvPr>
            <p:ph type="body" idx="1"/>
          </p:nvPr>
        </p:nvSpPr>
        <p:spPr>
          <a:xfrm>
            <a:off x="8614786" y="2790855"/>
            <a:ext cx="3084844" cy="3311766"/>
          </a:xfrm>
          <a:prstGeom prst="rect">
            <a:avLst/>
          </a:prstGeom>
          <a:noFill/>
          <a:ln>
            <a:noFill/>
          </a:ln>
        </p:spPr>
        <p:txBody>
          <a:bodyPr spcFirstLastPara="1" wrap="square" lIns="0" tIns="45700" rIns="0" bIns="45700" anchor="t" anchorCtr="0">
            <a:normAutofit/>
          </a:bodyPr>
          <a:lstStyle/>
          <a:p>
            <a:pPr marL="91440" lvl="0" indent="-101600" algn="l" rtl="0">
              <a:lnSpc>
                <a:spcPct val="110000"/>
              </a:lnSpc>
              <a:spcBef>
                <a:spcPts val="0"/>
              </a:spcBef>
              <a:spcAft>
                <a:spcPts val="0"/>
              </a:spcAft>
              <a:buSzPts val="1600"/>
              <a:buChar char=" "/>
            </a:pPr>
            <a:r>
              <a:rPr lang="en-US" sz="1600" dirty="0">
                <a:latin typeface="Calibri"/>
                <a:ea typeface="Calibri"/>
                <a:cs typeface="Calibri"/>
                <a:sym typeface="Calibri"/>
              </a:rPr>
              <a:t>Employers will keep a sharp eye out for any typos, grammar, or spelling mistakes and may choose not to even look at your resume based on this. So make sure you always proof-read your cover letter before sending it out!</a:t>
            </a:r>
            <a:endParaRPr sz="1600" dirty="0">
              <a:latin typeface="Calibri"/>
              <a:ea typeface="Calibri"/>
              <a:cs typeface="Calibri"/>
              <a:sym typeface="Calibri"/>
            </a:endParaRPr>
          </a:p>
          <a:p>
            <a:pPr marL="91440" lvl="0" indent="0" algn="l" rtl="0">
              <a:lnSpc>
                <a:spcPct val="110000"/>
              </a:lnSpc>
              <a:spcBef>
                <a:spcPts val="1400"/>
              </a:spcBef>
              <a:spcAft>
                <a:spcPts val="0"/>
              </a:spcAft>
              <a:buSzPts val="1600"/>
              <a:buNone/>
            </a:pPr>
            <a:endParaRP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3A3A3A"/>
            </a:gs>
            <a:gs pos="65000">
              <a:schemeClr val="dk1"/>
            </a:gs>
            <a:gs pos="100000">
              <a:schemeClr val="dk1"/>
            </a:gs>
          </a:gsLst>
          <a:lin ang="16200000" scaled="0"/>
        </a:gradFill>
        <a:effectLst/>
      </p:bgPr>
    </p:bg>
    <p:spTree>
      <p:nvGrpSpPr>
        <p:cNvPr id="1" name="Shape 267"/>
        <p:cNvGrpSpPr/>
        <p:nvPr/>
      </p:nvGrpSpPr>
      <p:grpSpPr>
        <a:xfrm>
          <a:off x="0" y="0"/>
          <a:ext cx="0" cy="0"/>
          <a:chOff x="0" y="0"/>
          <a:chExt cx="0" cy="0"/>
        </a:xfrm>
      </p:grpSpPr>
      <p:sp>
        <p:nvSpPr>
          <p:cNvPr id="268" name="Google Shape;268;p29"/>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9" name="Google Shape;269;p29"/>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270" name="Google Shape;270;p29"/>
          <p:cNvSpPr/>
          <p:nvPr/>
        </p:nvSpPr>
        <p:spPr>
          <a:xfrm>
            <a:off x="0" y="0"/>
            <a:ext cx="12188952" cy="6858000"/>
          </a:xfrm>
          <a:prstGeom prst="rect">
            <a:avLst/>
          </a:prstGeom>
          <a:gradFill>
            <a:gsLst>
              <a:gs pos="0">
                <a:srgbClr val="3A3A3A"/>
              </a:gs>
              <a:gs pos="65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71" name="Google Shape;271;p29"/>
          <p:cNvSpPr txBox="1">
            <a:spLocks noGrp="1"/>
          </p:cNvSpPr>
          <p:nvPr>
            <p:ph type="title"/>
          </p:nvPr>
        </p:nvSpPr>
        <p:spPr>
          <a:xfrm>
            <a:off x="965201" y="643467"/>
            <a:ext cx="6255026" cy="505400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EFEFE"/>
              </a:buClr>
              <a:buSzPts val="8000"/>
              <a:buFont typeface="Bookman Old Style"/>
              <a:buNone/>
            </a:pPr>
            <a:r>
              <a:rPr lang="en-US" sz="8000">
                <a:solidFill>
                  <a:srgbClr val="FEFEFE"/>
                </a:solidFill>
              </a:rPr>
              <a:t>Seriously. Proof-read.</a:t>
            </a:r>
            <a:endParaRPr/>
          </a:p>
        </p:txBody>
      </p:sp>
      <p:cxnSp>
        <p:nvCxnSpPr>
          <p:cNvPr id="272" name="Google Shape;272;p29"/>
          <p:cNvCxnSpPr/>
          <p:nvPr/>
        </p:nvCxnSpPr>
        <p:spPr>
          <a:xfrm>
            <a:off x="7534656" y="1391367"/>
            <a:ext cx="0" cy="3558208"/>
          </a:xfrm>
          <a:prstGeom prst="straightConnector1">
            <a:avLst/>
          </a:prstGeom>
          <a:noFill/>
          <a:ln w="12700" cap="flat" cmpd="sng">
            <a:solidFill>
              <a:srgbClr val="FEFEFE"/>
            </a:solidFill>
            <a:prstDash val="solid"/>
            <a:round/>
            <a:headEnd type="none" w="sm" len="sm"/>
            <a:tailEnd type="none" w="sm" len="sm"/>
          </a:ln>
        </p:spPr>
      </p:cxnSp>
      <p:sp>
        <p:nvSpPr>
          <p:cNvPr id="273" name="Google Shape;273;p29"/>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277"/>
        <p:cNvGrpSpPr/>
        <p:nvPr/>
      </p:nvGrpSpPr>
      <p:grpSpPr>
        <a:xfrm>
          <a:off x="0" y="0"/>
          <a:ext cx="0" cy="0"/>
          <a:chOff x="0" y="0"/>
          <a:chExt cx="0" cy="0"/>
        </a:xfrm>
      </p:grpSpPr>
      <p:sp>
        <p:nvSpPr>
          <p:cNvPr id="278" name="Google Shape;278;p3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79" name="Google Shape;279;p30"/>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80" name="Google Shape;280;p30"/>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Exit Ticket</a:t>
            </a:r>
            <a:br>
              <a:rPr lang="en-US" sz="4800"/>
            </a:br>
            <a:endParaRPr sz="4800"/>
          </a:p>
        </p:txBody>
      </p:sp>
      <p:cxnSp>
        <p:nvCxnSpPr>
          <p:cNvPr id="281" name="Google Shape;281;p30"/>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282" name="Google Shape;282;p30"/>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r>
              <a:rPr lang="en-US" sz="1800" b="0" i="0" u="none" strike="noStrike" cap="none" dirty="0">
                <a:solidFill>
                  <a:srgbClr val="3F3F3F"/>
                </a:solidFill>
                <a:latin typeface="Libre Franklin"/>
                <a:ea typeface="Libre Franklin"/>
                <a:cs typeface="Libre Franklin"/>
                <a:sym typeface="Libre Franklin"/>
              </a:rPr>
              <a:t>Today’s exit ticket will be in the form of a </a:t>
            </a:r>
            <a:r>
              <a:rPr lang="en-US" sz="1800" dirty="0">
                <a:solidFill>
                  <a:srgbClr val="3F3F3F"/>
                </a:solidFill>
                <a:latin typeface="Libre Franklin"/>
                <a:ea typeface="Libre Franklin"/>
                <a:cs typeface="Libre Franklin"/>
                <a:sym typeface="Libre Franklin"/>
              </a:rPr>
              <a:t>cover letter example. You will note the things you like about the cover letter and then note the things you don’t like about it. </a:t>
            </a:r>
          </a:p>
          <a:p>
            <a:pPr marL="0" marR="0" lvl="0" indent="0" algn="l" rtl="0">
              <a:lnSpc>
                <a:spcPct val="100000"/>
              </a:lnSpc>
              <a:spcBef>
                <a:spcPts val="0"/>
              </a:spcBef>
              <a:spcAft>
                <a:spcPts val="0"/>
              </a:spcAft>
              <a:buClr>
                <a:srgbClr val="3F3F3F"/>
              </a:buClr>
              <a:buSzPts val="1800"/>
              <a:buFont typeface="Calibri"/>
              <a:buNone/>
            </a:pPr>
            <a:endParaRPr lang="en-US" sz="1800" dirty="0">
              <a:solidFill>
                <a:srgbClr val="3F3F3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3F3F3F"/>
              </a:buClr>
              <a:buSzPts val="1800"/>
              <a:buFont typeface="Calibri"/>
              <a:buNone/>
            </a:pPr>
            <a:r>
              <a:rPr lang="en-US" sz="1800" dirty="0">
                <a:solidFill>
                  <a:srgbClr val="3F3F3F"/>
                </a:solidFill>
                <a:latin typeface="Libre Franklin"/>
                <a:ea typeface="Libre Franklin"/>
                <a:cs typeface="Libre Franklin"/>
                <a:sym typeface="Libre Franklin"/>
              </a:rPr>
              <a:t>You will then work to edit and make improvements to the cover letter. In other words – you will rewrite the cover letter. </a:t>
            </a:r>
          </a:p>
          <a:p>
            <a:pPr marL="0" marR="0" lvl="0" indent="0" algn="l" rtl="0">
              <a:lnSpc>
                <a:spcPct val="100000"/>
              </a:lnSpc>
              <a:spcBef>
                <a:spcPts val="0"/>
              </a:spcBef>
              <a:spcAft>
                <a:spcPts val="0"/>
              </a:spcAft>
              <a:buClr>
                <a:srgbClr val="3F3F3F"/>
              </a:buClr>
              <a:buSzPts val="1800"/>
              <a:buFont typeface="Calibri"/>
              <a:buNone/>
            </a:pPr>
            <a:endParaRPr lang="en-US" sz="1800" b="0" i="0" u="none" strike="noStrike" cap="none" dirty="0">
              <a:solidFill>
                <a:srgbClr val="3F3F3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3F3F3F"/>
              </a:buClr>
              <a:buSzPts val="1800"/>
              <a:buFont typeface="Calibri"/>
              <a:buNone/>
            </a:pPr>
            <a:r>
              <a:rPr lang="en-US" sz="1800" dirty="0">
                <a:solidFill>
                  <a:srgbClr val="3F3F3F"/>
                </a:solidFill>
                <a:latin typeface="Libre Franklin"/>
                <a:ea typeface="Libre Franklin"/>
                <a:cs typeface="Libre Franklin"/>
                <a:sym typeface="Libre Franklin"/>
              </a:rPr>
              <a:t>You will submit both parts of this exit ticket – your notes and your rewrite. </a:t>
            </a:r>
            <a:endParaRPr sz="1800"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3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 name="Google Shape;288;p31"/>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89" name="Google Shape;289;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90" name="Google Shape;290;p31"/>
          <p:cNvSpPr/>
          <p:nvPr/>
        </p:nvSpPr>
        <p:spPr>
          <a:xfrm>
            <a:off x="-6220" y="0"/>
            <a:ext cx="4641314"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txBox="1">
            <a:spLocks noGrp="1"/>
          </p:cNvSpPr>
          <p:nvPr>
            <p:ph type="title"/>
          </p:nvPr>
        </p:nvSpPr>
        <p:spPr>
          <a:xfrm>
            <a:off x="435869" y="640080"/>
            <a:ext cx="3659246" cy="28626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400"/>
              <a:buFont typeface="Bookman Old Style"/>
              <a:buNone/>
            </a:pPr>
            <a:r>
              <a:rPr lang="en-US" sz="4400">
                <a:solidFill>
                  <a:srgbClr val="FFFFFF"/>
                </a:solidFill>
              </a:rPr>
              <a:t>Cover Letter for Exit Ticket</a:t>
            </a:r>
            <a:endParaRPr/>
          </a:p>
        </p:txBody>
      </p:sp>
      <p:cxnSp>
        <p:nvCxnSpPr>
          <p:cNvPr id="292" name="Google Shape;292;p31"/>
          <p:cNvCxnSpPr/>
          <p:nvPr/>
        </p:nvCxnSpPr>
        <p:spPr>
          <a:xfrm>
            <a:off x="573852" y="3663649"/>
            <a:ext cx="3383280" cy="0"/>
          </a:xfrm>
          <a:prstGeom prst="straightConnector1">
            <a:avLst/>
          </a:prstGeom>
          <a:noFill/>
          <a:ln w="19050" cap="flat" cmpd="sng">
            <a:solidFill>
              <a:schemeClr val="accent1"/>
            </a:solidFill>
            <a:prstDash val="solid"/>
            <a:round/>
            <a:headEnd type="none" w="sm" len="sm"/>
            <a:tailEnd type="none" w="sm" len="sm"/>
          </a:ln>
        </p:spPr>
      </p:cxnSp>
      <p:sp>
        <p:nvSpPr>
          <p:cNvPr id="293" name="Google Shape;293;p31"/>
          <p:cNvSpPr txBox="1">
            <a:spLocks noGrp="1"/>
          </p:cNvSpPr>
          <p:nvPr>
            <p:ph type="body" idx="1"/>
          </p:nvPr>
        </p:nvSpPr>
        <p:spPr>
          <a:xfrm>
            <a:off x="5208946" y="942535"/>
            <a:ext cx="5946734" cy="5458265"/>
          </a:xfrm>
          <a:prstGeom prst="rect">
            <a:avLst/>
          </a:prstGeom>
          <a:noFill/>
          <a:ln>
            <a:noFill/>
          </a:ln>
        </p:spPr>
        <p:txBody>
          <a:bodyPr spcFirstLastPara="1" wrap="square" lIns="0" tIns="45700" rIns="0" bIns="45700" anchor="t" anchorCtr="0">
            <a:normAutofit fontScale="55000" lnSpcReduction="20000"/>
          </a:bodyPr>
          <a:lstStyle/>
          <a:p>
            <a:pPr marL="91440" lvl="0" indent="-91471" algn="l" rtl="0">
              <a:lnSpc>
                <a:spcPct val="110000"/>
              </a:lnSpc>
              <a:spcBef>
                <a:spcPts val="0"/>
              </a:spcBef>
              <a:spcAft>
                <a:spcPts val="0"/>
              </a:spcAft>
              <a:buSzPct val="100000"/>
              <a:buChar char=" "/>
            </a:pPr>
            <a:r>
              <a:rPr lang="en-US"/>
              <a:t>Hey Margot,</a:t>
            </a:r>
            <a:endParaRPr/>
          </a:p>
          <a:p>
            <a:pPr marL="91440" lvl="0" indent="-91471" algn="l" rtl="0">
              <a:lnSpc>
                <a:spcPct val="110000"/>
              </a:lnSpc>
              <a:spcBef>
                <a:spcPts val="1400"/>
              </a:spcBef>
              <a:spcAft>
                <a:spcPts val="0"/>
              </a:spcAft>
              <a:buSzPct val="100000"/>
              <a:buChar char=" "/>
            </a:pPr>
            <a:r>
              <a:rPr lang="en-US"/>
              <a:t>You’re probs reading a lot of applications and you’re probs not enjoying yourself. I’m writing this cover letter and I’m not enjoying myself either. So let me cut to the chase.</a:t>
            </a:r>
            <a:endParaRPr/>
          </a:p>
          <a:p>
            <a:pPr marL="91440" lvl="0" indent="-91471" algn="l" rtl="0">
              <a:lnSpc>
                <a:spcPct val="110000"/>
              </a:lnSpc>
              <a:spcBef>
                <a:spcPts val="1400"/>
              </a:spcBef>
              <a:spcAft>
                <a:spcPts val="0"/>
              </a:spcAft>
              <a:buSzPct val="100000"/>
              <a:buChar char=" "/>
            </a:pPr>
            <a:r>
              <a:rPr lang="en-US"/>
              <a:t>In this next paragraph, I’m not going to pretend that your company’s mission is my passion (LOL wut) but I do think sales are interesting, and you seem to have a strong foundation built for your company that I could help grow even more. I don’t have a lot of sales experience (unless you count working as a cashier in high school…hated that job tho). I probs won’t hate this one tho. If you hire me, I’ll show up for the hours you expect me to and do what’s asked. You’ll like me. Let’s face it, that puts me ahead of 99% of the other applicants already. </a:t>
            </a:r>
            <a:endParaRPr/>
          </a:p>
          <a:p>
            <a:pPr marL="91440" lvl="0" indent="-91471" algn="l" rtl="0">
              <a:lnSpc>
                <a:spcPct val="110000"/>
              </a:lnSpc>
              <a:spcBef>
                <a:spcPts val="1400"/>
              </a:spcBef>
              <a:spcAft>
                <a:spcPts val="0"/>
              </a:spcAft>
              <a:buSzPct val="100000"/>
              <a:buChar char=" "/>
            </a:pPr>
            <a:r>
              <a:rPr lang="en-US"/>
              <a:t>I graduated from U of T  with a 4.0 grade point average and was well liked there. And you know the importance of that for sales. I’m willing to bet you won’t like the personality of most the people who appear to be qualified for this position. As someone who was voted ‘life of the party’ both in high school and in my fraternity, you won’t have to worry about hiring some stiff loser who will poorly represent the youthful image of your company.</a:t>
            </a:r>
            <a:endParaRPr/>
          </a:p>
          <a:p>
            <a:pPr marL="91440" lvl="0" indent="-91471" algn="l" rtl="0">
              <a:lnSpc>
                <a:spcPct val="110000"/>
              </a:lnSpc>
              <a:spcBef>
                <a:spcPts val="1400"/>
              </a:spcBef>
              <a:spcAft>
                <a:spcPts val="0"/>
              </a:spcAft>
              <a:buSzPct val="100000"/>
              <a:buChar char=" "/>
            </a:pPr>
            <a:r>
              <a:rPr lang="en-US"/>
              <a:t>You’ll notice I have talked about my work experience, my education and why you should hire me, but not my skill set. Do I honestly need to? I went to an elite institution, and we all know I’d figure out how to use any program you want me to toil with. Working at your company doesn’t take a rocket scientist, and I think we both know that, but the type of person you hire will matter, especially if it involves working with a team and being a team player…. Which I totz am.</a:t>
            </a:r>
            <a:endParaRPr/>
          </a:p>
          <a:p>
            <a:pPr marL="91440" lvl="0" indent="-91471" algn="l" rtl="0">
              <a:lnSpc>
                <a:spcPct val="110000"/>
              </a:lnSpc>
              <a:spcBef>
                <a:spcPts val="1400"/>
              </a:spcBef>
              <a:spcAft>
                <a:spcPts val="0"/>
              </a:spcAft>
              <a:buSzPct val="100000"/>
              <a:buChar char=" "/>
            </a:pPr>
            <a:r>
              <a:rPr lang="en-US"/>
              <a:t>Get back to me soon.</a:t>
            </a:r>
            <a:endParaRPr/>
          </a:p>
          <a:p>
            <a:pPr marL="91440" lvl="0" indent="-91471" algn="l" rtl="0">
              <a:lnSpc>
                <a:spcPct val="110000"/>
              </a:lnSpc>
              <a:spcBef>
                <a:spcPts val="1400"/>
              </a:spcBef>
              <a:spcAft>
                <a:spcPts val="0"/>
              </a:spcAft>
              <a:buSzPct val="100000"/>
              <a:buChar char=" "/>
            </a:pPr>
            <a:r>
              <a:rPr lang="en-US"/>
              <a:t>K thanks,</a:t>
            </a:r>
            <a:endParaRPr/>
          </a:p>
          <a:p>
            <a:pPr marL="91440" lvl="0" indent="-91471" algn="l" rtl="0">
              <a:lnSpc>
                <a:spcPct val="110000"/>
              </a:lnSpc>
              <a:spcBef>
                <a:spcPts val="1400"/>
              </a:spcBef>
              <a:spcAft>
                <a:spcPts val="0"/>
              </a:spcAft>
              <a:buSzPct val="100000"/>
              <a:buChar char=" "/>
            </a:pPr>
            <a:r>
              <a:rPr lang="en-US"/>
              <a:t>AJ</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5"/>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4" name="Google Shape;114;p15"/>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16" name="Google Shape;116;p15"/>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17" name="Google Shape;117;p15"/>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Cover Letters</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Exit Ticket</a:t>
            </a: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Moodle Work</a:t>
            </a:r>
            <a:endParaRPr sz="1800" dirty="0">
              <a:solidFill>
                <a:srgbClr val="FFFFFF"/>
              </a:solidFill>
              <a:latin typeface="Calibri"/>
              <a:ea typeface="Calibri"/>
              <a:cs typeface="Calibri"/>
              <a:sym typeface="Calibri"/>
            </a:endParaRPr>
          </a:p>
        </p:txBody>
      </p:sp>
      <p:pic>
        <p:nvPicPr>
          <p:cNvPr id="118" name="Google Shape;118;p15"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2"/>
        <p:cNvGrpSpPr/>
        <p:nvPr/>
      </p:nvGrpSpPr>
      <p:grpSpPr>
        <a:xfrm>
          <a:off x="0" y="0"/>
          <a:ext cx="0" cy="0"/>
          <a:chOff x="0" y="0"/>
          <a:chExt cx="0" cy="0"/>
        </a:xfrm>
      </p:grpSpPr>
      <p:sp>
        <p:nvSpPr>
          <p:cNvPr id="123" name="Google Shape;123;p16"/>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Intro</a:t>
            </a:r>
            <a:endParaRPr sz="4000">
              <a:solidFill>
                <a:srgbClr val="FFFFFF"/>
              </a:solidFill>
            </a:endParaRPr>
          </a:p>
        </p:txBody>
      </p:sp>
      <p:cxnSp>
        <p:nvCxnSpPr>
          <p:cNvPr id="125" name="Google Shape;125;p16"/>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26" name="Google Shape;126;p16"/>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a:bodyPr>
          <a:lstStyle/>
          <a:p>
            <a:pPr marL="91440" lvl="0" indent="-114300" algn="l" rtl="0">
              <a:lnSpc>
                <a:spcPct val="110000"/>
              </a:lnSpc>
              <a:spcBef>
                <a:spcPts val="0"/>
              </a:spcBef>
              <a:spcAft>
                <a:spcPts val="0"/>
              </a:spcAft>
              <a:buSzPts val="1800"/>
              <a:buChar char=" "/>
            </a:pPr>
            <a:r>
              <a:rPr lang="en-US" sz="1800">
                <a:solidFill>
                  <a:srgbClr val="FFFFFF"/>
                </a:solidFill>
                <a:latin typeface="Calibri"/>
                <a:ea typeface="Calibri"/>
                <a:cs typeface="Calibri"/>
                <a:sym typeface="Calibri"/>
              </a:rPr>
              <a:t>If you’ve made it this far into the course, congratulations! The math portion is now over (yay!) and we can concentrate on how to get you those dream jobs. Folks, this week our focus will be on resume writing and everything else that accompanies getting a job. Today we’ll start by talking about cover letters.</a:t>
            </a:r>
            <a:endParaRPr sz="1800">
              <a:solidFill>
                <a:srgbClr val="FFFFFF"/>
              </a:solidFill>
              <a:latin typeface="Calibri"/>
              <a:ea typeface="Calibri"/>
              <a:cs typeface="Calibri"/>
              <a:sym typeface="Calibri"/>
            </a:endParaRPr>
          </a:p>
        </p:txBody>
      </p:sp>
      <p:pic>
        <p:nvPicPr>
          <p:cNvPr id="127" name="Google Shape;127;p16" descr="The Job Hunt. Red Flags for Job Seekers | by Rivka Wolf | The Shadow |  Medium"/>
          <p:cNvPicPr preferRelativeResize="0"/>
          <p:nvPr/>
        </p:nvPicPr>
        <p:blipFill rotWithShape="1">
          <a:blip r:embed="rId3">
            <a:alphaModFix/>
          </a:blip>
          <a:srcRect l="15921" r="10713" b="-1"/>
          <a:stretch/>
        </p:blipFill>
        <p:spPr>
          <a:xfrm>
            <a:off x="4654296" y="10"/>
            <a:ext cx="7537703" cy="68579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1"/>
        <p:cNvGrpSpPr/>
        <p:nvPr/>
      </p:nvGrpSpPr>
      <p:grpSpPr>
        <a:xfrm>
          <a:off x="0" y="0"/>
          <a:ext cx="0" cy="0"/>
          <a:chOff x="0" y="0"/>
          <a:chExt cx="0" cy="0"/>
        </a:xfrm>
      </p:grpSpPr>
      <p:sp>
        <p:nvSpPr>
          <p:cNvPr id="132" name="Google Shape;132;p17"/>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What is a cover letter?</a:t>
            </a:r>
            <a:endParaRPr sz="4000">
              <a:solidFill>
                <a:srgbClr val="FFFFFF"/>
              </a:solidFill>
            </a:endParaRPr>
          </a:p>
        </p:txBody>
      </p:sp>
      <p:cxnSp>
        <p:nvCxnSpPr>
          <p:cNvPr id="134" name="Google Shape;134;p17"/>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35" name="Google Shape;135;p17"/>
          <p:cNvSpPr txBox="1">
            <a:spLocks noGrp="1"/>
          </p:cNvSpPr>
          <p:nvPr>
            <p:ph type="body" idx="1"/>
          </p:nvPr>
        </p:nvSpPr>
        <p:spPr>
          <a:xfrm>
            <a:off x="643467" y="2546224"/>
            <a:ext cx="3448259" cy="3874239"/>
          </a:xfrm>
          <a:prstGeom prst="rect">
            <a:avLst/>
          </a:prstGeom>
          <a:noFill/>
          <a:ln>
            <a:noFill/>
          </a:ln>
        </p:spPr>
        <p:txBody>
          <a:bodyPr spcFirstLastPara="1" wrap="square" lIns="0" tIns="45700" rIns="0" bIns="45700" anchor="t" anchorCtr="0">
            <a:normAutofit/>
          </a:bodyPr>
          <a:lstStyle/>
          <a:p>
            <a:pPr marL="91440" lvl="0" indent="-114300" algn="l" rtl="0">
              <a:lnSpc>
                <a:spcPct val="110000"/>
              </a:lnSpc>
              <a:spcBef>
                <a:spcPts val="0"/>
              </a:spcBef>
              <a:spcAft>
                <a:spcPts val="0"/>
              </a:spcAft>
              <a:buSzPts val="1800"/>
              <a:buFont typeface="Noto Sans Symbols"/>
              <a:buChar char="⮚"/>
            </a:pPr>
            <a:r>
              <a:rPr lang="en-US" sz="1800" dirty="0">
                <a:solidFill>
                  <a:srgbClr val="FFFFFF"/>
                </a:solidFill>
              </a:rPr>
              <a:t> A cover letter is a document, written in the format of a letter, that is sent with your resume when you apply for a job</a:t>
            </a:r>
            <a:endParaRPr dirty="0"/>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It briefly explains why you’re the best candidate for the job in 200-250 words </a:t>
            </a:r>
          </a:p>
          <a:p>
            <a:pPr marL="91440" lvl="0" indent="-114300" algn="l" rtl="0">
              <a:lnSpc>
                <a:spcPct val="110000"/>
              </a:lnSpc>
              <a:spcBef>
                <a:spcPts val="1400"/>
              </a:spcBef>
              <a:spcAft>
                <a:spcPts val="0"/>
              </a:spcAft>
              <a:buSzPts val="1800"/>
              <a:buFont typeface="Noto Sans Symbols"/>
              <a:buChar char="⮚"/>
            </a:pPr>
            <a:r>
              <a:rPr lang="en-US" sz="1800" dirty="0">
                <a:solidFill>
                  <a:srgbClr val="FFFFFF"/>
                </a:solidFill>
              </a:rPr>
              <a:t> It is mainly used to interest the employer in reading your resume</a:t>
            </a:r>
            <a:endParaRPr dirty="0"/>
          </a:p>
          <a:p>
            <a:pPr marL="0" lvl="0" indent="0" algn="l" rtl="0">
              <a:lnSpc>
                <a:spcPct val="110000"/>
              </a:lnSpc>
              <a:spcBef>
                <a:spcPts val="1400"/>
              </a:spcBef>
              <a:spcAft>
                <a:spcPts val="0"/>
              </a:spcAft>
              <a:buSzPts val="1800"/>
              <a:buNone/>
            </a:pPr>
            <a:endParaRPr sz="1800" dirty="0">
              <a:solidFill>
                <a:srgbClr val="FFFFFF"/>
              </a:solidFill>
            </a:endParaRPr>
          </a:p>
        </p:txBody>
      </p:sp>
      <p:pic>
        <p:nvPicPr>
          <p:cNvPr id="136" name="Google Shape;136;p17" descr="Sunlit desk"/>
          <p:cNvPicPr preferRelativeResize="0"/>
          <p:nvPr/>
        </p:nvPicPr>
        <p:blipFill rotWithShape="1">
          <a:blip r:embed="rId3">
            <a:alphaModFix/>
          </a:blip>
          <a:srcRect l="9195" r="17438" b="-1"/>
          <a:stretch/>
        </p:blipFill>
        <p:spPr>
          <a:xfrm>
            <a:off x="4654296" y="10"/>
            <a:ext cx="7537703" cy="68579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0"/>
        <p:cNvGrpSpPr/>
        <p:nvPr/>
      </p:nvGrpSpPr>
      <p:grpSpPr>
        <a:xfrm>
          <a:off x="0" y="0"/>
          <a:ext cx="0" cy="0"/>
          <a:chOff x="0" y="0"/>
          <a:chExt cx="0" cy="0"/>
        </a:xfrm>
      </p:grpSpPr>
      <p:sp>
        <p:nvSpPr>
          <p:cNvPr id="141" name="Google Shape;141;p18"/>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700"/>
              <a:buFont typeface="Calibri"/>
              <a:buNone/>
            </a:pPr>
            <a:r>
              <a:rPr lang="en-US" sz="3700">
                <a:solidFill>
                  <a:srgbClr val="FFFFFF"/>
                </a:solidFill>
                <a:latin typeface="Calibri"/>
                <a:ea typeface="Calibri"/>
                <a:cs typeface="Calibri"/>
                <a:sym typeface="Calibri"/>
              </a:rPr>
              <a:t>Why do employers ask for these? </a:t>
            </a:r>
            <a:endParaRPr sz="3700">
              <a:solidFill>
                <a:srgbClr val="FFFFFF"/>
              </a:solidFill>
            </a:endParaRPr>
          </a:p>
        </p:txBody>
      </p:sp>
      <p:cxnSp>
        <p:nvCxnSpPr>
          <p:cNvPr id="143" name="Google Shape;143;p18"/>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44" name="Google Shape;144;p18"/>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a:bodyPr>
          <a:lstStyle/>
          <a:p>
            <a:pPr marL="91440" lvl="0" indent="-95250" algn="l" rtl="0">
              <a:lnSpc>
                <a:spcPct val="90000"/>
              </a:lnSpc>
              <a:spcBef>
                <a:spcPts val="0"/>
              </a:spcBef>
              <a:spcAft>
                <a:spcPts val="0"/>
              </a:spcAft>
              <a:buSzPts val="1500"/>
              <a:buFont typeface="Noto Sans Symbols"/>
              <a:buChar char="⮚"/>
            </a:pPr>
            <a:r>
              <a:rPr lang="en-US" sz="1500">
                <a:solidFill>
                  <a:srgbClr val="FFFFFF"/>
                </a:solidFill>
                <a:latin typeface="Calibri"/>
                <a:ea typeface="Calibri"/>
                <a:cs typeface="Calibri"/>
                <a:sym typeface="Calibri"/>
              </a:rPr>
              <a:t> I know what you might be thinking… “that seems pointless”</a:t>
            </a:r>
            <a:endParaRPr/>
          </a:p>
          <a:p>
            <a:pPr marL="384048" lvl="1" indent="-182880" algn="l" rtl="0">
              <a:lnSpc>
                <a:spcPct val="90000"/>
              </a:lnSpc>
              <a:spcBef>
                <a:spcPts val="400"/>
              </a:spcBef>
              <a:spcAft>
                <a:spcPts val="0"/>
              </a:spcAft>
              <a:buClr>
                <a:srgbClr val="FFFFFF"/>
              </a:buClr>
              <a:buSzPts val="1500"/>
              <a:buFont typeface="Noto Sans Symbols"/>
              <a:buChar char="⮚"/>
            </a:pPr>
            <a:r>
              <a:rPr lang="en-US" sz="1500">
                <a:solidFill>
                  <a:srgbClr val="FFFFFF"/>
                </a:solidFill>
                <a:latin typeface="Calibri"/>
                <a:ea typeface="Calibri"/>
                <a:cs typeface="Calibri"/>
                <a:sym typeface="Calibri"/>
              </a:rPr>
              <a:t>If everything is already outlined in your resume, why do you need to re-phrase it in a cover letter?</a:t>
            </a:r>
            <a:endParaRPr/>
          </a:p>
          <a:p>
            <a:pPr marL="384048" lvl="1" indent="-182880" algn="l" rtl="0">
              <a:lnSpc>
                <a:spcPct val="90000"/>
              </a:lnSpc>
              <a:spcBef>
                <a:spcPts val="600"/>
              </a:spcBef>
              <a:spcAft>
                <a:spcPts val="0"/>
              </a:spcAft>
              <a:buClr>
                <a:srgbClr val="FFFFFF"/>
              </a:buClr>
              <a:buSzPts val="1500"/>
              <a:buFont typeface="Noto Sans Symbols"/>
              <a:buChar char="⮚"/>
            </a:pPr>
            <a:r>
              <a:rPr lang="en-US" sz="1500">
                <a:solidFill>
                  <a:srgbClr val="FFFFFF"/>
                </a:solidFill>
                <a:latin typeface="Calibri"/>
                <a:ea typeface="Calibri"/>
                <a:cs typeface="Calibri"/>
                <a:sym typeface="Calibri"/>
              </a:rPr>
              <a:t>There are only so many ways you can say the same thing without sounding repetitive</a:t>
            </a:r>
            <a:endParaRPr/>
          </a:p>
          <a:p>
            <a:pPr marL="384048" lvl="1" indent="-182880" algn="l" rtl="0">
              <a:lnSpc>
                <a:spcPct val="90000"/>
              </a:lnSpc>
              <a:spcBef>
                <a:spcPts val="600"/>
              </a:spcBef>
              <a:spcAft>
                <a:spcPts val="0"/>
              </a:spcAft>
              <a:buClr>
                <a:srgbClr val="FFFFFF"/>
              </a:buClr>
              <a:buSzPts val="1500"/>
              <a:buFont typeface="Noto Sans Symbols"/>
              <a:buChar char="⮚"/>
            </a:pPr>
            <a:r>
              <a:rPr lang="en-US" sz="1500">
                <a:solidFill>
                  <a:srgbClr val="FFFFFF"/>
                </a:solidFill>
                <a:latin typeface="Calibri"/>
                <a:ea typeface="Calibri"/>
                <a:cs typeface="Calibri"/>
                <a:sym typeface="Calibri"/>
              </a:rPr>
              <a:t>If an employer is using the cover letter to assess an employee’s communication skills, can’t they just look at the resume?</a:t>
            </a:r>
            <a:endParaRPr/>
          </a:p>
          <a:p>
            <a:pPr marL="0" lvl="0" indent="0" algn="l" rtl="0">
              <a:lnSpc>
                <a:spcPct val="90000"/>
              </a:lnSpc>
              <a:spcBef>
                <a:spcPts val="1600"/>
              </a:spcBef>
              <a:spcAft>
                <a:spcPts val="0"/>
              </a:spcAft>
              <a:buSzPts val="1500"/>
              <a:buNone/>
            </a:pPr>
            <a:endParaRPr sz="1500">
              <a:solidFill>
                <a:srgbClr val="FFFFFF"/>
              </a:solidFill>
            </a:endParaRPr>
          </a:p>
        </p:txBody>
      </p:sp>
      <p:pic>
        <p:nvPicPr>
          <p:cNvPr id="145" name="Google Shape;145;p18" descr="Empty speech bubbles"/>
          <p:cNvPicPr preferRelativeResize="0"/>
          <p:nvPr/>
        </p:nvPicPr>
        <p:blipFill rotWithShape="1">
          <a:blip r:embed="rId3">
            <a:alphaModFix/>
          </a:blip>
          <a:srcRect l="17564" r="9069" b="-1"/>
          <a:stretch/>
        </p:blipFill>
        <p:spPr>
          <a:xfrm>
            <a:off x="4654296" y="10"/>
            <a:ext cx="7537703" cy="68579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9"/>
        <p:cNvGrpSpPr/>
        <p:nvPr/>
      </p:nvGrpSpPr>
      <p:grpSpPr>
        <a:xfrm>
          <a:off x="0" y="0"/>
          <a:ext cx="0" cy="0"/>
          <a:chOff x="0" y="0"/>
          <a:chExt cx="0" cy="0"/>
        </a:xfrm>
      </p:grpSpPr>
      <p:sp>
        <p:nvSpPr>
          <p:cNvPr id="150" name="Google Shape;150;p19"/>
          <p:cNvSpPr/>
          <p:nvPr/>
        </p:nvSpPr>
        <p:spPr>
          <a:xfrm>
            <a:off x="3175"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51" name="Google Shape;151;p19"/>
          <p:cNvSpPr txBox="1">
            <a:spLocks noGrp="1"/>
          </p:cNvSpPr>
          <p:nvPr>
            <p:ph type="title"/>
          </p:nvPr>
        </p:nvSpPr>
        <p:spPr>
          <a:xfrm>
            <a:off x="803569" y="643466"/>
            <a:ext cx="2916752" cy="54704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3600"/>
              <a:buFont typeface="Bookman Old Style"/>
              <a:buNone/>
            </a:pPr>
            <a:r>
              <a:rPr lang="en-US" sz="3600"/>
              <a:t>Hey, I get it.</a:t>
            </a:r>
            <a:endParaRPr sz="3600"/>
          </a:p>
        </p:txBody>
      </p:sp>
      <p:cxnSp>
        <p:nvCxnSpPr>
          <p:cNvPr id="152" name="Google Shape;152;p19"/>
          <p:cNvCxnSpPr/>
          <p:nvPr/>
        </p:nvCxnSpPr>
        <p:spPr>
          <a:xfrm>
            <a:off x="4042053" y="1778497"/>
            <a:ext cx="0" cy="3200400"/>
          </a:xfrm>
          <a:prstGeom prst="straightConnector1">
            <a:avLst/>
          </a:prstGeom>
          <a:noFill/>
          <a:ln w="19050" cap="flat" cmpd="sng">
            <a:solidFill>
              <a:schemeClr val="lt1"/>
            </a:solidFill>
            <a:prstDash val="solid"/>
            <a:miter lim="800000"/>
            <a:headEnd type="none" w="sm" len="sm"/>
            <a:tailEnd type="none" w="sm" len="sm"/>
          </a:ln>
        </p:spPr>
      </p:cxnSp>
      <p:sp>
        <p:nvSpPr>
          <p:cNvPr id="153" name="Google Shape;153;p19"/>
          <p:cNvSpPr txBox="1">
            <a:spLocks noGrp="1"/>
          </p:cNvSpPr>
          <p:nvPr>
            <p:ph type="body" idx="1"/>
          </p:nvPr>
        </p:nvSpPr>
        <p:spPr>
          <a:xfrm>
            <a:off x="4428565" y="643466"/>
            <a:ext cx="6818427" cy="5470462"/>
          </a:xfrm>
          <a:prstGeom prst="rect">
            <a:avLst/>
          </a:prstGeom>
          <a:noFill/>
          <a:ln>
            <a:noFill/>
          </a:ln>
        </p:spPr>
        <p:txBody>
          <a:bodyPr spcFirstLastPara="1" wrap="square" lIns="0" tIns="45700" rIns="0" bIns="45700" anchor="ctr" anchorCtr="0">
            <a:normAutofit/>
          </a:bodyPr>
          <a:lstStyle/>
          <a:p>
            <a:pPr marL="91440" lvl="0" indent="-120650" algn="l" rtl="0">
              <a:lnSpc>
                <a:spcPct val="110000"/>
              </a:lnSpc>
              <a:spcBef>
                <a:spcPts val="0"/>
              </a:spcBef>
              <a:spcAft>
                <a:spcPts val="0"/>
              </a:spcAft>
              <a:buSzPts val="1900"/>
              <a:buFont typeface="Noto Sans Symbols"/>
              <a:buChar char="⮚"/>
            </a:pPr>
            <a:r>
              <a:rPr lang="en-US" dirty="0">
                <a:latin typeface="Calibri"/>
                <a:ea typeface="Calibri"/>
                <a:cs typeface="Calibri"/>
                <a:sym typeface="Calibri"/>
              </a:rPr>
              <a:t> All those points are valid.</a:t>
            </a:r>
            <a:endParaRPr dirty="0"/>
          </a:p>
          <a:p>
            <a:pPr marL="91440" lvl="0" indent="-120650" algn="l" rtl="0">
              <a:lnSpc>
                <a:spcPct val="110000"/>
              </a:lnSpc>
              <a:spcBef>
                <a:spcPts val="1400"/>
              </a:spcBef>
              <a:spcAft>
                <a:spcPts val="0"/>
              </a:spcAft>
              <a:buSzPts val="1900"/>
              <a:buFont typeface="Noto Sans Symbols"/>
              <a:buChar char="⮚"/>
            </a:pPr>
            <a:r>
              <a:rPr lang="en-US" dirty="0">
                <a:latin typeface="Calibri"/>
                <a:ea typeface="Calibri"/>
                <a:cs typeface="Calibri"/>
                <a:sym typeface="Calibri"/>
              </a:rPr>
              <a:t>However, there is one </a:t>
            </a:r>
            <a:r>
              <a:rPr lang="en-US" i="1" dirty="0">
                <a:latin typeface="Calibri"/>
                <a:ea typeface="Calibri"/>
                <a:cs typeface="Calibri"/>
                <a:sym typeface="Calibri"/>
              </a:rPr>
              <a:t>big</a:t>
            </a:r>
            <a:r>
              <a:rPr lang="en-US" dirty="0">
                <a:latin typeface="Calibri"/>
                <a:ea typeface="Calibri"/>
                <a:cs typeface="Calibri"/>
                <a:sym typeface="Calibri"/>
              </a:rPr>
              <a:t> reason cover letters are important… many employers are just too busy to thoroughly review each and every resume, especially if they receive hundreds of applications. </a:t>
            </a:r>
            <a:endParaRPr dirty="0"/>
          </a:p>
          <a:p>
            <a:pPr marL="91440" lvl="0" indent="-120650" algn="l" rtl="0">
              <a:lnSpc>
                <a:spcPct val="110000"/>
              </a:lnSpc>
              <a:spcBef>
                <a:spcPts val="1400"/>
              </a:spcBef>
              <a:spcAft>
                <a:spcPts val="0"/>
              </a:spcAft>
              <a:buSzPts val="1900"/>
              <a:buFont typeface="Noto Sans Symbols"/>
              <a:buChar char="⮚"/>
            </a:pPr>
            <a:r>
              <a:rPr lang="en-US" dirty="0">
                <a:latin typeface="Calibri"/>
                <a:ea typeface="Calibri"/>
                <a:cs typeface="Calibri"/>
                <a:sym typeface="Calibri"/>
              </a:rPr>
              <a:t> A quick way for employers to narrow down their search is to skim through cover letters, as they are more brief and basically summarize the key points of a resume.</a:t>
            </a:r>
          </a:p>
          <a:p>
            <a:pPr marL="91440" lvl="0" indent="-120650" algn="l" rtl="0">
              <a:lnSpc>
                <a:spcPct val="110000"/>
              </a:lnSpc>
              <a:spcBef>
                <a:spcPts val="1400"/>
              </a:spcBef>
              <a:spcAft>
                <a:spcPts val="0"/>
              </a:spcAft>
              <a:buSzPts val="1900"/>
              <a:buFont typeface="Noto Sans Symbols"/>
              <a:buChar char="⮚"/>
            </a:pPr>
            <a:r>
              <a:rPr lang="en-US" dirty="0">
                <a:latin typeface="Calibri"/>
                <a:cs typeface="Calibri"/>
                <a:sym typeface="Calibri"/>
              </a:rPr>
              <a:t> And if you don’t include a cover letter most employers will just throw your application out. They think that if you can’t be bothered to write one then you aren’t really interested in the job.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7"/>
        <p:cNvGrpSpPr/>
        <p:nvPr/>
      </p:nvGrpSpPr>
      <p:grpSpPr>
        <a:xfrm>
          <a:off x="0" y="0"/>
          <a:ext cx="0" cy="0"/>
          <a:chOff x="0" y="0"/>
          <a:chExt cx="0" cy="0"/>
        </a:xfrm>
      </p:grpSpPr>
      <p:sp>
        <p:nvSpPr>
          <p:cNvPr id="158" name="Google Shape;158;p2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 name="Google Shape;159;p20"/>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60" name="Google Shape;160;p20"/>
          <p:cNvSpPr/>
          <p:nvPr/>
        </p:nvSpPr>
        <p:spPr>
          <a:xfrm>
            <a:off x="-6220" y="0"/>
            <a:ext cx="464131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txBox="1">
            <a:spLocks noGrp="1"/>
          </p:cNvSpPr>
          <p:nvPr>
            <p:ph type="title"/>
          </p:nvPr>
        </p:nvSpPr>
        <p:spPr>
          <a:xfrm>
            <a:off x="484814" y="640080"/>
            <a:ext cx="3659246" cy="285031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800"/>
              <a:buFont typeface="Bookman Old Style"/>
              <a:buNone/>
            </a:pPr>
            <a:r>
              <a:rPr lang="en-US" sz="3800">
                <a:solidFill>
                  <a:srgbClr val="FFFFFF"/>
                </a:solidFill>
              </a:rPr>
              <a:t>The important question becomes: how do I write a cover letter?</a:t>
            </a:r>
            <a:endParaRPr/>
          </a:p>
        </p:txBody>
      </p:sp>
      <p:cxnSp>
        <p:nvCxnSpPr>
          <p:cNvPr id="162" name="Google Shape;162;p20"/>
          <p:cNvCxnSpPr/>
          <p:nvPr/>
        </p:nvCxnSpPr>
        <p:spPr>
          <a:xfrm>
            <a:off x="622797" y="3651268"/>
            <a:ext cx="3383280" cy="0"/>
          </a:xfrm>
          <a:prstGeom prst="straightConnector1">
            <a:avLst/>
          </a:prstGeom>
          <a:noFill/>
          <a:ln w="19050" cap="flat" cmpd="sng">
            <a:solidFill>
              <a:schemeClr val="accent1"/>
            </a:solidFill>
            <a:prstDash val="solid"/>
            <a:round/>
            <a:headEnd type="none" w="sm" len="sm"/>
            <a:tailEnd type="none" w="sm" len="sm"/>
          </a:ln>
        </p:spPr>
      </p:cxnSp>
      <p:pic>
        <p:nvPicPr>
          <p:cNvPr id="163" name="Google Shape;163;p20" descr="writing - latest news, breaking stories and comment - The Independent"/>
          <p:cNvPicPr preferRelativeResize="0"/>
          <p:nvPr/>
        </p:nvPicPr>
        <p:blipFill rotWithShape="1">
          <a:blip r:embed="rId3">
            <a:alphaModFix/>
          </a:blip>
          <a:srcRect l="3135" r="14221"/>
          <a:stretch/>
        </p:blipFill>
        <p:spPr>
          <a:xfrm>
            <a:off x="4635095" y="10"/>
            <a:ext cx="7556889" cy="68579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7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2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21"/>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pic>
        <p:nvPicPr>
          <p:cNvPr id="170" name="Google Shape;170;p21" descr="Working space background"/>
          <p:cNvPicPr preferRelativeResize="0"/>
          <p:nvPr/>
        </p:nvPicPr>
        <p:blipFill rotWithShape="1">
          <a:blip r:embed="rId3">
            <a:alphaModFix/>
          </a:blip>
          <a:srcRect t="5742" b="9986"/>
          <a:stretch/>
        </p:blipFill>
        <p:spPr>
          <a:xfrm>
            <a:off x="-3047" y="10"/>
            <a:ext cx="12191999" cy="6857990"/>
          </a:xfrm>
          <a:prstGeom prst="rect">
            <a:avLst/>
          </a:prstGeom>
          <a:noFill/>
          <a:ln>
            <a:noFill/>
          </a:ln>
        </p:spPr>
      </p:pic>
      <p:sp>
        <p:nvSpPr>
          <p:cNvPr id="171" name="Google Shape;171;p21"/>
          <p:cNvSpPr/>
          <p:nvPr/>
        </p:nvSpPr>
        <p:spPr>
          <a:xfrm>
            <a:off x="0" y="2207602"/>
            <a:ext cx="12191999" cy="3162146"/>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72" name="Google Shape;172;p21"/>
          <p:cNvSpPr txBox="1">
            <a:spLocks noGrp="1"/>
          </p:cNvSpPr>
          <p:nvPr>
            <p:ph type="title"/>
          </p:nvPr>
        </p:nvSpPr>
        <p:spPr>
          <a:xfrm>
            <a:off x="1097280" y="325549"/>
            <a:ext cx="10058400" cy="366375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Bookman Old Style"/>
              <a:buNone/>
            </a:pPr>
            <a:r>
              <a:rPr lang="en-US" sz="3600">
                <a:solidFill>
                  <a:schemeClr val="lt1"/>
                </a:solidFill>
              </a:rPr>
              <a:t>The Writing Process</a:t>
            </a:r>
            <a:endParaRPr/>
          </a:p>
        </p:txBody>
      </p:sp>
      <p:cxnSp>
        <p:nvCxnSpPr>
          <p:cNvPr id="173" name="Google Shape;173;p21"/>
          <p:cNvCxnSpPr/>
          <p:nvPr/>
        </p:nvCxnSpPr>
        <p:spPr>
          <a:xfrm>
            <a:off x="3393881" y="4035362"/>
            <a:ext cx="5404237" cy="0"/>
          </a:xfrm>
          <a:prstGeom prst="straightConnector1">
            <a:avLst/>
          </a:prstGeom>
          <a:noFill/>
          <a:ln w="127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22"/>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79" name="Google Shape;179;p22" descr="How I Started Writing Every Day"/>
          <p:cNvPicPr preferRelativeResize="0"/>
          <p:nvPr/>
        </p:nvPicPr>
        <p:blipFill rotWithShape="1">
          <a:blip r:embed="rId3">
            <a:alphaModFix/>
          </a:blip>
          <a:srcRect r="6244" b="-1"/>
          <a:stretch/>
        </p:blipFill>
        <p:spPr>
          <a:xfrm>
            <a:off x="1524" y="10"/>
            <a:ext cx="12188952" cy="6857990"/>
          </a:xfrm>
          <a:prstGeom prst="rect">
            <a:avLst/>
          </a:prstGeom>
          <a:noFill/>
          <a:ln>
            <a:noFill/>
          </a:ln>
        </p:spPr>
      </p:pic>
      <p:sp>
        <p:nvSpPr>
          <p:cNvPr id="180" name="Google Shape;180;p22"/>
          <p:cNvSpPr/>
          <p:nvPr/>
        </p:nvSpPr>
        <p:spPr>
          <a:xfrm>
            <a:off x="7848600" y="1238442"/>
            <a:ext cx="3635926" cy="43557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sp>
        <p:nvSpPr>
          <p:cNvPr id="181" name="Google Shape;181;p22"/>
          <p:cNvSpPr txBox="1">
            <a:spLocks noGrp="1"/>
          </p:cNvSpPr>
          <p:nvPr>
            <p:ph type="title"/>
          </p:nvPr>
        </p:nvSpPr>
        <p:spPr>
          <a:xfrm>
            <a:off x="8089772" y="1419273"/>
            <a:ext cx="3153580" cy="13581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Bookman Old Style"/>
              <a:buNone/>
            </a:pPr>
            <a:r>
              <a:rPr lang="en-US" sz="3600">
                <a:solidFill>
                  <a:schemeClr val="dk1"/>
                </a:solidFill>
              </a:rPr>
              <a:t>Header</a:t>
            </a:r>
            <a:endParaRPr sz="3600">
              <a:solidFill>
                <a:schemeClr val="dk1"/>
              </a:solidFill>
            </a:endParaRPr>
          </a:p>
        </p:txBody>
      </p:sp>
      <p:cxnSp>
        <p:nvCxnSpPr>
          <p:cNvPr id="182" name="Google Shape;182;p22"/>
          <p:cNvCxnSpPr/>
          <p:nvPr/>
        </p:nvCxnSpPr>
        <p:spPr>
          <a:xfrm>
            <a:off x="8227643" y="2865016"/>
            <a:ext cx="2926080" cy="0"/>
          </a:xfrm>
          <a:prstGeom prst="straightConnector1">
            <a:avLst/>
          </a:prstGeom>
          <a:noFill/>
          <a:ln w="12700" cap="flat" cmpd="sng">
            <a:solidFill>
              <a:srgbClr val="3F3F3F">
                <a:alpha val="89803"/>
              </a:srgbClr>
            </a:solidFill>
            <a:prstDash val="solid"/>
            <a:round/>
            <a:headEnd type="none" w="sm" len="sm"/>
            <a:tailEnd type="none" w="sm" len="sm"/>
          </a:ln>
        </p:spPr>
      </p:cxnSp>
      <p:sp>
        <p:nvSpPr>
          <p:cNvPr id="183" name="Google Shape;183;p22"/>
          <p:cNvSpPr txBox="1">
            <a:spLocks noGrp="1"/>
          </p:cNvSpPr>
          <p:nvPr>
            <p:ph type="body" idx="1"/>
          </p:nvPr>
        </p:nvSpPr>
        <p:spPr>
          <a:xfrm>
            <a:off x="8089772" y="2978254"/>
            <a:ext cx="3153580" cy="2444238"/>
          </a:xfrm>
          <a:prstGeom prst="rect">
            <a:avLst/>
          </a:prstGeom>
          <a:noFill/>
          <a:ln>
            <a:noFill/>
          </a:ln>
        </p:spPr>
        <p:txBody>
          <a:bodyPr spcFirstLastPara="1" wrap="square" lIns="0" tIns="45700" rIns="0" bIns="45700" anchor="t" anchorCtr="0">
            <a:normAutofit lnSpcReduction="10000"/>
          </a:bodyPr>
          <a:lstStyle/>
          <a:p>
            <a:pPr marL="91440" lvl="0" indent="-95250" algn="l" rtl="0">
              <a:lnSpc>
                <a:spcPct val="110000"/>
              </a:lnSpc>
              <a:spcBef>
                <a:spcPts val="0"/>
              </a:spcBef>
              <a:spcAft>
                <a:spcPts val="0"/>
              </a:spcAft>
              <a:buSzPts val="1500"/>
              <a:buFont typeface="Noto Sans Symbols"/>
              <a:buChar char="⮚"/>
            </a:pPr>
            <a:r>
              <a:rPr lang="en-US" sz="1500">
                <a:solidFill>
                  <a:schemeClr val="dk1"/>
                </a:solidFill>
              </a:rPr>
              <a:t> A cover letter should begin with the following contact information from both you and your potential employer:</a:t>
            </a:r>
            <a:endParaRPr/>
          </a:p>
          <a:p>
            <a:pPr marL="384048" lvl="1" indent="-182880" algn="l" rtl="0">
              <a:lnSpc>
                <a:spcPct val="100000"/>
              </a:lnSpc>
              <a:spcBef>
                <a:spcPts val="400"/>
              </a:spcBef>
              <a:spcAft>
                <a:spcPts val="0"/>
              </a:spcAft>
              <a:buClr>
                <a:schemeClr val="dk1"/>
              </a:buClr>
              <a:buSzPts val="1500"/>
              <a:buFont typeface="Noto Sans Symbols"/>
              <a:buChar char="⮚"/>
            </a:pPr>
            <a:r>
              <a:rPr lang="en-US" sz="1500">
                <a:solidFill>
                  <a:schemeClr val="dk1"/>
                </a:solidFill>
              </a:rPr>
              <a:t>Name</a:t>
            </a:r>
            <a:endParaRPr/>
          </a:p>
          <a:p>
            <a:pPr marL="384048" lvl="1" indent="-182880" algn="l" rtl="0">
              <a:lnSpc>
                <a:spcPct val="100000"/>
              </a:lnSpc>
              <a:spcBef>
                <a:spcPts val="600"/>
              </a:spcBef>
              <a:spcAft>
                <a:spcPts val="0"/>
              </a:spcAft>
              <a:buClr>
                <a:schemeClr val="dk1"/>
              </a:buClr>
              <a:buSzPts val="1500"/>
              <a:buFont typeface="Noto Sans Symbols"/>
              <a:buChar char="⮚"/>
            </a:pPr>
            <a:r>
              <a:rPr lang="en-US" sz="1500">
                <a:solidFill>
                  <a:schemeClr val="dk1"/>
                </a:solidFill>
              </a:rPr>
              <a:t>Address</a:t>
            </a:r>
            <a:endParaRPr/>
          </a:p>
          <a:p>
            <a:pPr marL="384048" lvl="1" indent="-182880" algn="l" rtl="0">
              <a:lnSpc>
                <a:spcPct val="100000"/>
              </a:lnSpc>
              <a:spcBef>
                <a:spcPts val="600"/>
              </a:spcBef>
              <a:spcAft>
                <a:spcPts val="0"/>
              </a:spcAft>
              <a:buClr>
                <a:schemeClr val="dk1"/>
              </a:buClr>
              <a:buSzPts val="1500"/>
              <a:buFont typeface="Noto Sans Symbols"/>
              <a:buChar char="⮚"/>
            </a:pPr>
            <a:r>
              <a:rPr lang="en-US" sz="1500">
                <a:solidFill>
                  <a:schemeClr val="dk1"/>
                </a:solidFill>
              </a:rPr>
              <a:t>Phone Number</a:t>
            </a:r>
            <a:endParaRPr/>
          </a:p>
          <a:p>
            <a:pPr marL="384048" lvl="1" indent="-182880" algn="l" rtl="0">
              <a:lnSpc>
                <a:spcPct val="100000"/>
              </a:lnSpc>
              <a:spcBef>
                <a:spcPts val="600"/>
              </a:spcBef>
              <a:spcAft>
                <a:spcPts val="0"/>
              </a:spcAft>
              <a:buClr>
                <a:schemeClr val="dk1"/>
              </a:buClr>
              <a:buSzPts val="1500"/>
              <a:buFont typeface="Noto Sans Symbols"/>
              <a:buChar char="⮚"/>
            </a:pPr>
            <a:r>
              <a:rPr lang="en-US" sz="1500">
                <a:solidFill>
                  <a:schemeClr val="dk1"/>
                </a:solidFill>
              </a:rPr>
              <a:t>Email</a:t>
            </a:r>
            <a:endParaRPr/>
          </a:p>
          <a:p>
            <a:pPr marL="384048" lvl="1" indent="-182880" algn="l" rtl="0">
              <a:lnSpc>
                <a:spcPct val="100000"/>
              </a:lnSpc>
              <a:spcBef>
                <a:spcPts val="600"/>
              </a:spcBef>
              <a:spcAft>
                <a:spcPts val="0"/>
              </a:spcAft>
              <a:buClr>
                <a:schemeClr val="dk1"/>
              </a:buClr>
              <a:buSzPts val="1500"/>
              <a:buFont typeface="Noto Sans Symbols"/>
              <a:buChar char="⮚"/>
            </a:pPr>
            <a:r>
              <a:rPr lang="en-US" sz="1500">
                <a:solidFill>
                  <a:schemeClr val="dk1"/>
                </a:solidFill>
              </a:rPr>
              <a:t>Date</a:t>
            </a:r>
            <a:endParaRPr/>
          </a:p>
          <a:p>
            <a:pPr marL="0" lvl="0" indent="0" algn="l" rtl="0">
              <a:lnSpc>
                <a:spcPct val="110000"/>
              </a:lnSpc>
              <a:spcBef>
                <a:spcPts val="1600"/>
              </a:spcBef>
              <a:spcAft>
                <a:spcPts val="0"/>
              </a:spcAft>
              <a:buSzPts val="1500"/>
              <a:buNone/>
            </a:pPr>
            <a:endParaRPr sz="1500">
              <a:solidFill>
                <a:schemeClr val="dk1"/>
              </a:solidFill>
            </a:endParaRPr>
          </a:p>
        </p:txBody>
      </p:sp>
      <p:sp>
        <p:nvSpPr>
          <p:cNvPr id="184" name="Google Shape;184;p22"/>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1175</Words>
  <Application>Microsoft Office PowerPoint</Application>
  <PresentationFormat>Widescreen</PresentationFormat>
  <Paragraphs>78</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Libre Franklin</vt:lpstr>
      <vt:lpstr>Bookman Old Style</vt:lpstr>
      <vt:lpstr>Noto Sans Symbols</vt:lpstr>
      <vt:lpstr>Arial</vt:lpstr>
      <vt:lpstr>Calibri</vt:lpstr>
      <vt:lpstr>1_RetrospectVTI</vt:lpstr>
      <vt:lpstr>1_RetrospectVTI</vt:lpstr>
      <vt:lpstr>Careers</vt:lpstr>
      <vt:lpstr>Overview</vt:lpstr>
      <vt:lpstr>Intro</vt:lpstr>
      <vt:lpstr>What is a cover letter?</vt:lpstr>
      <vt:lpstr>Why do employers ask for these? </vt:lpstr>
      <vt:lpstr>Hey, I get it.</vt:lpstr>
      <vt:lpstr>The important question becomes: how do I write a cover letter?</vt:lpstr>
      <vt:lpstr>The Writing Process</vt:lpstr>
      <vt:lpstr>Header</vt:lpstr>
      <vt:lpstr>Salutation</vt:lpstr>
      <vt:lpstr>Body</vt:lpstr>
      <vt:lpstr>Conclusion</vt:lpstr>
      <vt:lpstr>Signature</vt:lpstr>
      <vt:lpstr>Altogether it might look like…</vt:lpstr>
      <vt:lpstr>Note:</vt:lpstr>
      <vt:lpstr>Seriously. Proof-read.</vt:lpstr>
      <vt:lpstr>Exit Ticket </vt:lpstr>
      <vt:lpstr>Cover Letter for 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Julie Bamford</cp:lastModifiedBy>
  <cp:revision>9</cp:revision>
  <dcterms:modified xsi:type="dcterms:W3CDTF">2023-03-26T22:48:05Z</dcterms:modified>
</cp:coreProperties>
</file>