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61"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398" y="81"/>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48D197-B65D-4FAF-AEAF-1A9E68BDCCE4}" type="datetimeFigureOut">
              <a:rPr lang="en-CA" smtClean="0"/>
              <a:pPr/>
              <a:t>2024-05-13</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5DC52C-B30C-452D-8ECB-4DDD80198A32}" type="slidenum">
              <a:rPr lang="en-CA" smtClean="0"/>
              <a:pPr/>
              <a:t>‹#›</a:t>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1</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2</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3</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2024-05-13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2024-05-13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2024-05-13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2024-05-13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D2982F-FB91-403D-9F9F-CB5C7F9EDB6D}" type="datetimeFigureOut">
              <a:rPr lang="en-CA" smtClean="0"/>
              <a:pPr/>
              <a:t>2024-05-13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5DD2982F-FB91-403D-9F9F-CB5C7F9EDB6D}" type="datetimeFigureOut">
              <a:rPr lang="en-CA" smtClean="0"/>
              <a:pPr/>
              <a:t>2024-05-13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5DD2982F-FB91-403D-9F9F-CB5C7F9EDB6D}" type="datetimeFigureOut">
              <a:rPr lang="en-CA" smtClean="0"/>
              <a:pPr/>
              <a:t>2024-05-13</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5DD2982F-FB91-403D-9F9F-CB5C7F9EDB6D}" type="datetimeFigureOut">
              <a:rPr lang="en-CA" smtClean="0"/>
              <a:pPr/>
              <a:t>2024-05-13</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D2982F-FB91-403D-9F9F-CB5C7F9EDB6D}" type="datetimeFigureOut">
              <a:rPr lang="en-CA" smtClean="0"/>
              <a:pPr/>
              <a:t>2024-05-13</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2024-05-13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2024-05-13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2982F-FB91-403D-9F9F-CB5C7F9EDB6D}" type="datetimeFigureOut">
              <a:rPr lang="en-CA" smtClean="0"/>
              <a:pPr/>
              <a:t>2024-05-13</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D34AEF-3903-4F8C-AEDF-56E50CEAD8DE}"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br>
              <a:rPr lang="en-CA" sz="3200">
                <a:solidFill>
                  <a:srgbClr val="C00000"/>
                </a:solidFill>
              </a:rPr>
            </a:br>
            <a:r>
              <a:rPr lang="en-CA" sz="3200">
                <a:solidFill>
                  <a:srgbClr val="C00000"/>
                </a:solidFill>
              </a:rPr>
              <a:t>GLC20</a:t>
            </a:r>
            <a:r>
              <a:rPr lang="en-CA" sz="3200" dirty="0">
                <a:solidFill>
                  <a:srgbClr val="C00000"/>
                </a:solidFill>
              </a:rPr>
              <a:t>: Final Evaluation</a:t>
            </a:r>
            <a:br>
              <a:rPr lang="en-CA" sz="3200" dirty="0"/>
            </a:br>
            <a:r>
              <a:rPr lang="en-CA" sz="3200" dirty="0">
                <a:solidFill>
                  <a:srgbClr val="C00000"/>
                </a:solidFill>
              </a:rPr>
              <a:t>Career Presentation </a:t>
            </a:r>
            <a:br>
              <a:rPr lang="en-CA" sz="3200" dirty="0">
                <a:solidFill>
                  <a:srgbClr val="C00000"/>
                </a:solidFill>
              </a:rPr>
            </a:br>
            <a:r>
              <a:rPr lang="en-CA" sz="3200" dirty="0">
                <a:solidFill>
                  <a:srgbClr val="C00000"/>
                </a:solidFill>
              </a:rPr>
              <a:t>Written Reflection</a:t>
            </a:r>
            <a:br>
              <a:rPr lang="en-CA" sz="3200" dirty="0">
                <a:solidFill>
                  <a:srgbClr val="C00000"/>
                </a:solidFill>
              </a:rPr>
            </a:br>
            <a:endParaRPr lang="en-CA" sz="3200" dirty="0">
              <a:solidFill>
                <a:srgbClr val="C00000"/>
              </a:solidFill>
            </a:endParaRPr>
          </a:p>
        </p:txBody>
      </p:sp>
      <p:sp>
        <p:nvSpPr>
          <p:cNvPr id="3" name="Subtitle 2"/>
          <p:cNvSpPr>
            <a:spLocks noGrp="1"/>
          </p:cNvSpPr>
          <p:nvPr>
            <p:ph type="subTitle" idx="1"/>
          </p:nvPr>
        </p:nvSpPr>
        <p:spPr/>
        <p:txBody>
          <a:bodyPr>
            <a:normAutofit fontScale="92500" lnSpcReduction="20000"/>
          </a:bodyPr>
          <a:lstStyle/>
          <a:p>
            <a:pPr marL="342900" indent="-342900">
              <a:buFont typeface="Arial" panose="020B0604020202020204" pitchFamily="34" charset="0"/>
              <a:buChar char="•"/>
            </a:pPr>
            <a:r>
              <a:rPr lang="en-CA" sz="2400" dirty="0">
                <a:solidFill>
                  <a:schemeClr val="tx1"/>
                </a:solidFill>
              </a:rPr>
              <a:t>Presenting Your Career Goals</a:t>
            </a:r>
          </a:p>
          <a:p>
            <a:pPr marL="342900" indent="-342900">
              <a:buFont typeface="Arial" panose="020B0604020202020204" pitchFamily="34" charset="0"/>
              <a:buChar char="•"/>
            </a:pPr>
            <a:r>
              <a:rPr lang="en-CA" sz="2400" dirty="0">
                <a:solidFill>
                  <a:schemeClr val="tx1"/>
                </a:solidFill>
              </a:rPr>
              <a:t>Promoting Your Transferable Skills and Strengths</a:t>
            </a:r>
          </a:p>
          <a:p>
            <a:pPr marL="342900" indent="-342900">
              <a:buFont typeface="Arial" panose="020B0604020202020204" pitchFamily="34" charset="0"/>
              <a:buChar char="•"/>
            </a:pPr>
            <a:r>
              <a:rPr lang="en-CA" sz="2400" dirty="0">
                <a:solidFill>
                  <a:schemeClr val="tx1"/>
                </a:solidFill>
              </a:rPr>
              <a:t>Identifying Your Financial Plan</a:t>
            </a:r>
          </a:p>
          <a:p>
            <a:pPr marL="342900" indent="-342900">
              <a:buFont typeface="Arial" panose="020B0604020202020204" pitchFamily="34" charset="0"/>
              <a:buChar char="•"/>
            </a:pPr>
            <a:r>
              <a:rPr lang="en-CA" sz="2400" dirty="0">
                <a:solidFill>
                  <a:schemeClr val="tx1"/>
                </a:solidFill>
              </a:rPr>
              <a:t>Written Reflection on your Strengths and Challenges </a:t>
            </a:r>
          </a:p>
        </p:txBody>
      </p:sp>
      <p:pic>
        <p:nvPicPr>
          <p:cNvPr id="7170" name="Picture 2" descr="Image result for assignment pictures clip art"/>
          <p:cNvPicPr>
            <a:picLocks noChangeAspect="1" noChangeArrowheads="1"/>
          </p:cNvPicPr>
          <p:nvPr/>
        </p:nvPicPr>
        <p:blipFill>
          <a:blip r:embed="rId3" cstate="print"/>
          <a:srcRect/>
          <a:stretch>
            <a:fillRect/>
          </a:stretch>
        </p:blipFill>
        <p:spPr bwMode="auto">
          <a:xfrm>
            <a:off x="323528" y="260648"/>
            <a:ext cx="2825896" cy="1982838"/>
          </a:xfrm>
          <a:prstGeom prst="rect">
            <a:avLst/>
          </a:prstGeom>
          <a:noFill/>
        </p:spPr>
      </p:pic>
      <p:sp>
        <p:nvSpPr>
          <p:cNvPr id="6146" name="AutoShape 2" descr="K:\TCA-Grade 11 Geography CGG3O\OF Learing Rubrics etc\diverse-family-picnic-outdoors-togetherness-260nw-594803300.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CA"/>
          </a:p>
        </p:txBody>
      </p:sp>
      <p:sp>
        <p:nvSpPr>
          <p:cNvPr id="6148" name="AutoShape 4" descr="K:\TCA-Grade 11 Geography CGG3O\OF Learing Rubrics etc\diverse-family-picnic-outdoors-togetherness-260nw-594803300.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CA"/>
          </a:p>
        </p:txBody>
      </p:sp>
      <p:pic>
        <p:nvPicPr>
          <p:cNvPr id="1026" name="Picture 2" descr="Careers - Canadian Deafblind Association National">
            <a:extLst>
              <a:ext uri="{FF2B5EF4-FFF2-40B4-BE49-F238E27FC236}">
                <a16:creationId xmlns:a16="http://schemas.microsoft.com/office/drawing/2014/main" id="{FD228AF2-C6C1-117A-F513-E590595F45E3}"/>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94080" y="147587"/>
            <a:ext cx="2979522" cy="19828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rgbClr val="C00000"/>
                </a:solidFill>
              </a:rPr>
              <a:t>Directions</a:t>
            </a:r>
          </a:p>
        </p:txBody>
      </p:sp>
      <p:sp>
        <p:nvSpPr>
          <p:cNvPr id="3" name="Content Placeholder 2"/>
          <p:cNvSpPr>
            <a:spLocks noGrp="1"/>
          </p:cNvSpPr>
          <p:nvPr>
            <p:ph idx="1"/>
          </p:nvPr>
        </p:nvSpPr>
        <p:spPr/>
        <p:txBody>
          <a:bodyPr>
            <a:normAutofit fontScale="92500" lnSpcReduction="10000"/>
          </a:bodyPr>
          <a:lstStyle/>
          <a:p>
            <a:pPr marL="457200" indent="-457200">
              <a:buAutoNum type="arabicPeriod"/>
            </a:pPr>
            <a:r>
              <a:rPr lang="en-US" sz="2000" dirty="0"/>
              <a:t>Working by yourself, you will prepare an </a:t>
            </a:r>
            <a:r>
              <a:rPr lang="en-US" sz="2000" dirty="0">
                <a:solidFill>
                  <a:srgbClr val="C00000"/>
                </a:solidFill>
              </a:rPr>
              <a:t>Oral and Visual Presentation </a:t>
            </a:r>
            <a:r>
              <a:rPr lang="en-US" sz="2000" dirty="0"/>
              <a:t>on the following topic: </a:t>
            </a:r>
            <a:r>
              <a:rPr lang="en-US" sz="2000" i="1" dirty="0">
                <a:solidFill>
                  <a:srgbClr val="C00000"/>
                </a:solidFill>
              </a:rPr>
              <a:t>Your Career Plans and Written Reflection on your Strengths and Challenges</a:t>
            </a:r>
          </a:p>
          <a:p>
            <a:pPr marL="457200" indent="-457200">
              <a:buAutoNum type="arabicPeriod"/>
            </a:pPr>
            <a:r>
              <a:rPr lang="en-US" sz="2000" dirty="0"/>
              <a:t>Select </a:t>
            </a:r>
            <a:r>
              <a:rPr lang="en-US" sz="2000" dirty="0">
                <a:solidFill>
                  <a:srgbClr val="C00000"/>
                </a:solidFill>
              </a:rPr>
              <a:t>1 Career Goal/Job </a:t>
            </a:r>
            <a:r>
              <a:rPr lang="en-US" sz="2000" dirty="0"/>
              <a:t>etc. that you would like to pursue. Explain your </a:t>
            </a:r>
            <a:r>
              <a:rPr lang="en-US" sz="2000" dirty="0">
                <a:solidFill>
                  <a:srgbClr val="C00000"/>
                </a:solidFill>
              </a:rPr>
              <a:t>reason for this career choice</a:t>
            </a:r>
            <a:r>
              <a:rPr lang="en-US" sz="2000" dirty="0"/>
              <a:t>. Provide details as to </a:t>
            </a:r>
            <a:r>
              <a:rPr lang="en-US" sz="2000" i="1" dirty="0">
                <a:solidFill>
                  <a:srgbClr val="C00000"/>
                </a:solidFill>
              </a:rPr>
              <a:t>how you will achieve </a:t>
            </a:r>
            <a:r>
              <a:rPr lang="en-US" sz="2000" dirty="0"/>
              <a:t>these goals; list your </a:t>
            </a:r>
            <a:r>
              <a:rPr lang="en-US" sz="2000" i="1" dirty="0">
                <a:solidFill>
                  <a:srgbClr val="C00000"/>
                </a:solidFill>
              </a:rPr>
              <a:t>Transferable</a:t>
            </a:r>
            <a:r>
              <a:rPr lang="en-US" sz="2000" i="1" dirty="0"/>
              <a:t> </a:t>
            </a:r>
            <a:r>
              <a:rPr lang="en-US" sz="2000" i="1" dirty="0">
                <a:solidFill>
                  <a:srgbClr val="C00000"/>
                </a:solidFill>
              </a:rPr>
              <a:t>Skills/Strengths</a:t>
            </a:r>
            <a:r>
              <a:rPr lang="en-US" sz="2000" dirty="0"/>
              <a:t>; include your </a:t>
            </a:r>
            <a:r>
              <a:rPr lang="en-US" sz="2000" i="1" dirty="0">
                <a:solidFill>
                  <a:srgbClr val="C00000"/>
                </a:solidFill>
              </a:rPr>
              <a:t>Financial Management Plan</a:t>
            </a:r>
            <a:r>
              <a:rPr lang="en-US" sz="2000" i="1" dirty="0"/>
              <a:t>; </a:t>
            </a:r>
            <a:r>
              <a:rPr lang="en-US" sz="2000" i="1" dirty="0">
                <a:solidFill>
                  <a:srgbClr val="C00000"/>
                </a:solidFill>
              </a:rPr>
              <a:t>Written Reflection on your Strengths and Weaknesses (150 words)</a:t>
            </a:r>
          </a:p>
          <a:p>
            <a:pPr marL="457200" indent="-457200">
              <a:buAutoNum type="arabicPeriod"/>
            </a:pPr>
            <a:r>
              <a:rPr lang="en-US" sz="2000" dirty="0"/>
              <a:t>Use the </a:t>
            </a:r>
            <a:r>
              <a:rPr lang="en-US" sz="2000" dirty="0">
                <a:solidFill>
                  <a:srgbClr val="C00000"/>
                </a:solidFill>
              </a:rPr>
              <a:t>Guiding Questions </a:t>
            </a:r>
            <a:r>
              <a:rPr lang="en-US" sz="2000" dirty="0"/>
              <a:t>on </a:t>
            </a:r>
            <a:r>
              <a:rPr lang="en-US" sz="2000" dirty="0">
                <a:solidFill>
                  <a:srgbClr val="C00000"/>
                </a:solidFill>
              </a:rPr>
              <a:t>Slide 4 </a:t>
            </a:r>
            <a:r>
              <a:rPr lang="en-US" sz="2000" dirty="0"/>
              <a:t>to assist you in your Planning. Choose a </a:t>
            </a:r>
            <a:r>
              <a:rPr lang="en-US" sz="2000" dirty="0">
                <a:solidFill>
                  <a:srgbClr val="C00000"/>
                </a:solidFill>
              </a:rPr>
              <a:t>format for your Presentation </a:t>
            </a:r>
            <a:r>
              <a:rPr lang="en-US" sz="2000" dirty="0"/>
              <a:t>(ex. Google Slides, Prezi, Canva etc.).Be creative!  Add pictures, maps, symbols, </a:t>
            </a:r>
            <a:r>
              <a:rPr lang="en-US" sz="2000" dirty="0" err="1"/>
              <a:t>colour</a:t>
            </a:r>
            <a:r>
              <a:rPr lang="en-US" sz="2000" dirty="0"/>
              <a:t>, designs to  your Presentation!</a:t>
            </a:r>
          </a:p>
          <a:p>
            <a:pPr marL="457200" indent="-457200">
              <a:buAutoNum type="arabicPeriod"/>
            </a:pPr>
            <a:r>
              <a:rPr lang="en-US" sz="2000" dirty="0"/>
              <a:t>Remember to </a:t>
            </a:r>
            <a:r>
              <a:rPr lang="en-US" sz="2000" dirty="0">
                <a:solidFill>
                  <a:srgbClr val="C00000"/>
                </a:solidFill>
              </a:rPr>
              <a:t>personalize your presentation </a:t>
            </a:r>
            <a:r>
              <a:rPr lang="en-US" sz="2000" dirty="0"/>
              <a:t>by adding your own beliefs, opinions and values.</a:t>
            </a:r>
          </a:p>
          <a:p>
            <a:pPr marL="457200" indent="-457200">
              <a:buAutoNum type="arabicPeriod"/>
            </a:pPr>
            <a:r>
              <a:rPr lang="en-US" sz="2000" dirty="0">
                <a:solidFill>
                  <a:srgbClr val="C00000"/>
                </a:solidFill>
              </a:rPr>
              <a:t>Document your sources </a:t>
            </a:r>
            <a:r>
              <a:rPr lang="en-US" sz="2000" dirty="0"/>
              <a:t>at the end of your Presentation using APA/MLA Format</a:t>
            </a:r>
          </a:p>
          <a:p>
            <a:pPr marL="457200" indent="-457200">
              <a:buAutoNum type="arabicPeriod"/>
            </a:pPr>
            <a:endParaRPr lang="en-US" sz="2000" i="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rgbClr val="C00000"/>
                </a:solidFill>
              </a:rPr>
              <a:t>Requirements</a:t>
            </a:r>
          </a:p>
        </p:txBody>
      </p:sp>
      <p:sp>
        <p:nvSpPr>
          <p:cNvPr id="3" name="Content Placeholder 2"/>
          <p:cNvSpPr>
            <a:spLocks noGrp="1"/>
          </p:cNvSpPr>
          <p:nvPr>
            <p:ph idx="1"/>
          </p:nvPr>
        </p:nvSpPr>
        <p:spPr/>
        <p:txBody>
          <a:bodyPr>
            <a:normAutofit/>
          </a:bodyPr>
          <a:lstStyle/>
          <a:p>
            <a:pPr marL="457200" indent="-457200">
              <a:buAutoNum type="arabicPeriod"/>
            </a:pPr>
            <a:r>
              <a:rPr lang="en-US" sz="2000" dirty="0">
                <a:solidFill>
                  <a:srgbClr val="C00000"/>
                </a:solidFill>
              </a:rPr>
              <a:t>Written Section</a:t>
            </a:r>
            <a:r>
              <a:rPr lang="en-US" sz="2000" dirty="0"/>
              <a:t>: Key Titles to show each Section; Answers to Guiding Questions in key Points; add pictures, photos, designs etc. (8 slides); </a:t>
            </a:r>
            <a:r>
              <a:rPr lang="en-US" sz="2000" dirty="0">
                <a:solidFill>
                  <a:srgbClr val="C00000"/>
                </a:solidFill>
              </a:rPr>
              <a:t>Written Reflection for Question #5 150 words</a:t>
            </a:r>
          </a:p>
          <a:p>
            <a:pPr marL="457200" indent="-457200">
              <a:buAutoNum type="arabicPeriod"/>
            </a:pPr>
            <a:r>
              <a:rPr lang="en-US" sz="2000" dirty="0">
                <a:solidFill>
                  <a:srgbClr val="C00000"/>
                </a:solidFill>
              </a:rPr>
              <a:t>Oral Presentation</a:t>
            </a:r>
            <a:r>
              <a:rPr lang="en-US" sz="2000" dirty="0"/>
              <a:t>: Speak confidently and naturally (5 minutes); Be ready to answer Discussion Questions</a:t>
            </a:r>
          </a:p>
          <a:p>
            <a:pPr marL="457200" indent="-457200">
              <a:buAutoNum type="arabicPeriod"/>
            </a:pPr>
            <a:r>
              <a:rPr lang="en-US" sz="2000" dirty="0">
                <a:solidFill>
                  <a:srgbClr val="C00000"/>
                </a:solidFill>
              </a:rPr>
              <a:t>Documentation of Sources</a:t>
            </a:r>
            <a:r>
              <a:rPr lang="en-US" sz="2000" dirty="0"/>
              <a:t>: Put your sources in APA/MLA Format</a:t>
            </a:r>
          </a:p>
          <a:p>
            <a:pPr marL="457200" indent="-457200">
              <a:buAutoNum type="arabicPeriod"/>
            </a:pPr>
            <a:r>
              <a:rPr lang="en-US" sz="2000" dirty="0">
                <a:solidFill>
                  <a:srgbClr val="C00000"/>
                </a:solidFill>
              </a:rPr>
              <a:t>Personalize</a:t>
            </a:r>
            <a:r>
              <a:rPr lang="en-US" sz="2000" dirty="0"/>
              <a:t> your Presentation with Facts and Insight all about you!</a:t>
            </a:r>
          </a:p>
          <a:p>
            <a:pPr marL="457200" indent="-457200">
              <a:buAutoNum type="arabicPeriod"/>
            </a:pPr>
            <a:r>
              <a:rPr lang="en-US" sz="2000" dirty="0"/>
              <a:t>Consult the </a:t>
            </a:r>
            <a:r>
              <a:rPr lang="en-US" sz="2000" dirty="0">
                <a:solidFill>
                  <a:srgbClr val="C00000"/>
                </a:solidFill>
              </a:rPr>
              <a:t>Assignment Directions and Upcoming Success Criteria</a:t>
            </a:r>
            <a:r>
              <a:rPr lang="en-US" sz="2000" dirty="0"/>
              <a:t>.</a:t>
            </a:r>
          </a:p>
          <a:p>
            <a:pPr marL="457200" indent="-457200">
              <a:buAutoNum type="arabicPeriod"/>
            </a:pPr>
            <a:endParaRPr lang="en-US" sz="2000" u="sng" dirty="0"/>
          </a:p>
          <a:p>
            <a:pPr marL="0" indent="0">
              <a:buNone/>
            </a:pPr>
            <a:endParaRPr lang="en-US" sz="2000" u="sng"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44093-A935-0A56-A20F-7FC1005D53D9}"/>
              </a:ext>
            </a:extLst>
          </p:cNvPr>
          <p:cNvSpPr>
            <a:spLocks noGrp="1"/>
          </p:cNvSpPr>
          <p:nvPr>
            <p:ph type="title"/>
          </p:nvPr>
        </p:nvSpPr>
        <p:spPr/>
        <p:txBody>
          <a:bodyPr>
            <a:normAutofit/>
          </a:bodyPr>
          <a:lstStyle/>
          <a:p>
            <a:r>
              <a:rPr lang="en-CA" sz="3200" dirty="0">
                <a:solidFill>
                  <a:srgbClr val="C00000"/>
                </a:solidFill>
              </a:rPr>
              <a:t>Guiding Questions</a:t>
            </a:r>
          </a:p>
        </p:txBody>
      </p:sp>
      <p:sp>
        <p:nvSpPr>
          <p:cNvPr id="3" name="Content Placeholder 2">
            <a:extLst>
              <a:ext uri="{FF2B5EF4-FFF2-40B4-BE49-F238E27FC236}">
                <a16:creationId xmlns:a16="http://schemas.microsoft.com/office/drawing/2014/main" id="{BC21185B-F518-81CC-E81A-D586AAECFAEC}"/>
              </a:ext>
            </a:extLst>
          </p:cNvPr>
          <p:cNvSpPr>
            <a:spLocks noGrp="1"/>
          </p:cNvSpPr>
          <p:nvPr>
            <p:ph idx="1"/>
          </p:nvPr>
        </p:nvSpPr>
        <p:spPr/>
        <p:txBody>
          <a:bodyPr>
            <a:normAutofit/>
          </a:bodyPr>
          <a:lstStyle/>
          <a:p>
            <a:pPr marL="0" indent="0">
              <a:buNone/>
            </a:pPr>
            <a:r>
              <a:rPr lang="en-CA" sz="2000" dirty="0"/>
              <a:t>Each question can be on a separate slide. Remember to </a:t>
            </a:r>
            <a:r>
              <a:rPr lang="en-CA" sz="2000" dirty="0">
                <a:solidFill>
                  <a:srgbClr val="C00000"/>
                </a:solidFill>
              </a:rPr>
              <a:t>add specific details and examples.</a:t>
            </a:r>
          </a:p>
          <a:p>
            <a:pPr marL="457200" indent="-457200">
              <a:buAutoNum type="arabicPeriod"/>
            </a:pPr>
            <a:r>
              <a:rPr lang="en-CA" sz="2000" dirty="0"/>
              <a:t>What is a </a:t>
            </a:r>
            <a:r>
              <a:rPr lang="en-CA" sz="2000" dirty="0">
                <a:solidFill>
                  <a:srgbClr val="C00000"/>
                </a:solidFill>
              </a:rPr>
              <a:t>Career or Job </a:t>
            </a:r>
            <a:r>
              <a:rPr lang="en-CA" sz="2000" dirty="0"/>
              <a:t>that you would like to have? Explain why.</a:t>
            </a:r>
          </a:p>
          <a:p>
            <a:pPr marL="457200" indent="-457200">
              <a:buAutoNum type="arabicPeriod"/>
            </a:pPr>
            <a:r>
              <a:rPr lang="en-CA" sz="2000" dirty="0"/>
              <a:t>How will you </a:t>
            </a:r>
            <a:r>
              <a:rPr lang="en-CA" sz="2000" dirty="0">
                <a:solidFill>
                  <a:srgbClr val="C00000"/>
                </a:solidFill>
              </a:rPr>
              <a:t>achieve this Career Goal</a:t>
            </a:r>
            <a:r>
              <a:rPr lang="en-CA" sz="2000" dirty="0"/>
              <a:t>?  What are the </a:t>
            </a:r>
            <a:r>
              <a:rPr lang="en-CA" sz="2000" dirty="0">
                <a:solidFill>
                  <a:srgbClr val="C00000"/>
                </a:solidFill>
              </a:rPr>
              <a:t>steps</a:t>
            </a:r>
            <a:r>
              <a:rPr lang="en-CA" sz="2000" dirty="0"/>
              <a:t> that you need to take to get there? (ex. education, networking, marketing yourself)</a:t>
            </a:r>
          </a:p>
          <a:p>
            <a:pPr marL="0" indent="0">
              <a:buNone/>
            </a:pPr>
            <a:r>
              <a:rPr lang="en-CA" sz="2000" dirty="0"/>
              <a:t>3.  How can you use your </a:t>
            </a:r>
            <a:r>
              <a:rPr lang="en-CA" sz="2000" dirty="0">
                <a:solidFill>
                  <a:srgbClr val="C00000"/>
                </a:solidFill>
              </a:rPr>
              <a:t>networking and transferrable skills/strengths </a:t>
            </a:r>
            <a:r>
              <a:rPr lang="en-CA" sz="2000" dirty="0"/>
              <a:t>to help you with your application and adjusting to the school?</a:t>
            </a:r>
          </a:p>
          <a:p>
            <a:pPr marL="457200" indent="-457200">
              <a:buAutoNum type="arabicPeriod" startAt="4"/>
            </a:pPr>
            <a:r>
              <a:rPr lang="en-CA" sz="2000" dirty="0"/>
              <a:t>What will your </a:t>
            </a:r>
            <a:r>
              <a:rPr lang="en-CA" sz="2000" dirty="0">
                <a:solidFill>
                  <a:srgbClr val="C00000"/>
                </a:solidFill>
              </a:rPr>
              <a:t>Financial Management Plan </a:t>
            </a:r>
            <a:r>
              <a:rPr lang="en-CA" sz="2000" dirty="0"/>
              <a:t>be?  (ex. Will you borrow money for school and living costs?  What about job training costs)</a:t>
            </a:r>
          </a:p>
          <a:p>
            <a:pPr marL="457200" indent="-457200">
              <a:buAutoNum type="arabicPeriod" startAt="4"/>
            </a:pPr>
            <a:r>
              <a:rPr lang="en-CA" sz="2000" dirty="0"/>
              <a:t>What will be your </a:t>
            </a:r>
            <a:r>
              <a:rPr lang="en-CA" sz="2000" dirty="0">
                <a:solidFill>
                  <a:srgbClr val="C00000"/>
                </a:solidFill>
              </a:rPr>
              <a:t>Strengths and Challenges (Written Reflection 150 words)?</a:t>
            </a:r>
          </a:p>
          <a:p>
            <a:pPr marL="457200" indent="-457200">
              <a:buAutoNum type="arabicPeriod"/>
            </a:pPr>
            <a:endParaRPr lang="en-CA" sz="2000" dirty="0"/>
          </a:p>
          <a:p>
            <a:pPr marL="457200" indent="-457200">
              <a:buAutoNum type="arabicPeriod"/>
            </a:pPr>
            <a:endParaRPr lang="en-CA" sz="2000" dirty="0"/>
          </a:p>
        </p:txBody>
      </p:sp>
    </p:spTree>
    <p:extLst>
      <p:ext uri="{BB962C8B-B14F-4D97-AF65-F5344CB8AC3E}">
        <p14:creationId xmlns:p14="http://schemas.microsoft.com/office/powerpoint/2010/main" val="4025467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rgbClr val="C00000"/>
                </a:solidFill>
              </a:rPr>
              <a:t>Expectations</a:t>
            </a:r>
          </a:p>
        </p:txBody>
      </p:sp>
      <p:sp>
        <p:nvSpPr>
          <p:cNvPr id="3" name="Content Placeholder 2"/>
          <p:cNvSpPr>
            <a:spLocks noGrp="1"/>
          </p:cNvSpPr>
          <p:nvPr>
            <p:ph idx="1"/>
          </p:nvPr>
        </p:nvSpPr>
        <p:spPr/>
        <p:txBody>
          <a:bodyPr>
            <a:normAutofit fontScale="92500" lnSpcReduction="20000"/>
          </a:bodyPr>
          <a:lstStyle/>
          <a:p>
            <a:pPr>
              <a:buNone/>
            </a:pPr>
            <a:r>
              <a:rPr lang="en-US" sz="1700" dirty="0"/>
              <a:t>A2.1 apply various decision-making strategies as they set personal, social, educational, and career/life goals, then evaluate and revise those goals based on what they learn about themselves during this course</a:t>
            </a:r>
          </a:p>
          <a:p>
            <a:pPr>
              <a:buNone/>
            </a:pPr>
            <a:r>
              <a:rPr lang="en-US" sz="1700" dirty="0"/>
              <a:t>B1.2 explain how transferable skills are developed through school, extracurricular, and/or community experiences, and </a:t>
            </a:r>
            <a:r>
              <a:rPr lang="en-US" sz="1700" dirty="0" err="1"/>
              <a:t>analyse</a:t>
            </a:r>
            <a:r>
              <a:rPr lang="en-US" sz="1700" dirty="0"/>
              <a:t> how they contribute to a person’s readiness for future educational, life, and work opportunities and to their career development</a:t>
            </a:r>
          </a:p>
          <a:p>
            <a:pPr>
              <a:buNone/>
            </a:pPr>
            <a:r>
              <a:rPr lang="en-US" sz="1700" dirty="0"/>
              <a:t>B1.3 reflect on how the transferable skills they have developed so far have aided them in their learning and in life, and identify the skills that they may need to develop further</a:t>
            </a:r>
          </a:p>
          <a:p>
            <a:pPr>
              <a:buNone/>
            </a:pPr>
            <a:r>
              <a:rPr lang="en-US" sz="1700" dirty="0"/>
              <a:t>B2.2 identify factors and conditions other than an individual’s strengths, interests, and needs that inform education and career/life choices, and explain which of these factors may be influencing their own decisions</a:t>
            </a:r>
          </a:p>
          <a:p>
            <a:pPr>
              <a:buNone/>
            </a:pPr>
            <a:r>
              <a:rPr lang="en-US" sz="1700" dirty="0"/>
              <a:t>B2.4 analyze the role of networking, including traditional and online social networking, in exploring and securing education and career/life opportunities</a:t>
            </a:r>
          </a:p>
          <a:p>
            <a:pPr>
              <a:buNone/>
            </a:pPr>
            <a:r>
              <a:rPr lang="en-US" sz="1700" dirty="0"/>
              <a:t>B3.2 identify the pathways towards their preferred destinations, including the courses and/or specialized programs that lead to the destination and meet the requirements for a secondary school certificate or diploma, as well as the supports available at school and in the community that can enhance their secondary education</a:t>
            </a:r>
          </a:p>
          <a:p>
            <a:pPr>
              <a:buNone/>
            </a:pPr>
            <a:r>
              <a:rPr lang="en-US" sz="1700" dirty="0"/>
              <a:t>C2.1 describe fundamentals of financial responsibility, assessing the benefits of a variety of savings options and exploring planning tools available through financial institutions and other avenues</a:t>
            </a:r>
          </a:p>
          <a:p>
            <a:pPr>
              <a:buNone/>
            </a:pPr>
            <a:endParaRPr lang="en-US" sz="20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350</TotalTime>
  <Words>669</Words>
  <Application>Microsoft Office PowerPoint</Application>
  <PresentationFormat>On-screen Show (4:3)</PresentationFormat>
  <Paragraphs>35</Paragraphs>
  <Slides>5</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Office Theme</vt:lpstr>
      <vt:lpstr> GLC20: Final Evaluation Career Presentation  Written Reflection </vt:lpstr>
      <vt:lpstr>Directions</vt:lpstr>
      <vt:lpstr>Requirements</vt:lpstr>
      <vt:lpstr>Guiding Questions</vt:lpstr>
      <vt:lpstr>Expectations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Gillian</dc:creator>
  <cp:lastModifiedBy>Gillian Matthews</cp:lastModifiedBy>
  <cp:revision>82</cp:revision>
  <dcterms:created xsi:type="dcterms:W3CDTF">2019-05-05T23:22:58Z</dcterms:created>
  <dcterms:modified xsi:type="dcterms:W3CDTF">2024-05-13T17:48:07Z</dcterms:modified>
</cp:coreProperties>
</file>