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9" d="100"/>
          <a:sy n="99" d="100"/>
        </p:scale>
        <p:origin x="54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20610c617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20610c617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20610c6176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20610c6176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20610c6176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20610c6176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20610c6176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20610c6176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20610c6176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20610c6176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20610c6176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20610c6176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20610c6176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20610c6176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20610c6176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20610c6176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1600"/>
              </a:spcBef>
              <a:spcAft>
                <a:spcPts val="0"/>
              </a:spcAft>
              <a:buClr>
                <a:schemeClr val="lt1"/>
              </a:buClr>
              <a:buSzPts val="1200"/>
              <a:buChar char="○"/>
              <a:defRPr sz="1200">
                <a:solidFill>
                  <a:schemeClr val="lt1"/>
                </a:solidFill>
              </a:defRPr>
            </a:lvl2pPr>
            <a:lvl3pPr marL="1371600" lvl="2" indent="-304800">
              <a:spcBef>
                <a:spcPts val="1600"/>
              </a:spcBef>
              <a:spcAft>
                <a:spcPts val="0"/>
              </a:spcAft>
              <a:buClr>
                <a:schemeClr val="lt1"/>
              </a:buClr>
              <a:buSzPts val="1200"/>
              <a:buChar char="■"/>
              <a:defRPr sz="1200">
                <a:solidFill>
                  <a:schemeClr val="lt1"/>
                </a:solidFill>
              </a:defRPr>
            </a:lvl3pPr>
            <a:lvl4pPr marL="1828800" lvl="3" indent="-304800">
              <a:spcBef>
                <a:spcPts val="1600"/>
              </a:spcBef>
              <a:spcAft>
                <a:spcPts val="0"/>
              </a:spcAft>
              <a:buClr>
                <a:schemeClr val="lt1"/>
              </a:buClr>
              <a:buSzPts val="1200"/>
              <a:buChar char="●"/>
              <a:defRPr sz="1200">
                <a:solidFill>
                  <a:schemeClr val="lt1"/>
                </a:solidFill>
              </a:defRPr>
            </a:lvl4pPr>
            <a:lvl5pPr marL="2286000" lvl="4" indent="-304800">
              <a:spcBef>
                <a:spcPts val="1600"/>
              </a:spcBef>
              <a:spcAft>
                <a:spcPts val="0"/>
              </a:spcAft>
              <a:buClr>
                <a:schemeClr val="lt1"/>
              </a:buClr>
              <a:buSzPts val="1200"/>
              <a:buChar char="○"/>
              <a:defRPr sz="1200">
                <a:solidFill>
                  <a:schemeClr val="lt1"/>
                </a:solidFill>
              </a:defRPr>
            </a:lvl5pPr>
            <a:lvl6pPr marL="2743200" lvl="5" indent="-304800">
              <a:spcBef>
                <a:spcPts val="1600"/>
              </a:spcBef>
              <a:spcAft>
                <a:spcPts val="0"/>
              </a:spcAft>
              <a:buClr>
                <a:schemeClr val="lt1"/>
              </a:buClr>
              <a:buSzPts val="1200"/>
              <a:buChar char="■"/>
              <a:defRPr sz="1200">
                <a:solidFill>
                  <a:schemeClr val="lt1"/>
                </a:solidFill>
              </a:defRPr>
            </a:lvl6pPr>
            <a:lvl7pPr marL="3200400" lvl="6" indent="-304800">
              <a:spcBef>
                <a:spcPts val="1600"/>
              </a:spcBef>
              <a:spcAft>
                <a:spcPts val="0"/>
              </a:spcAft>
              <a:buClr>
                <a:schemeClr val="lt1"/>
              </a:buClr>
              <a:buSzPts val="1200"/>
              <a:buChar char="●"/>
              <a:defRPr sz="1200">
                <a:solidFill>
                  <a:schemeClr val="lt1"/>
                </a:solidFill>
              </a:defRPr>
            </a:lvl7pPr>
            <a:lvl8pPr marL="3657600" lvl="7" indent="-304800">
              <a:spcBef>
                <a:spcPts val="1600"/>
              </a:spcBef>
              <a:spcAft>
                <a:spcPts val="0"/>
              </a:spcAft>
              <a:buClr>
                <a:schemeClr val="lt1"/>
              </a:buClr>
              <a:buSzPts val="1200"/>
              <a:buChar char="○"/>
              <a:defRPr sz="1200">
                <a:solidFill>
                  <a:schemeClr val="lt1"/>
                </a:solidFill>
              </a:defRPr>
            </a:lvl8pPr>
            <a:lvl9pPr marL="4114800" lvl="8" indent="-304800">
              <a:spcBef>
                <a:spcPts val="1600"/>
              </a:spcBef>
              <a:spcAft>
                <a:spcPts val="160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orbes.com/sites/mikemyatt/2012/02/22/5-keys-to-dealing-with-workplace-conflict/#3b72d36b1e95"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GnB3MpUfv_k"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KY5TWVz5ZDU"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Conflict</a:t>
            </a:r>
            <a:endParaRPr/>
          </a:p>
        </p:txBody>
      </p:sp>
      <p:sp>
        <p:nvSpPr>
          <p:cNvPr id="74" name="Google Shape;74;p1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000000"/>
                </a:solidFill>
                <a:highlight>
                  <a:srgbClr val="FFFFFF"/>
                </a:highlight>
                <a:latin typeface="Arial"/>
                <a:ea typeface="Arial"/>
                <a:cs typeface="Arial"/>
                <a:sym typeface="Arial"/>
              </a:rPr>
              <a:t>Conflict</a:t>
            </a:r>
            <a:r>
              <a:rPr lang="en">
                <a:solidFill>
                  <a:srgbClr val="545454"/>
                </a:solidFill>
                <a:highlight>
                  <a:srgbClr val="FFFFFF"/>
                </a:highlight>
                <a:latin typeface="Arial"/>
                <a:ea typeface="Arial"/>
                <a:cs typeface="Arial"/>
                <a:sym typeface="Arial"/>
              </a:rPr>
              <a:t> refers to some form of friction, disagreement, or discord arising within a group when the beliefs or actions of one or more members of the group are either resisted by or unacceptable to one or more members of another group.</a:t>
            </a:r>
            <a:endParaRPr>
              <a:solidFill>
                <a:srgbClr val="545454"/>
              </a:solidFill>
              <a:highlight>
                <a:srgbClr val="FFFFFF"/>
              </a:highlight>
              <a:latin typeface="Arial"/>
              <a:ea typeface="Arial"/>
              <a:cs typeface="Arial"/>
              <a:sym typeface="Arial"/>
            </a:endParaRPr>
          </a:p>
          <a:p>
            <a:pPr marL="0" lvl="0" indent="0" algn="l" rtl="0">
              <a:spcBef>
                <a:spcPts val="1600"/>
              </a:spcBef>
              <a:spcAft>
                <a:spcPts val="1600"/>
              </a:spcAft>
              <a:buNone/>
            </a:pPr>
            <a:r>
              <a:rPr lang="en" u="sng">
                <a:solidFill>
                  <a:schemeClr val="hlink"/>
                </a:solidFill>
                <a:highlight>
                  <a:srgbClr val="FFFFFF"/>
                </a:highlight>
                <a:latin typeface="Arial"/>
                <a:ea typeface="Arial"/>
                <a:cs typeface="Arial"/>
                <a:sym typeface="Arial"/>
                <a:hlinkClick r:id="rId3"/>
              </a:rPr>
              <a:t>How to deal with workplace conflict?</a:t>
            </a:r>
            <a:r>
              <a:rPr lang="en">
                <a:solidFill>
                  <a:srgbClr val="545454"/>
                </a:solidFill>
                <a:highlight>
                  <a:srgbClr val="FFFFFF"/>
                </a:highlight>
                <a:latin typeface="Arial"/>
                <a:ea typeface="Arial"/>
                <a:cs typeface="Arial"/>
                <a:sym typeface="Arial"/>
              </a:rPr>
              <a:t> (Forbes)</a:t>
            </a:r>
            <a:endParaRPr>
              <a:solidFill>
                <a:srgbClr val="545454"/>
              </a:solidFill>
              <a:highlight>
                <a:srgbClr val="FFFFFF"/>
              </a:highlight>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5"/>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How do you handle conflict?</a:t>
            </a:r>
            <a:endParaRPr/>
          </a:p>
        </p:txBody>
      </p:sp>
      <p:sp>
        <p:nvSpPr>
          <p:cNvPr id="80" name="Google Shape;80;p15"/>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Arial"/>
              <a:buChar char="●"/>
            </a:pPr>
            <a:r>
              <a:rPr lang="en" sz="1800">
                <a:latin typeface="Arial"/>
                <a:ea typeface="Arial"/>
                <a:cs typeface="Arial"/>
                <a:sym typeface="Arial"/>
              </a:rPr>
              <a:t>Do you get angry and try to get your way?</a:t>
            </a:r>
            <a:endParaRPr sz="1800">
              <a:latin typeface="Arial"/>
              <a:ea typeface="Arial"/>
              <a:cs typeface="Arial"/>
              <a:sym typeface="Arial"/>
            </a:endParaRPr>
          </a:p>
          <a:p>
            <a:pPr marL="457200" lvl="0" indent="-342900" algn="l" rtl="0">
              <a:spcBef>
                <a:spcPts val="0"/>
              </a:spcBef>
              <a:spcAft>
                <a:spcPts val="0"/>
              </a:spcAft>
              <a:buSzPts val="1800"/>
              <a:buFont typeface="Arial"/>
              <a:buChar char="●"/>
            </a:pPr>
            <a:r>
              <a:rPr lang="en" sz="1800">
                <a:latin typeface="Arial"/>
                <a:ea typeface="Arial"/>
                <a:cs typeface="Arial"/>
                <a:sym typeface="Arial"/>
              </a:rPr>
              <a:t>Do you look to find common ground?</a:t>
            </a:r>
            <a:endParaRPr sz="1800">
              <a:latin typeface="Arial"/>
              <a:ea typeface="Arial"/>
              <a:cs typeface="Arial"/>
              <a:sym typeface="Arial"/>
            </a:endParaRPr>
          </a:p>
        </p:txBody>
      </p:sp>
      <p:pic>
        <p:nvPicPr>
          <p:cNvPr id="81" name="Google Shape;81;p15" descr="Collected &amp; edited by Ratib, Adnan, Shamir&#10;(For academic purpose only)" title="Conflict Management (Funny animated)">
            <a:hlinkClick r:id="rId3"/>
          </p:cNvPr>
          <p:cNvPicPr preferRelativeResize="0"/>
          <p:nvPr/>
        </p:nvPicPr>
        <p:blipFill>
          <a:blip r:embed="rId4">
            <a:alphaModFix/>
          </a:blip>
          <a:stretch>
            <a:fillRect/>
          </a:stretch>
        </p:blipFill>
        <p:spPr>
          <a:xfrm>
            <a:off x="3453725" y="456375"/>
            <a:ext cx="5476525" cy="4107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6"/>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Conflict Resolution</a:t>
            </a:r>
            <a:endParaRPr/>
          </a:p>
        </p:txBody>
      </p:sp>
      <p:sp>
        <p:nvSpPr>
          <p:cNvPr id="87" name="Google Shape;87;p16"/>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b="1">
                <a:solidFill>
                  <a:srgbClr val="222222"/>
                </a:solidFill>
                <a:highlight>
                  <a:srgbClr val="FFFFFF"/>
                </a:highlight>
                <a:latin typeface="Arial"/>
                <a:ea typeface="Arial"/>
                <a:cs typeface="Arial"/>
                <a:sym typeface="Arial"/>
              </a:rPr>
              <a:t>Conflict resolution</a:t>
            </a:r>
            <a:r>
              <a:rPr lang="en">
                <a:solidFill>
                  <a:srgbClr val="222222"/>
                </a:solidFill>
                <a:highlight>
                  <a:srgbClr val="FFFFFF"/>
                </a:highlight>
                <a:latin typeface="Arial"/>
                <a:ea typeface="Arial"/>
                <a:cs typeface="Arial"/>
                <a:sym typeface="Arial"/>
              </a:rPr>
              <a:t> is a way for two or more parties to find a peaceful solution to a disagreement among them. The disagreement may be personal, financial, political, or emotional. When a </a:t>
            </a:r>
            <a:r>
              <a:rPr lang="en" b="1">
                <a:solidFill>
                  <a:srgbClr val="222222"/>
                </a:solidFill>
                <a:highlight>
                  <a:srgbClr val="FFFFFF"/>
                </a:highlight>
                <a:latin typeface="Arial"/>
                <a:ea typeface="Arial"/>
                <a:cs typeface="Arial"/>
                <a:sym typeface="Arial"/>
              </a:rPr>
              <a:t>dispute</a:t>
            </a:r>
            <a:r>
              <a:rPr lang="en">
                <a:solidFill>
                  <a:srgbClr val="222222"/>
                </a:solidFill>
                <a:highlight>
                  <a:srgbClr val="FFFFFF"/>
                </a:highlight>
                <a:latin typeface="Arial"/>
                <a:ea typeface="Arial"/>
                <a:cs typeface="Arial"/>
                <a:sym typeface="Arial"/>
              </a:rPr>
              <a:t> arises, often the best course of action is negotiation to </a:t>
            </a:r>
            <a:r>
              <a:rPr lang="en" b="1">
                <a:solidFill>
                  <a:srgbClr val="222222"/>
                </a:solidFill>
                <a:highlight>
                  <a:srgbClr val="FFFFFF"/>
                </a:highlight>
                <a:latin typeface="Arial"/>
                <a:ea typeface="Arial"/>
                <a:cs typeface="Arial"/>
                <a:sym typeface="Arial"/>
              </a:rPr>
              <a:t>resolve</a:t>
            </a:r>
            <a:r>
              <a:rPr lang="en">
                <a:solidFill>
                  <a:srgbClr val="222222"/>
                </a:solidFill>
                <a:highlight>
                  <a:srgbClr val="FFFFFF"/>
                </a:highlight>
                <a:latin typeface="Arial"/>
                <a:ea typeface="Arial"/>
                <a:cs typeface="Arial"/>
                <a:sym typeface="Arial"/>
              </a:rPr>
              <a:t> the disagreement.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Conflict Resolution</a:t>
            </a:r>
            <a:endParaRPr/>
          </a:p>
        </p:txBody>
      </p:sp>
      <p:sp>
        <p:nvSpPr>
          <p:cNvPr id="93" name="Google Shape;93;p1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Arial"/>
              <a:buChar char="●"/>
            </a:pPr>
            <a:r>
              <a:rPr lang="en" sz="1800">
                <a:latin typeface="Arial"/>
                <a:ea typeface="Arial"/>
                <a:cs typeface="Arial"/>
                <a:sym typeface="Arial"/>
              </a:rPr>
              <a:t>How have you resolved conflicts in your life?</a:t>
            </a:r>
            <a:endParaRPr sz="1800">
              <a:latin typeface="Arial"/>
              <a:ea typeface="Arial"/>
              <a:cs typeface="Arial"/>
              <a:sym typeface="Arial"/>
            </a:endParaRPr>
          </a:p>
        </p:txBody>
      </p:sp>
      <p:pic>
        <p:nvPicPr>
          <p:cNvPr id="94" name="Google Shape;94;p17" descr="Conflict Resolution - http://www.resolutionofconflict.com.au/&#10;&#10;Learn how to resolve your conflict now. Visit our site for three free interactive video lessons. This video shows how the Conflict Resolution Model works. Conflict, and the resentment it breeds, massively undermines relationship at all levels." title="Conflict Resolution">
            <a:hlinkClick r:id="rId3"/>
          </p:cNvPr>
          <p:cNvPicPr preferRelativeResize="0"/>
          <p:nvPr/>
        </p:nvPicPr>
        <p:blipFill>
          <a:blip r:embed="rId4">
            <a:alphaModFix/>
          </a:blip>
          <a:stretch>
            <a:fillRect/>
          </a:stretch>
        </p:blipFill>
        <p:spPr>
          <a:xfrm>
            <a:off x="3466000" y="357800"/>
            <a:ext cx="5439526" cy="40611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8"/>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Conflict Management Styles</a:t>
            </a:r>
            <a:endParaRPr/>
          </a:p>
        </p:txBody>
      </p:sp>
      <p:sp>
        <p:nvSpPr>
          <p:cNvPr id="100" name="Google Shape;100;p18"/>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solidFill>
                  <a:srgbClr val="000000"/>
                </a:solidFill>
                <a:latin typeface="Arial"/>
                <a:ea typeface="Arial"/>
                <a:cs typeface="Arial"/>
                <a:sym typeface="Arial"/>
              </a:rPr>
              <a:t>People respond to conflict through different combinations of cooperative and assertive behaviours</a:t>
            </a:r>
            <a:endParaRPr>
              <a:solidFill>
                <a:srgbClr val="000000"/>
              </a:solidFill>
              <a:latin typeface="Arial"/>
              <a:ea typeface="Arial"/>
              <a:cs typeface="Arial"/>
              <a:sym typeface="Arial"/>
            </a:endParaRPr>
          </a:p>
          <a:p>
            <a:pPr marL="914400" lvl="1" indent="-342900" algn="l" rtl="0">
              <a:lnSpc>
                <a:spcPct val="100000"/>
              </a:lnSpc>
              <a:spcBef>
                <a:spcPts val="0"/>
              </a:spcBef>
              <a:spcAft>
                <a:spcPts val="0"/>
              </a:spcAft>
              <a:buClr>
                <a:srgbClr val="000000"/>
              </a:buClr>
              <a:buSzPts val="1800"/>
              <a:buFont typeface="Arial"/>
              <a:buChar char="o"/>
            </a:pPr>
            <a:r>
              <a:rPr lang="en" sz="1800" b="1" i="1" u="sng">
                <a:solidFill>
                  <a:srgbClr val="000000"/>
                </a:solidFill>
                <a:latin typeface="Arial"/>
                <a:ea typeface="Arial"/>
                <a:cs typeface="Arial"/>
                <a:sym typeface="Arial"/>
              </a:rPr>
              <a:t>Cooperativeness</a:t>
            </a:r>
            <a:r>
              <a:rPr lang="en" sz="1800" b="1" u="sng">
                <a:solidFill>
                  <a:srgbClr val="000000"/>
                </a:solidFill>
                <a:latin typeface="Arial"/>
                <a:ea typeface="Arial"/>
                <a:cs typeface="Arial"/>
                <a:sym typeface="Arial"/>
              </a:rPr>
              <a:t>:</a:t>
            </a:r>
            <a:r>
              <a:rPr lang="en" sz="1800">
                <a:solidFill>
                  <a:srgbClr val="000000"/>
                </a:solidFill>
                <a:latin typeface="Arial"/>
                <a:ea typeface="Arial"/>
                <a:cs typeface="Arial"/>
                <a:sym typeface="Arial"/>
              </a:rPr>
              <a:t> the desire to satisfy another party’s needs and concerns.</a:t>
            </a:r>
            <a:endParaRPr sz="1800">
              <a:solidFill>
                <a:srgbClr val="000000"/>
              </a:solidFill>
              <a:latin typeface="Arial"/>
              <a:ea typeface="Arial"/>
              <a:cs typeface="Arial"/>
              <a:sym typeface="Arial"/>
            </a:endParaRPr>
          </a:p>
          <a:p>
            <a:pPr marL="457200" lvl="0" indent="0" algn="l" rtl="0">
              <a:lnSpc>
                <a:spcPct val="100000"/>
              </a:lnSpc>
              <a:spcBef>
                <a:spcPts val="0"/>
              </a:spcBef>
              <a:spcAft>
                <a:spcPts val="0"/>
              </a:spcAft>
              <a:buNone/>
            </a:pPr>
            <a:endParaRPr sz="1800">
              <a:solidFill>
                <a:srgbClr val="000000"/>
              </a:solidFill>
              <a:latin typeface="Arial"/>
              <a:ea typeface="Arial"/>
              <a:cs typeface="Arial"/>
              <a:sym typeface="Arial"/>
            </a:endParaRPr>
          </a:p>
          <a:p>
            <a:pPr marL="914400" lvl="1" indent="-342900" algn="l" rtl="0">
              <a:lnSpc>
                <a:spcPct val="100000"/>
              </a:lnSpc>
              <a:spcBef>
                <a:spcPts val="0"/>
              </a:spcBef>
              <a:spcAft>
                <a:spcPts val="0"/>
              </a:spcAft>
              <a:buClr>
                <a:srgbClr val="000000"/>
              </a:buClr>
              <a:buSzPts val="1800"/>
              <a:buFont typeface="Arial"/>
              <a:buChar char="o"/>
            </a:pPr>
            <a:r>
              <a:rPr lang="en" sz="1800" b="1" i="1" u="sng">
                <a:solidFill>
                  <a:srgbClr val="000000"/>
                </a:solidFill>
                <a:latin typeface="Arial"/>
                <a:ea typeface="Arial"/>
                <a:cs typeface="Arial"/>
                <a:sym typeface="Arial"/>
              </a:rPr>
              <a:t>Assertiveness:</a:t>
            </a:r>
            <a:r>
              <a:rPr lang="en" sz="1800" i="1">
                <a:solidFill>
                  <a:srgbClr val="000000"/>
                </a:solidFill>
                <a:latin typeface="Arial"/>
                <a:ea typeface="Arial"/>
                <a:cs typeface="Arial"/>
                <a:sym typeface="Arial"/>
              </a:rPr>
              <a:t> </a:t>
            </a:r>
            <a:r>
              <a:rPr lang="en" sz="1800">
                <a:solidFill>
                  <a:srgbClr val="000000"/>
                </a:solidFill>
                <a:latin typeface="Arial"/>
                <a:ea typeface="Arial"/>
                <a:cs typeface="Arial"/>
                <a:sym typeface="Arial"/>
              </a:rPr>
              <a:t>the desire to satisfy one’s own needs and concerns.</a:t>
            </a:r>
            <a:endParaRPr sz="1800">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9"/>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Conflict Management Styles</a:t>
            </a:r>
            <a:endParaRPr/>
          </a:p>
        </p:txBody>
      </p:sp>
      <p:sp>
        <p:nvSpPr>
          <p:cNvPr id="106" name="Google Shape;106;p19"/>
          <p:cNvSpPr txBox="1">
            <a:spLocks noGrp="1"/>
          </p:cNvSpPr>
          <p:nvPr>
            <p:ph type="body" idx="1"/>
          </p:nvPr>
        </p:nvSpPr>
        <p:spPr>
          <a:xfrm>
            <a:off x="471900" y="1739175"/>
            <a:ext cx="8222100" cy="2890200"/>
          </a:xfrm>
          <a:prstGeom prst="rect">
            <a:avLst/>
          </a:prstGeom>
        </p:spPr>
        <p:txBody>
          <a:bodyPr spcFirstLastPara="1" wrap="square" lIns="91425" tIns="91425" rIns="91425" bIns="91425" anchor="t" anchorCtr="0">
            <a:noAutofit/>
          </a:bodyPr>
          <a:lstStyle/>
          <a:p>
            <a:pPr marL="457200" marR="457200" lvl="0" indent="-342900" algn="l" rtl="0">
              <a:lnSpc>
                <a:spcPct val="100000"/>
              </a:lnSpc>
              <a:spcBef>
                <a:spcPts val="0"/>
              </a:spcBef>
              <a:spcAft>
                <a:spcPts val="0"/>
              </a:spcAft>
              <a:buClr>
                <a:srgbClr val="000000"/>
              </a:buClr>
              <a:buSzPts val="1800"/>
              <a:buFont typeface="Arial"/>
              <a:buAutoNum type="arabicPeriod"/>
            </a:pPr>
            <a:r>
              <a:rPr lang="en" b="1">
                <a:solidFill>
                  <a:srgbClr val="000000"/>
                </a:solidFill>
                <a:latin typeface="Arial"/>
                <a:ea typeface="Arial"/>
                <a:cs typeface="Arial"/>
                <a:sym typeface="Arial"/>
              </a:rPr>
              <a:t> </a:t>
            </a:r>
            <a:r>
              <a:rPr lang="en" sz="1800" b="1">
                <a:solidFill>
                  <a:srgbClr val="000000"/>
                </a:solidFill>
                <a:latin typeface="Arial"/>
                <a:ea typeface="Arial"/>
                <a:cs typeface="Arial"/>
                <a:sym typeface="Arial"/>
              </a:rPr>
              <a:t>Avoidance (lose-lose)</a:t>
            </a:r>
            <a:endParaRPr sz="1800" b="1">
              <a:solidFill>
                <a:srgbClr val="000000"/>
              </a:solidFill>
              <a:latin typeface="Arial"/>
              <a:ea typeface="Arial"/>
              <a:cs typeface="Arial"/>
              <a:sym typeface="Arial"/>
            </a:endParaRPr>
          </a:p>
          <a:p>
            <a:pPr marL="457200" marR="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Being uncooperative and unassertive.</a:t>
            </a:r>
            <a:endParaRPr>
              <a:solidFill>
                <a:srgbClr val="000000"/>
              </a:solidFill>
              <a:latin typeface="Arial"/>
              <a:ea typeface="Arial"/>
              <a:cs typeface="Arial"/>
              <a:sym typeface="Arial"/>
            </a:endParaRPr>
          </a:p>
          <a:p>
            <a:pPr marL="457200" marR="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Downplaying disagreement, withdrawing from the situation, and/or staying neutral at all costs.</a:t>
            </a:r>
            <a:endParaRPr>
              <a:solidFill>
                <a:srgbClr val="000000"/>
              </a:solidFill>
              <a:latin typeface="Arial"/>
              <a:ea typeface="Arial"/>
              <a:cs typeface="Arial"/>
              <a:sym typeface="Arial"/>
            </a:endParaRPr>
          </a:p>
          <a:p>
            <a:pPr marL="0" marR="457200" lvl="0" indent="0" algn="l" rtl="0">
              <a:lnSpc>
                <a:spcPct val="100000"/>
              </a:lnSpc>
              <a:spcBef>
                <a:spcPts val="0"/>
              </a:spcBef>
              <a:spcAft>
                <a:spcPts val="0"/>
              </a:spcAft>
              <a:buNone/>
            </a:pPr>
            <a:endParaRPr>
              <a:solidFill>
                <a:srgbClr val="000000"/>
              </a:solidFill>
              <a:latin typeface="Arial"/>
              <a:ea typeface="Arial"/>
              <a:cs typeface="Arial"/>
              <a:sym typeface="Arial"/>
            </a:endParaRPr>
          </a:p>
          <a:p>
            <a:pPr marL="0" marR="457200" lvl="0" indent="0" algn="l" rtl="0">
              <a:lnSpc>
                <a:spcPct val="100000"/>
              </a:lnSpc>
              <a:spcBef>
                <a:spcPts val="0"/>
              </a:spcBef>
              <a:spcAft>
                <a:spcPts val="0"/>
              </a:spcAft>
              <a:buNone/>
            </a:pPr>
            <a:r>
              <a:rPr lang="en">
                <a:solidFill>
                  <a:srgbClr val="000000"/>
                </a:solidFill>
                <a:latin typeface="Arial"/>
                <a:ea typeface="Arial"/>
                <a:cs typeface="Arial"/>
                <a:sym typeface="Arial"/>
              </a:rPr>
              <a:t>2.  </a:t>
            </a:r>
            <a:r>
              <a:rPr lang="en" sz="1800" b="1">
                <a:solidFill>
                  <a:srgbClr val="000000"/>
                </a:solidFill>
                <a:latin typeface="Arial"/>
                <a:ea typeface="Arial"/>
                <a:cs typeface="Arial"/>
                <a:sym typeface="Arial"/>
              </a:rPr>
              <a:t>Accommodating (lose-lose)</a:t>
            </a:r>
            <a:endParaRPr sz="1800" b="1">
              <a:solidFill>
                <a:srgbClr val="000000"/>
              </a:solidFill>
              <a:latin typeface="Arial"/>
              <a:ea typeface="Arial"/>
              <a:cs typeface="Arial"/>
              <a:sym typeface="Arial"/>
            </a:endParaRPr>
          </a:p>
          <a:p>
            <a:pPr marL="457200" marR="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Being cooperative but unassertive.</a:t>
            </a:r>
            <a:endParaRPr>
              <a:solidFill>
                <a:srgbClr val="000000"/>
              </a:solidFill>
              <a:latin typeface="Arial"/>
              <a:ea typeface="Arial"/>
              <a:cs typeface="Arial"/>
              <a:sym typeface="Arial"/>
            </a:endParaRPr>
          </a:p>
          <a:p>
            <a:pPr marL="457200" marR="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Letting the wishes of others rule, smoothing over or overlooking differences to maintain harmony.</a:t>
            </a:r>
            <a:endParaRPr>
              <a:solidFill>
                <a:srgbClr val="000000"/>
              </a:solidFill>
              <a:latin typeface="Arial"/>
              <a:ea typeface="Arial"/>
              <a:cs typeface="Arial"/>
              <a:sym typeface="Arial"/>
            </a:endParaRPr>
          </a:p>
          <a:p>
            <a:pPr marL="457200" lvl="0" indent="0" algn="l" rtl="0">
              <a:lnSpc>
                <a:spcPct val="100000"/>
              </a:lnSpc>
              <a:spcBef>
                <a:spcPts val="0"/>
              </a:spcBef>
              <a:spcAft>
                <a:spcPts val="0"/>
              </a:spcAft>
              <a:buNone/>
            </a:pPr>
            <a:endParaRPr sz="180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0"/>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Conflict Management Styles</a:t>
            </a:r>
            <a:endParaRPr/>
          </a:p>
        </p:txBody>
      </p:sp>
      <p:sp>
        <p:nvSpPr>
          <p:cNvPr id="112" name="Google Shape;112;p20"/>
          <p:cNvSpPr txBox="1">
            <a:spLocks noGrp="1"/>
          </p:cNvSpPr>
          <p:nvPr>
            <p:ph type="body" idx="1"/>
          </p:nvPr>
        </p:nvSpPr>
        <p:spPr>
          <a:xfrm>
            <a:off x="471900" y="1739175"/>
            <a:ext cx="8222100" cy="2890200"/>
          </a:xfrm>
          <a:prstGeom prst="rect">
            <a:avLst/>
          </a:prstGeom>
        </p:spPr>
        <p:txBody>
          <a:bodyPr spcFirstLastPara="1" wrap="square" lIns="91425" tIns="91425" rIns="91425" bIns="91425" anchor="t" anchorCtr="0">
            <a:noAutofit/>
          </a:bodyPr>
          <a:lstStyle/>
          <a:p>
            <a:pPr marL="0" marR="457200" lvl="0" indent="0" algn="l" rtl="0">
              <a:lnSpc>
                <a:spcPct val="100000"/>
              </a:lnSpc>
              <a:spcBef>
                <a:spcPts val="0"/>
              </a:spcBef>
              <a:spcAft>
                <a:spcPts val="0"/>
              </a:spcAft>
              <a:buNone/>
            </a:pPr>
            <a:r>
              <a:rPr lang="en" b="1">
                <a:solidFill>
                  <a:srgbClr val="000000"/>
                </a:solidFill>
                <a:latin typeface="Arial"/>
                <a:ea typeface="Arial"/>
                <a:cs typeface="Arial"/>
                <a:sym typeface="Arial"/>
              </a:rPr>
              <a:t>3.   Authoritative (win-lose)</a:t>
            </a:r>
            <a:endParaRPr b="1">
              <a:solidFill>
                <a:srgbClr val="000000"/>
              </a:solidFill>
              <a:latin typeface="Arial"/>
              <a:ea typeface="Arial"/>
              <a:cs typeface="Arial"/>
              <a:sym typeface="Arial"/>
            </a:endParaRPr>
          </a:p>
          <a:p>
            <a:pPr marL="457200" marR="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Being uncooperative but assertive.</a:t>
            </a:r>
            <a:endParaRPr>
              <a:solidFill>
                <a:srgbClr val="000000"/>
              </a:solidFill>
              <a:latin typeface="Arial"/>
              <a:ea typeface="Arial"/>
              <a:cs typeface="Arial"/>
              <a:sym typeface="Arial"/>
            </a:endParaRPr>
          </a:p>
          <a:p>
            <a:pPr marL="457200" marR="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Working against the wishes of another party, engaging in win-lose competition</a:t>
            </a:r>
            <a:endParaRPr>
              <a:solidFill>
                <a:srgbClr val="000000"/>
              </a:solidFill>
              <a:latin typeface="Arial"/>
              <a:ea typeface="Arial"/>
              <a:cs typeface="Arial"/>
              <a:sym typeface="Arial"/>
            </a:endParaRPr>
          </a:p>
          <a:p>
            <a:pPr marL="0" marR="457200" lvl="0" indent="0" algn="l" rtl="0">
              <a:lnSpc>
                <a:spcPct val="100000"/>
              </a:lnSpc>
              <a:spcBef>
                <a:spcPts val="0"/>
              </a:spcBef>
              <a:spcAft>
                <a:spcPts val="0"/>
              </a:spcAft>
              <a:buNone/>
            </a:pPr>
            <a:endParaRPr>
              <a:solidFill>
                <a:srgbClr val="000000"/>
              </a:solidFill>
              <a:latin typeface="Arial"/>
              <a:ea typeface="Arial"/>
              <a:cs typeface="Arial"/>
              <a:sym typeface="Arial"/>
            </a:endParaRPr>
          </a:p>
          <a:p>
            <a:pPr marL="0" marR="457200" lvl="0" indent="0" algn="l" rtl="0">
              <a:lnSpc>
                <a:spcPct val="100000"/>
              </a:lnSpc>
              <a:spcBef>
                <a:spcPts val="0"/>
              </a:spcBef>
              <a:spcAft>
                <a:spcPts val="0"/>
              </a:spcAft>
              <a:buNone/>
            </a:pPr>
            <a:r>
              <a:rPr lang="en">
                <a:solidFill>
                  <a:srgbClr val="000000"/>
                </a:solidFill>
                <a:latin typeface="Arial"/>
                <a:ea typeface="Arial"/>
                <a:cs typeface="Arial"/>
                <a:sym typeface="Arial"/>
              </a:rPr>
              <a:t>4.  </a:t>
            </a:r>
            <a:r>
              <a:rPr lang="en" b="1">
                <a:solidFill>
                  <a:srgbClr val="000000"/>
                </a:solidFill>
                <a:latin typeface="Arial"/>
                <a:ea typeface="Arial"/>
                <a:cs typeface="Arial"/>
                <a:sym typeface="Arial"/>
              </a:rPr>
              <a:t>Compromising (win-lose)</a:t>
            </a:r>
            <a:endParaRPr b="1">
              <a:solidFill>
                <a:srgbClr val="000000"/>
              </a:solidFill>
              <a:latin typeface="Arial"/>
              <a:ea typeface="Arial"/>
              <a:cs typeface="Arial"/>
              <a:sym typeface="Arial"/>
            </a:endParaRPr>
          </a:p>
          <a:p>
            <a:pPr marL="457200" marR="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Being moderately cooperative and assertive.</a:t>
            </a:r>
            <a:endParaRPr>
              <a:solidFill>
                <a:srgbClr val="000000"/>
              </a:solidFill>
              <a:latin typeface="Arial"/>
              <a:ea typeface="Arial"/>
              <a:cs typeface="Arial"/>
              <a:sym typeface="Arial"/>
            </a:endParaRPr>
          </a:p>
          <a:p>
            <a:pPr marL="457200" marR="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Bargaining for “acceptable” solutions in which each party wins a bit and loses a bit.</a:t>
            </a:r>
            <a:endParaRPr>
              <a:solidFill>
                <a:srgbClr val="000000"/>
              </a:solidFill>
              <a:latin typeface="Arial"/>
              <a:ea typeface="Arial"/>
              <a:cs typeface="Arial"/>
              <a:sym typeface="Arial"/>
            </a:endParaRPr>
          </a:p>
          <a:p>
            <a:pPr marL="457200" lvl="0" indent="0" algn="l" rtl="0">
              <a:lnSpc>
                <a:spcPct val="100000"/>
              </a:lnSpc>
              <a:spcBef>
                <a:spcPts val="0"/>
              </a:spcBef>
              <a:spcAft>
                <a:spcPts val="0"/>
              </a:spcAft>
              <a:buNone/>
            </a:pPr>
            <a:endParaRPr sz="1800">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1"/>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Conflict Management Styles</a:t>
            </a:r>
            <a:endParaRPr/>
          </a:p>
        </p:txBody>
      </p:sp>
      <p:sp>
        <p:nvSpPr>
          <p:cNvPr id="118" name="Google Shape;118;p21"/>
          <p:cNvSpPr txBox="1">
            <a:spLocks noGrp="1"/>
          </p:cNvSpPr>
          <p:nvPr>
            <p:ph type="body" idx="1"/>
          </p:nvPr>
        </p:nvSpPr>
        <p:spPr>
          <a:xfrm>
            <a:off x="471900" y="1739175"/>
            <a:ext cx="8222100" cy="2890200"/>
          </a:xfrm>
          <a:prstGeom prst="rect">
            <a:avLst/>
          </a:prstGeom>
        </p:spPr>
        <p:txBody>
          <a:bodyPr spcFirstLastPara="1" wrap="square" lIns="91425" tIns="91425" rIns="91425" bIns="91425" anchor="t" anchorCtr="0">
            <a:noAutofit/>
          </a:bodyPr>
          <a:lstStyle/>
          <a:p>
            <a:pPr marL="0" marR="457200" lvl="0" indent="0" algn="l" rtl="0">
              <a:lnSpc>
                <a:spcPct val="100000"/>
              </a:lnSpc>
              <a:spcBef>
                <a:spcPts val="0"/>
              </a:spcBef>
              <a:spcAft>
                <a:spcPts val="0"/>
              </a:spcAft>
              <a:buNone/>
            </a:pPr>
            <a:r>
              <a:rPr lang="en" b="1">
                <a:solidFill>
                  <a:srgbClr val="000000"/>
                </a:solidFill>
                <a:latin typeface="Arial"/>
                <a:ea typeface="Arial"/>
                <a:cs typeface="Arial"/>
                <a:sym typeface="Arial"/>
              </a:rPr>
              <a:t>5.  Collaboration (win-win)</a:t>
            </a:r>
            <a:endParaRPr b="1">
              <a:solidFill>
                <a:srgbClr val="000000"/>
              </a:solidFill>
              <a:latin typeface="Arial"/>
              <a:ea typeface="Arial"/>
              <a:cs typeface="Arial"/>
              <a:sym typeface="Arial"/>
            </a:endParaRPr>
          </a:p>
          <a:p>
            <a:pPr marL="457200" marR="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Being both cooperative and assertive.</a:t>
            </a:r>
            <a:endParaRPr>
              <a:solidFill>
                <a:srgbClr val="000000"/>
              </a:solidFill>
              <a:latin typeface="Arial"/>
              <a:ea typeface="Arial"/>
              <a:cs typeface="Arial"/>
              <a:sym typeface="Arial"/>
            </a:endParaRPr>
          </a:p>
          <a:p>
            <a:pPr marL="457200" marR="457200" lvl="0" indent="-342900" algn="l" rtl="0">
              <a:lnSpc>
                <a:spcPct val="100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Trying to fully satisfy everyone’s concerns by working through differences, finding and solving problems so everyone gains.</a:t>
            </a:r>
            <a:endParaRPr>
              <a:solidFill>
                <a:srgbClr val="000000"/>
              </a:solidFill>
              <a:latin typeface="Arial"/>
              <a:ea typeface="Arial"/>
              <a:cs typeface="Arial"/>
              <a:sym typeface="Arial"/>
            </a:endParaRPr>
          </a:p>
          <a:p>
            <a:pPr marL="457200" lvl="0" indent="0" algn="l" rtl="0">
              <a:lnSpc>
                <a:spcPct val="100000"/>
              </a:lnSpc>
              <a:spcBef>
                <a:spcPts val="0"/>
              </a:spcBef>
              <a:spcAft>
                <a:spcPts val="0"/>
              </a:spcAft>
              <a:buNone/>
            </a:pPr>
            <a:endParaRPr sz="180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331</Words>
  <Application>Microsoft Office PowerPoint</Application>
  <PresentationFormat>On-screen Show (16:9)</PresentationFormat>
  <Paragraphs>35</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Roboto</vt:lpstr>
      <vt:lpstr>Material</vt:lpstr>
      <vt:lpstr>Conflict</vt:lpstr>
      <vt:lpstr>How do you handle conflict?</vt:lpstr>
      <vt:lpstr>Conflict Resolution</vt:lpstr>
      <vt:lpstr>Conflict Resolution</vt:lpstr>
      <vt:lpstr>Conflict Management Styles</vt:lpstr>
      <vt:lpstr>Conflict Management Styles</vt:lpstr>
      <vt:lpstr>Conflict Management Styles</vt:lpstr>
      <vt:lpstr>Conflict Management Styles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Conflict</dc:title>
  <dc:creator>Shaheer-A</dc:creator>
  <cp:lastModifiedBy>Shaheer Akram</cp:lastModifiedBy>
  <cp:revision>1</cp:revision>
  <dcterms:modified xsi:type="dcterms:W3CDTF">2022-11-23T16:24:10Z</dcterms:modified>
</cp:coreProperties>
</file>