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22/07/2021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22/07/2021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Assignment </a:t>
            </a:r>
            <a:r>
              <a:rPr lang="en-CA" sz="3200" dirty="0" smtClean="0">
                <a:solidFill>
                  <a:srgbClr val="FF0000"/>
                </a:solidFill>
              </a:rPr>
              <a:t>#6</a:t>
            </a:r>
            <a:br>
              <a:rPr lang="en-CA" sz="3200" dirty="0" smtClean="0">
                <a:solidFill>
                  <a:srgbClr val="FF0000"/>
                </a:solidFill>
              </a:rPr>
            </a:br>
            <a:r>
              <a:rPr lang="en-CA" sz="3200" dirty="0" smtClean="0">
                <a:solidFill>
                  <a:srgbClr val="FF0000"/>
                </a:solidFill>
              </a:rPr>
              <a:t> </a:t>
            </a:r>
            <a:r>
              <a:rPr lang="en-CA" sz="3200" dirty="0" smtClean="0">
                <a:solidFill>
                  <a:srgbClr val="FF0000"/>
                </a:solidFill>
              </a:rPr>
              <a:t>Treatment of Girls and Women Reflection</a:t>
            </a:r>
            <a:endParaRPr lang="en-CA" sz="3200" dirty="0">
              <a:solidFill>
                <a:srgbClr val="FF0000"/>
              </a:solidFill>
            </a:endParaRPr>
          </a:p>
        </p:txBody>
      </p:sp>
      <p:sp>
        <p:nvSpPr>
          <p:cNvPr id="3" name="Subtitle 2"/>
          <p:cNvSpPr>
            <a:spLocks noGrp="1"/>
          </p:cNvSpPr>
          <p:nvPr>
            <p:ph type="subTitle" idx="1"/>
          </p:nvPr>
        </p:nvSpPr>
        <p:spPr/>
        <p:txBody>
          <a:bodyPr>
            <a:normAutofit fontScale="92500"/>
          </a:bodyPr>
          <a:lstStyle/>
          <a:p>
            <a:pPr>
              <a:buFont typeface="Arial" pitchFamily="34" charset="0"/>
              <a:buChar char="•"/>
            </a:pPr>
            <a:r>
              <a:rPr lang="en-CA" sz="2400" dirty="0" smtClean="0">
                <a:solidFill>
                  <a:schemeClr val="tx1"/>
                </a:solidFill>
              </a:rPr>
              <a:t>Treatment of Girls and Women </a:t>
            </a:r>
          </a:p>
          <a:p>
            <a:pPr>
              <a:buFont typeface="Arial" pitchFamily="34" charset="0"/>
              <a:buChar char="•"/>
            </a:pPr>
            <a:r>
              <a:rPr lang="en-CA" sz="2400" dirty="0" smtClean="0">
                <a:solidFill>
                  <a:schemeClr val="tx1"/>
                </a:solidFill>
              </a:rPr>
              <a:t>Esperanza’s Perspective on Gender Roles of Girls/Women</a:t>
            </a:r>
          </a:p>
          <a:p>
            <a:pPr>
              <a:buFont typeface="Arial" pitchFamily="34" charset="0"/>
              <a:buChar char="•"/>
            </a:pPr>
            <a:r>
              <a:rPr lang="en-CA" sz="2400" dirty="0" smtClean="0">
                <a:solidFill>
                  <a:schemeClr val="tx1"/>
                </a:solidFill>
              </a:rPr>
              <a:t>Your Perspective on Gender Roles in Today’s Society</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pic>
        <p:nvPicPr>
          <p:cNvPr id="14338" name="Picture 2" descr="15 Facts About the Status of Girls &amp; Women Around the World"/>
          <p:cNvPicPr>
            <a:picLocks noChangeAspect="1" noChangeArrowheads="1"/>
          </p:cNvPicPr>
          <p:nvPr/>
        </p:nvPicPr>
        <p:blipFill>
          <a:blip r:embed="rId4" cstate="print"/>
          <a:srcRect/>
          <a:stretch>
            <a:fillRect/>
          </a:stretch>
        </p:blipFill>
        <p:spPr bwMode="auto">
          <a:xfrm>
            <a:off x="6444208" y="5589240"/>
            <a:ext cx="2555776" cy="1148482"/>
          </a:xfrm>
          <a:prstGeom prst="rect">
            <a:avLst/>
          </a:prstGeom>
          <a:noFill/>
        </p:spPr>
      </p:pic>
      <p:pic>
        <p:nvPicPr>
          <p:cNvPr id="14340" name="Picture 4" descr="Stereotypes of Girls and Women in the Media | Anti-Defamation League"/>
          <p:cNvPicPr>
            <a:picLocks noChangeAspect="1" noChangeArrowheads="1"/>
          </p:cNvPicPr>
          <p:nvPr/>
        </p:nvPicPr>
        <p:blipFill>
          <a:blip r:embed="rId5" cstate="print"/>
          <a:srcRect/>
          <a:stretch>
            <a:fillRect/>
          </a:stretch>
        </p:blipFill>
        <p:spPr bwMode="auto">
          <a:xfrm>
            <a:off x="107504" y="5589240"/>
            <a:ext cx="2212976" cy="1158124"/>
          </a:xfrm>
          <a:prstGeom prst="rect">
            <a:avLst/>
          </a:prstGeom>
          <a:noFill/>
        </p:spPr>
      </p:pic>
      <p:pic>
        <p:nvPicPr>
          <p:cNvPr id="14342" name="Picture 6" descr="Proper Nutrition and Pregnancy | Healthy Girls and Women"/>
          <p:cNvPicPr>
            <a:picLocks noChangeAspect="1" noChangeArrowheads="1"/>
          </p:cNvPicPr>
          <p:nvPr/>
        </p:nvPicPr>
        <p:blipFill>
          <a:blip r:embed="rId6" cstate="print"/>
          <a:srcRect/>
          <a:stretch>
            <a:fillRect/>
          </a:stretch>
        </p:blipFill>
        <p:spPr bwMode="auto">
          <a:xfrm>
            <a:off x="5220072" y="116632"/>
            <a:ext cx="3764360" cy="112930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solidFill>
                  <a:srgbClr val="FF0000"/>
                </a:solidFill>
              </a:rPr>
              <a:t>Select ONE Vignette </a:t>
            </a:r>
            <a:r>
              <a:rPr lang="en-CA" sz="2000" dirty="0" smtClean="0"/>
              <a:t>from </a:t>
            </a:r>
            <a:r>
              <a:rPr lang="en-CA" sz="2000" u="sng" dirty="0" smtClean="0"/>
              <a:t>Mango Street </a:t>
            </a:r>
            <a:r>
              <a:rPr lang="en-CA" sz="2000" dirty="0" smtClean="0"/>
              <a:t>which shows how Esperanza is </a:t>
            </a:r>
            <a:r>
              <a:rPr lang="en-CA" sz="2000" dirty="0" smtClean="0">
                <a:solidFill>
                  <a:srgbClr val="FF0000"/>
                </a:solidFill>
              </a:rPr>
              <a:t>treated </a:t>
            </a:r>
            <a:r>
              <a:rPr lang="en-CA" sz="2000" dirty="0" smtClean="0">
                <a:solidFill>
                  <a:srgbClr val="002060"/>
                </a:solidFill>
              </a:rPr>
              <a:t>(by boys, men and/or other women) </a:t>
            </a:r>
            <a:r>
              <a:rPr lang="en-CA" sz="2000" dirty="0" smtClean="0"/>
              <a:t>ex. </a:t>
            </a:r>
            <a:r>
              <a:rPr lang="en-CA" sz="2000" i="1" dirty="0" smtClean="0"/>
              <a:t>The Family of Little Feet </a:t>
            </a:r>
            <a:r>
              <a:rPr lang="en-CA" sz="2000" dirty="0" smtClean="0"/>
              <a:t>pg. 39-42</a:t>
            </a:r>
          </a:p>
          <a:p>
            <a:pPr marL="457200" indent="-457200">
              <a:buAutoNum type="arabicPeriod"/>
            </a:pPr>
            <a:endParaRPr lang="en-CA" sz="2000" dirty="0" smtClean="0"/>
          </a:p>
          <a:p>
            <a:pPr marL="457200" indent="-457200">
              <a:buAutoNum type="arabicPeriod"/>
            </a:pPr>
            <a:r>
              <a:rPr lang="en-CA" sz="2000" dirty="0" smtClean="0"/>
              <a:t>Using your </a:t>
            </a:r>
            <a:r>
              <a:rPr lang="en-CA" sz="2000" dirty="0" smtClean="0">
                <a:solidFill>
                  <a:srgbClr val="FF0000"/>
                </a:solidFill>
              </a:rPr>
              <a:t>chosen Vignette</a:t>
            </a:r>
            <a:r>
              <a:rPr lang="en-CA" sz="2000" dirty="0" smtClean="0"/>
              <a:t>, write a </a:t>
            </a:r>
            <a:r>
              <a:rPr lang="en-CA" sz="2000" dirty="0" smtClean="0">
                <a:solidFill>
                  <a:srgbClr val="FF0000"/>
                </a:solidFill>
              </a:rPr>
              <a:t>Personal Reflection  (100-150 words/2-3 paragraphs)</a:t>
            </a:r>
            <a:r>
              <a:rPr lang="en-CA" sz="2000" dirty="0" smtClean="0"/>
              <a:t>to show your opinion/thinking of how Esperanza is treated by boys, men or other women in your </a:t>
            </a:r>
            <a:r>
              <a:rPr lang="en-CA" sz="2000" dirty="0" smtClean="0">
                <a:solidFill>
                  <a:srgbClr val="FF0000"/>
                </a:solidFill>
              </a:rPr>
              <a:t>chosen Vignette.</a:t>
            </a:r>
          </a:p>
          <a:p>
            <a:pPr marL="457200" indent="-457200">
              <a:buAutoNum type="arabicPeriod"/>
            </a:pPr>
            <a:endParaRPr lang="en-CA" sz="2000" dirty="0" smtClean="0">
              <a:solidFill>
                <a:srgbClr val="FF0000"/>
              </a:solidFill>
            </a:endParaRPr>
          </a:p>
          <a:p>
            <a:pPr marL="457200" indent="-457200">
              <a:buAutoNum type="arabicPeriod"/>
            </a:pPr>
            <a:r>
              <a:rPr lang="en-CA" sz="2000" dirty="0" smtClean="0"/>
              <a:t>Use the </a:t>
            </a:r>
            <a:r>
              <a:rPr lang="en-CA" sz="2000" dirty="0" smtClean="0">
                <a:solidFill>
                  <a:srgbClr val="FF0000"/>
                </a:solidFill>
              </a:rPr>
              <a:t>Reflection Questions on Slide 4 </a:t>
            </a:r>
            <a:r>
              <a:rPr lang="en-CA" sz="2000" dirty="0" smtClean="0"/>
              <a:t>to help you gather your ideas and shape your Reflection.</a:t>
            </a:r>
          </a:p>
          <a:p>
            <a:pPr marL="457200" indent="-457200">
              <a:buAutoNum type="arabicPeriod"/>
            </a:pPr>
            <a:endParaRPr lang="en-CA" sz="2000" dirty="0" smtClean="0"/>
          </a:p>
          <a:p>
            <a:pPr marL="457200" indent="-457200">
              <a:buAutoNum type="arabicPeriod"/>
            </a:pPr>
            <a:r>
              <a:rPr lang="en-CA" sz="2000" dirty="0" smtClean="0"/>
              <a:t>Be ready to </a:t>
            </a:r>
            <a:r>
              <a:rPr lang="en-CA" sz="2000" dirty="0" smtClean="0">
                <a:solidFill>
                  <a:srgbClr val="FF0000"/>
                </a:solidFill>
              </a:rPr>
              <a:t>orally share your Reflection </a:t>
            </a:r>
            <a:r>
              <a:rPr lang="en-CA" sz="2000" dirty="0" smtClean="0"/>
              <a:t>(your personal thinking) in an oral discussion (1 minute).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t>Make sure that your </a:t>
            </a:r>
            <a:r>
              <a:rPr lang="en-CA" sz="2000" dirty="0" smtClean="0">
                <a:solidFill>
                  <a:srgbClr val="FF0000"/>
                </a:solidFill>
              </a:rPr>
              <a:t>Reflection is organized </a:t>
            </a:r>
            <a:r>
              <a:rPr lang="en-CA" sz="2000" dirty="0" smtClean="0"/>
              <a:t>and well written with </a:t>
            </a:r>
            <a:r>
              <a:rPr lang="en-CA" sz="2000" dirty="0" smtClean="0">
                <a:solidFill>
                  <a:srgbClr val="FF0000"/>
                </a:solidFill>
              </a:rPr>
              <a:t>topic sentences</a:t>
            </a:r>
            <a:r>
              <a:rPr lang="en-CA" sz="2000" dirty="0" smtClean="0"/>
              <a:t>, </a:t>
            </a:r>
            <a:r>
              <a:rPr lang="en-CA" sz="2000" dirty="0" smtClean="0">
                <a:solidFill>
                  <a:srgbClr val="FF0000"/>
                </a:solidFill>
              </a:rPr>
              <a:t>key ideas and concluding sentences </a:t>
            </a:r>
            <a:r>
              <a:rPr lang="en-CA" sz="2000" dirty="0" smtClean="0"/>
              <a:t>for each </a:t>
            </a:r>
            <a:r>
              <a:rPr lang="en-CA" sz="2000" dirty="0" smtClean="0">
                <a:solidFill>
                  <a:srgbClr val="FF0000"/>
                </a:solidFill>
              </a:rPr>
              <a:t>paragraph</a:t>
            </a:r>
            <a:r>
              <a:rPr lang="en-CA" sz="2000" dirty="0" smtClean="0"/>
              <a:t>. **</a:t>
            </a:r>
            <a:r>
              <a:rPr lang="en-CA" sz="2000" i="1" dirty="0" smtClean="0"/>
              <a:t>Use</a:t>
            </a:r>
            <a:r>
              <a:rPr lang="en-CA" sz="2000" dirty="0" smtClean="0"/>
              <a:t> your </a:t>
            </a:r>
            <a:r>
              <a:rPr lang="en-CA" sz="2000" i="1" dirty="0" smtClean="0"/>
              <a:t>own words and thinking</a:t>
            </a:r>
            <a:r>
              <a:rPr lang="en-CA" sz="2000" dirty="0" smtClean="0"/>
              <a:t> to </a:t>
            </a:r>
            <a:r>
              <a:rPr lang="en-CA" sz="2000" i="1" dirty="0" smtClean="0"/>
              <a:t>avoid Plagiarism. Add quotes and proper citations where needed according to APA/MLA Guidelines.</a:t>
            </a:r>
          </a:p>
          <a:p>
            <a:pPr marL="457200" indent="-457200">
              <a:buNone/>
            </a:pPr>
            <a:endParaRPr lang="en-CA" sz="2000" dirty="0" smtClean="0"/>
          </a:p>
          <a:p>
            <a:pPr marL="457200" indent="-457200">
              <a:buNone/>
            </a:pPr>
            <a:r>
              <a:rPr lang="en-CA" sz="2000" dirty="0" smtClean="0"/>
              <a:t>2.   Make sure your </a:t>
            </a:r>
            <a:r>
              <a:rPr lang="en-CA" sz="2000" dirty="0" smtClean="0">
                <a:solidFill>
                  <a:srgbClr val="FF0000"/>
                </a:solidFill>
              </a:rPr>
              <a:t>Name, Assignment Title and Date </a:t>
            </a:r>
            <a:r>
              <a:rPr lang="en-CA" sz="2000" dirty="0" smtClean="0"/>
              <a:t>are on the first page.</a:t>
            </a:r>
          </a:p>
          <a:p>
            <a:pPr marL="457200" indent="-457200">
              <a:buNone/>
            </a:pPr>
            <a:endParaRPr lang="en-CA" sz="2000" dirty="0" smtClean="0"/>
          </a:p>
          <a:p>
            <a:pPr marL="457200" indent="-457200">
              <a:buAutoNum type="arabicPeriod" startAt="3"/>
            </a:pPr>
            <a:r>
              <a:rPr lang="en-CA" sz="2000" dirty="0" smtClean="0"/>
              <a:t>Make sure all your </a:t>
            </a:r>
            <a:r>
              <a:rPr lang="en-CA" sz="2000" dirty="0" smtClean="0">
                <a:solidFill>
                  <a:srgbClr val="FF0000"/>
                </a:solidFill>
              </a:rPr>
              <a:t>References are put in APA/MLA Format </a:t>
            </a:r>
            <a:r>
              <a:rPr lang="en-CA" sz="2000" dirty="0" smtClean="0"/>
              <a:t>on the last page (1-3 References only). </a:t>
            </a:r>
          </a:p>
          <a:p>
            <a:pPr marL="457200" indent="-457200">
              <a:buAutoNum type="arabicPeriod" startAt="3"/>
            </a:pPr>
            <a:endParaRPr lang="en-CA" sz="2000" dirty="0" smtClean="0"/>
          </a:p>
          <a:p>
            <a:pPr marL="457200" indent="-457200">
              <a:buAutoNum type="arabicPeriod" startAt="3"/>
            </a:pPr>
            <a:r>
              <a:rPr lang="en-CA" sz="2000" dirty="0" smtClean="0"/>
              <a:t>Use </a:t>
            </a:r>
            <a:r>
              <a:rPr lang="en-CA" sz="2000" dirty="0" smtClean="0">
                <a:solidFill>
                  <a:srgbClr val="FF0000"/>
                </a:solidFill>
              </a:rPr>
              <a:t>clear, natural speaking for your oral sharing without reading</a:t>
            </a:r>
            <a:r>
              <a:rPr lang="en-CA" sz="2000" dirty="0" smtClean="0"/>
              <a:t>. Be ready to respond to Discussion Questions. (1 minute)</a:t>
            </a:r>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Reflection Questions</a:t>
            </a:r>
            <a:endParaRPr lang="en-CA" sz="3200"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CA" sz="1600" dirty="0" smtClean="0"/>
              <a:t>1.  Explain how </a:t>
            </a:r>
            <a:r>
              <a:rPr lang="en-CA" sz="1600" dirty="0" smtClean="0">
                <a:solidFill>
                  <a:srgbClr val="FF0000"/>
                </a:solidFill>
              </a:rPr>
              <a:t>Esperanza is treated </a:t>
            </a:r>
            <a:r>
              <a:rPr lang="en-CA" sz="1600" dirty="0" smtClean="0"/>
              <a:t>in your chosen Vignette.  Is she treated </a:t>
            </a:r>
            <a:r>
              <a:rPr lang="en-CA" sz="1600" dirty="0" smtClean="0">
                <a:solidFill>
                  <a:srgbClr val="FF0000"/>
                </a:solidFill>
              </a:rPr>
              <a:t>poorly, unfairly or positively </a:t>
            </a:r>
            <a:r>
              <a:rPr lang="en-CA" sz="1600" dirty="0" smtClean="0"/>
              <a:t>by boys, men, girls or women?  Explain.</a:t>
            </a:r>
          </a:p>
          <a:p>
            <a:pPr>
              <a:buNone/>
            </a:pPr>
            <a:endParaRPr lang="en-CA" sz="1600" dirty="0" smtClean="0"/>
          </a:p>
          <a:p>
            <a:pPr>
              <a:buAutoNum type="arabicPeriod" startAt="2"/>
            </a:pPr>
            <a:r>
              <a:rPr lang="en-CA" sz="1600" dirty="0" smtClean="0"/>
              <a:t>What are </a:t>
            </a:r>
            <a:r>
              <a:rPr lang="en-CA" sz="1600" dirty="0" smtClean="0">
                <a:solidFill>
                  <a:srgbClr val="FF0000"/>
                </a:solidFill>
              </a:rPr>
              <a:t>Esperanza’s views </a:t>
            </a:r>
            <a:r>
              <a:rPr lang="en-CA" sz="1600" dirty="0" smtClean="0"/>
              <a:t>on the way that she is being treated? </a:t>
            </a:r>
            <a:r>
              <a:rPr lang="en-CA" sz="1600" dirty="0" smtClean="0">
                <a:solidFill>
                  <a:srgbClr val="FF0000"/>
                </a:solidFill>
              </a:rPr>
              <a:t>Does she care</a:t>
            </a:r>
            <a:r>
              <a:rPr lang="en-CA" sz="1600" dirty="0" smtClean="0"/>
              <a:t>? Do her </a:t>
            </a:r>
            <a:r>
              <a:rPr lang="en-CA" sz="1600" dirty="0" smtClean="0">
                <a:solidFill>
                  <a:srgbClr val="FF0000"/>
                </a:solidFill>
              </a:rPr>
              <a:t>emotions appear to be harmed </a:t>
            </a:r>
            <a:r>
              <a:rPr lang="en-CA" sz="1600" dirty="0" smtClean="0"/>
              <a:t>or not? Does she </a:t>
            </a:r>
            <a:r>
              <a:rPr lang="en-CA" sz="1600" dirty="0" smtClean="0">
                <a:solidFill>
                  <a:srgbClr val="FF0000"/>
                </a:solidFill>
              </a:rPr>
              <a:t>take any action towards </a:t>
            </a:r>
            <a:r>
              <a:rPr lang="en-CA" sz="1600" dirty="0" smtClean="0"/>
              <a:t>this?</a:t>
            </a:r>
          </a:p>
          <a:p>
            <a:pPr>
              <a:buAutoNum type="arabicPeriod" startAt="2"/>
            </a:pPr>
            <a:endParaRPr lang="en-CA" sz="1600" dirty="0" smtClean="0"/>
          </a:p>
          <a:p>
            <a:pPr>
              <a:buAutoNum type="arabicPeriod" startAt="2"/>
            </a:pPr>
            <a:r>
              <a:rPr lang="en-CA" sz="1600" dirty="0" smtClean="0"/>
              <a:t>What are </a:t>
            </a:r>
            <a:r>
              <a:rPr lang="en-CA" sz="1600" dirty="0" smtClean="0">
                <a:solidFill>
                  <a:srgbClr val="FF0000"/>
                </a:solidFill>
              </a:rPr>
              <a:t>Esperanza’s views on the role of girls and women </a:t>
            </a:r>
            <a:r>
              <a:rPr lang="en-CA" sz="1600" dirty="0" smtClean="0"/>
              <a:t>in your chosen Vignette?  Why do you think Esperanza feels this way? **Remember to include the </a:t>
            </a:r>
            <a:r>
              <a:rPr lang="en-CA" sz="1600" dirty="0" smtClean="0">
                <a:solidFill>
                  <a:srgbClr val="FF0000"/>
                </a:solidFill>
              </a:rPr>
              <a:t>theme of identity, culture </a:t>
            </a:r>
            <a:r>
              <a:rPr lang="en-CA" sz="1600" dirty="0" smtClean="0"/>
              <a:t>and </a:t>
            </a:r>
            <a:r>
              <a:rPr lang="en-CA" sz="1600" dirty="0" smtClean="0">
                <a:solidFill>
                  <a:srgbClr val="FF0000"/>
                </a:solidFill>
              </a:rPr>
              <a:t>coming of age</a:t>
            </a:r>
            <a:r>
              <a:rPr lang="en-CA" sz="1600" dirty="0" smtClean="0"/>
              <a:t>.</a:t>
            </a:r>
          </a:p>
          <a:p>
            <a:pPr>
              <a:buAutoNum type="arabicPeriod" startAt="2"/>
            </a:pPr>
            <a:endParaRPr lang="en-CA" sz="1600" dirty="0" smtClean="0"/>
          </a:p>
          <a:p>
            <a:pPr>
              <a:buAutoNum type="arabicPeriod" startAt="2"/>
            </a:pPr>
            <a:r>
              <a:rPr lang="en-CA" sz="1600" dirty="0" smtClean="0"/>
              <a:t>What are </a:t>
            </a:r>
            <a:r>
              <a:rPr lang="en-CA" sz="1600" dirty="0" smtClean="0">
                <a:solidFill>
                  <a:srgbClr val="FF0000"/>
                </a:solidFill>
              </a:rPr>
              <a:t>your ideas and perspectives </a:t>
            </a:r>
            <a:r>
              <a:rPr lang="en-CA" sz="1600" dirty="0" smtClean="0"/>
              <a:t>on the </a:t>
            </a:r>
            <a:r>
              <a:rPr lang="en-CA" sz="1600" dirty="0" smtClean="0">
                <a:solidFill>
                  <a:srgbClr val="FF0000"/>
                </a:solidFill>
              </a:rPr>
              <a:t>role of girls and women in your society today</a:t>
            </a:r>
            <a:r>
              <a:rPr lang="en-CA" sz="1600" dirty="0" smtClean="0"/>
              <a:t>?  Can you </a:t>
            </a:r>
            <a:r>
              <a:rPr lang="en-CA" sz="1600" dirty="0" smtClean="0">
                <a:solidFill>
                  <a:srgbClr val="FF0000"/>
                </a:solidFill>
              </a:rPr>
              <a:t>relate to Esperanza </a:t>
            </a:r>
            <a:r>
              <a:rPr lang="en-CA" sz="1600" dirty="0" smtClean="0"/>
              <a:t>and her </a:t>
            </a:r>
            <a:r>
              <a:rPr lang="en-CA" sz="1600" dirty="0" smtClean="0">
                <a:solidFill>
                  <a:srgbClr val="FF0000"/>
                </a:solidFill>
              </a:rPr>
              <a:t>experiences and perspectives on gender roles</a:t>
            </a:r>
            <a:r>
              <a:rPr lang="en-CA" sz="1600" dirty="0" smtClean="0"/>
              <a:t>?  Explain your thinking with examples.</a:t>
            </a:r>
          </a:p>
          <a:p>
            <a:pPr>
              <a:buAutoNum type="arabicPeriod" startAt="2"/>
            </a:pPr>
            <a:endParaRPr lang="en-CA" sz="1600" dirty="0" smtClean="0"/>
          </a:p>
          <a:p>
            <a:pPr>
              <a:buNone/>
            </a:pPr>
            <a:r>
              <a:rPr lang="en-CA" sz="1600" dirty="0" smtClean="0"/>
              <a:t>**Suggested Format= 2 Full Paragraphs </a:t>
            </a:r>
          </a:p>
          <a:p>
            <a:pPr>
              <a:buNone/>
            </a:pPr>
            <a:r>
              <a:rPr lang="en-CA" sz="1600" dirty="0" smtClean="0"/>
              <a:t>Para #1: (Introduction, Questions 1, 2)</a:t>
            </a:r>
          </a:p>
          <a:p>
            <a:pPr>
              <a:buNone/>
            </a:pPr>
            <a:r>
              <a:rPr lang="en-CA" sz="1600" dirty="0" smtClean="0"/>
              <a:t>Para #2: (Questions 3, 4, Conclusion)</a:t>
            </a:r>
          </a:p>
          <a:p>
            <a:pPr>
              <a:buAutoNum type="arabicPeriod" startAt="2"/>
            </a:pPr>
            <a:endParaRPr lang="en-CA" sz="1600" dirty="0" smtClean="0"/>
          </a:p>
          <a:p>
            <a:pPr>
              <a:buAutoNum type="arabicPeriod" startAt="2"/>
            </a:pPr>
            <a:endParaRPr lang="en-CA" sz="1600" dirty="0" smtClean="0"/>
          </a:p>
          <a:p>
            <a:pPr>
              <a:buAutoNum type="arabicPeriod" startAt="2"/>
            </a:pPr>
            <a:endParaRPr lang="en-CA" sz="1600" dirty="0" smtClean="0"/>
          </a:p>
          <a:p>
            <a:pPr>
              <a:buAutoNum type="arabicPeriod" startAt="2"/>
            </a:pPr>
            <a:endParaRPr lang="en-CA"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None/>
            </a:pPr>
            <a:r>
              <a:rPr lang="en-CA" sz="1600" dirty="0" smtClean="0"/>
              <a:t>Developing and Organizing Content</a:t>
            </a:r>
          </a:p>
          <a:p>
            <a:pPr>
              <a:buNone/>
            </a:pPr>
            <a:r>
              <a:rPr lang="en-CA" sz="1600" dirty="0" smtClean="0"/>
              <a:t>1.1 identify the topic, purpose, and audience for a variety of writing tasks</a:t>
            </a:r>
          </a:p>
          <a:p>
            <a:pPr>
              <a:buNone/>
            </a:pPr>
            <a:r>
              <a:rPr lang="en-CA" sz="1600" dirty="0" smtClean="0"/>
              <a:t>1.2 generate, expand, explore, and focus ideas for potential writing tasks, using a variety of strategies and print, electronic, and other resources, as appropriate</a:t>
            </a:r>
          </a:p>
          <a:p>
            <a:pPr>
              <a:buNone/>
            </a:pPr>
            <a:r>
              <a:rPr lang="en-CA" sz="1600" dirty="0" smtClean="0"/>
              <a:t>1.3 locate and select information to fully and effectively support ideas for writing, using a variety of strategies and print, electronic, and other resources, as appropriate</a:t>
            </a:r>
          </a:p>
          <a:p>
            <a:pPr>
              <a:buNone/>
            </a:pPr>
            <a:r>
              <a:rPr lang="en-CA" sz="1600" dirty="0" smtClean="0"/>
              <a:t>1.4 identify, sort, and order main ideas and supporting details for writing tasks, using a variety of strategies and selecting the organizational pattern best suited to the content and the purpose for writing </a:t>
            </a:r>
          </a:p>
          <a:p>
            <a:pPr>
              <a:buNone/>
            </a:pPr>
            <a:r>
              <a:rPr lang="en-CA" sz="1600" dirty="0" smtClean="0"/>
              <a:t>1.5 determine whether the ideas and information gathered are accurate and complete, interesting, and effectively meet the requirements of the writing task</a:t>
            </a:r>
          </a:p>
          <a:p>
            <a:pPr>
              <a:buNone/>
            </a:pPr>
            <a:r>
              <a:rPr lang="en-CA" sz="1600" dirty="0" smtClean="0"/>
              <a:t>Using Knowledge of Form and Style</a:t>
            </a:r>
          </a:p>
          <a:p>
            <a:pPr>
              <a:buNone/>
            </a:pPr>
            <a:r>
              <a:rPr lang="en-CA" sz="1600" dirty="0" smtClean="0"/>
              <a:t>2.1 write for different purposes and audiences using a variety of literary, informational, and graphic forms </a:t>
            </a:r>
          </a:p>
          <a:p>
            <a:pPr>
              <a:buNone/>
            </a:pPr>
            <a:r>
              <a:rPr lang="en-CA" sz="1600" dirty="0" smtClean="0"/>
              <a:t>2.2 establish a distinctive and original voice in their writing, modifying language and tone skilfully and effectively to suit the form, audience, and purpose for writing</a:t>
            </a:r>
          </a:p>
          <a:p>
            <a:pPr>
              <a:buNone/>
            </a:pPr>
            <a:r>
              <a:rPr lang="en-CA" sz="1600" dirty="0" smtClean="0"/>
              <a:t>2.3 use a wide range of descriptive and evocative words, phrases, and expressions precisely and imaginatively to make their writing clear, vivid, and compelling for their intended audience</a:t>
            </a:r>
          </a:p>
          <a:p>
            <a:pPr>
              <a:buNone/>
            </a:pPr>
            <a:r>
              <a:rPr lang="en-CA" sz="16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600" dirty="0" smtClean="0"/>
              <a:t>2.6 revise drafts to improve the content, organization, clarity, and style of their written work</a:t>
            </a:r>
          </a:p>
          <a:p>
            <a:pPr>
              <a:buNone/>
            </a:pPr>
            <a:r>
              <a:rPr lang="en-CA" sz="1600" dirty="0" smtClean="0"/>
              <a:t>2.7 produce revised drafts of texts, including increasingly complex texts, written to meet criteria identified by the teacher, based on the curriculum expectations</a:t>
            </a:r>
          </a:p>
          <a:p>
            <a:pPr>
              <a:buNone/>
            </a:pPr>
            <a:endParaRPr lang="en-CA"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p>
          <a:p>
            <a:pPr>
              <a:buNone/>
            </a:pPr>
            <a:endParaRPr lang="en-C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Reading For Meaning</a:t>
            </a:r>
          </a:p>
          <a:p>
            <a:pPr>
              <a:buNone/>
            </a:pPr>
            <a:r>
              <a:rPr lang="en-CA" sz="1400" dirty="0" smtClean="0"/>
              <a:t>1.1 read a variety of student- and teacher-selected texts from diverse cultures and historical periods, identifying specific purposes for reading</a:t>
            </a:r>
          </a:p>
          <a:p>
            <a:pPr>
              <a:buNone/>
            </a:pPr>
            <a:r>
              <a:rPr lang="en-CA" sz="1400" dirty="0" smtClean="0"/>
              <a:t>1.2 select and use, with increasing facility, the most appropriate reading comprehension strategies to understand texts, including complex and challenging texts </a:t>
            </a:r>
          </a:p>
          <a:p>
            <a:pPr>
              <a:buNone/>
            </a:pPr>
            <a:r>
              <a:rPr lang="en-CA" sz="1400" dirty="0" smtClean="0"/>
              <a:t>1.3 identify the most important ideas and supporting details in texts, including complex and challenging texts</a:t>
            </a:r>
          </a:p>
          <a:p>
            <a:pPr>
              <a:buNone/>
            </a:pPr>
            <a:r>
              <a:rPr lang="en-CA" sz="1400" dirty="0" smtClean="0"/>
              <a:t>1.4 make and explain inferences of increasing subtlety and insight about texts, including complex and challenging texts, supporting their explanations with well-chosen stated and implied ideas from the texts</a:t>
            </a:r>
          </a:p>
          <a:p>
            <a:pPr>
              <a:buNone/>
            </a:pPr>
            <a:r>
              <a:rPr lang="en-CA" sz="1400" dirty="0" smtClean="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400" dirty="0" smtClean="0"/>
              <a:t>1.6 analyse texts in terms of the information, ideas, issues, or themes they explore, examining how various aspects of the texts contribute to the presentation or development of these elements</a:t>
            </a:r>
          </a:p>
          <a:p>
            <a:pPr>
              <a:buNone/>
            </a:pPr>
            <a:r>
              <a:rPr lang="en-CA" sz="1400" dirty="0" smtClean="0"/>
              <a:t>1.7 evaluate the effectiveness of texts, including complex and challenging texts, using evidence from the text insightfully to support their opinions</a:t>
            </a:r>
          </a:p>
          <a:p>
            <a:pPr>
              <a:buNone/>
            </a:pP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Understanding Form and Style</a:t>
            </a:r>
          </a:p>
          <a:p>
            <a:pPr>
              <a:buNone/>
            </a:pPr>
            <a:r>
              <a:rPr lang="en-CA" sz="1400" dirty="0" smtClean="0"/>
              <a:t>2.1 identify a variety of characteristics of literary, informational, and graphic text forms and demonstrate insight into the way they help communicate meaning</a:t>
            </a:r>
          </a:p>
          <a:p>
            <a:pPr>
              <a:buNone/>
            </a:pPr>
            <a:r>
              <a:rPr lang="en-CA" sz="1400" dirty="0" smtClean="0"/>
              <a:t>2.2 identify a variety of text features and demonstrate insight into the way they communicate meaning</a:t>
            </a:r>
          </a:p>
          <a:p>
            <a:pPr>
              <a:buNone/>
            </a:pPr>
            <a:r>
              <a:rPr lang="en-CA" sz="1400" dirty="0" smtClean="0"/>
              <a:t>2.3 identify a variety of elements of style in texts and explain how they help communicate meaning and enhance the effectiveness of the texts</a:t>
            </a:r>
          </a:p>
          <a:p>
            <a:pPr>
              <a:buNone/>
            </a:pPr>
            <a:endParaRPr lang="en-CA" sz="1400" dirty="0" smtClean="0"/>
          </a:p>
          <a:p>
            <a:pPr>
              <a:buNone/>
            </a:pPr>
            <a:r>
              <a:rPr lang="en-CA" sz="1400" dirty="0" smtClean="0"/>
              <a:t>Reading With Fluency</a:t>
            </a:r>
          </a:p>
          <a:p>
            <a:pPr>
              <a:buNone/>
            </a:pPr>
            <a:r>
              <a:rPr lang="en-CA" sz="1400" dirty="0" smtClean="0"/>
              <a:t>3.1 automatically understand most words in a variety of reading contexts</a:t>
            </a:r>
          </a:p>
          <a:p>
            <a:pPr>
              <a:buNone/>
            </a:pPr>
            <a:r>
              <a:rPr lang="en-CA" sz="1400" dirty="0" smtClean="0"/>
              <a:t>3.2 use decoding strategies effectively to read and understand unfamiliar words, including words of increasing difficulty</a:t>
            </a:r>
          </a:p>
          <a:p>
            <a:pPr>
              <a:buNone/>
            </a:pPr>
            <a:r>
              <a:rPr lang="en-CA" sz="1400" dirty="0" smtClean="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CA" sz="1600" dirty="0" smtClean="0"/>
              <a:t>Speaking To Communicate</a:t>
            </a:r>
          </a:p>
          <a:p>
            <a:pPr>
              <a:buNone/>
            </a:pPr>
            <a:r>
              <a:rPr lang="en-CA" sz="1600" dirty="0" smtClean="0"/>
              <a:t>2.1 communicate orally for a wide range of purposes, using language effective for the intended audience</a:t>
            </a:r>
          </a:p>
          <a:p>
            <a:pPr>
              <a:buNone/>
            </a:pPr>
            <a:r>
              <a:rPr lang="en-CA" sz="1600" dirty="0" smtClean="0"/>
              <a:t>2.2 demonstrate an understanding of a variety of interpersonal speaking strategies and adapt them to suit the purpose, situation, and audience, exhibiting sensitivity to cultural differences</a:t>
            </a:r>
          </a:p>
          <a:p>
            <a:pPr>
              <a:buNone/>
            </a:pPr>
            <a:r>
              <a:rPr lang="en-CA" sz="1600" dirty="0" smtClean="0"/>
              <a:t>2.3 communicate in a clear, coherent manner, using a structure and style effective for the purpose, subject matter, and intended audience </a:t>
            </a:r>
          </a:p>
          <a:p>
            <a:pPr>
              <a:buNone/>
            </a:pPr>
            <a:r>
              <a:rPr lang="en-CA" sz="1600" dirty="0" smtClean="0"/>
              <a:t>2.4 use the most appropriate words, phrases, and terminology, and a variety of stylistic devices, to communicate their meaning in a compelling way and to engage their intended audience</a:t>
            </a:r>
          </a:p>
          <a:p>
            <a:pPr>
              <a:buNone/>
            </a:pPr>
            <a:r>
              <a:rPr lang="en-CA" sz="1600" dirty="0" smtClean="0"/>
              <a:t>2.5 identify a variety of vocal strategies, including tone, pace, pitch, and volume, and use them effectively and with sensitivity to audience needs and cultural differences</a:t>
            </a:r>
          </a:p>
          <a:p>
            <a:pPr>
              <a:buNone/>
            </a:pPr>
            <a:r>
              <a:rPr lang="en-CA" sz="1600" dirty="0" smtClean="0"/>
              <a:t>2.6 identify a variety of non-verbal cues, including facial expressions, gestures, and eye contact, and use them effectively to help convey their meaning and with sensitivity to audience needs and cultural differences</a:t>
            </a:r>
          </a:p>
          <a:p>
            <a:pPr>
              <a:buNone/>
            </a:pPr>
            <a:r>
              <a:rPr lang="en-CA" sz="1600" dirty="0" smtClean="0"/>
              <a:t>2.7 use a variety of audio-visual aids effectively to support and enhance oral presentations and to engage an audience </a:t>
            </a:r>
          </a:p>
          <a:p>
            <a:pPr>
              <a:buNone/>
            </a:pPr>
            <a:r>
              <a:rPr lang="en-CA" sz="1600" dirty="0" smtClean="0"/>
              <a:t>Reflecting on Skills and Strategies</a:t>
            </a:r>
          </a:p>
          <a:p>
            <a:pPr>
              <a:buNone/>
            </a:pPr>
            <a:r>
              <a:rPr lang="en-CA" sz="1600" dirty="0" smtClean="0"/>
              <a:t>3.2 identify a range of their skills in viewing, representing, reading, and writing and explain how the skills help them improve their oral communication skills</a:t>
            </a:r>
          </a:p>
          <a:p>
            <a:pPr>
              <a:buNone/>
            </a:pPr>
            <a:endParaRPr lang="en-CA"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1432</Words>
  <Application>Microsoft Office PowerPoint</Application>
  <PresentationFormat>On-screen Show (4:3)</PresentationFormat>
  <Paragraphs>96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Assignment #6  Treatment of Girls and Women Reflection</vt:lpstr>
      <vt:lpstr>Directions</vt:lpstr>
      <vt:lpstr>Requirements</vt:lpstr>
      <vt:lpstr>Reflection Questions</vt:lpstr>
      <vt:lpstr>Expectations</vt:lpstr>
      <vt:lpstr>Expectations</vt:lpstr>
      <vt:lpstr>Expectations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53</cp:revision>
  <dcterms:created xsi:type="dcterms:W3CDTF">2019-05-05T23:22:58Z</dcterms:created>
  <dcterms:modified xsi:type="dcterms:W3CDTF">2021-07-22T17:46:15Z</dcterms:modified>
</cp:coreProperties>
</file>