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2"/>
    <p:sldId id="263" r:id="rId3"/>
    <p:sldId id="268" r:id="rId4"/>
    <p:sldId id="269" r:id="rId5"/>
    <p:sldId id="270" r:id="rId6"/>
    <p:sldId id="271" r:id="rId7"/>
    <p:sldId id="272" r:id="rId8"/>
    <p:sldId id="273" r:id="rId9"/>
    <p:sldId id="274" r:id="rId10"/>
    <p:sldId id="275" r:id="rId11"/>
    <p:sldId id="27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98" y="3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4A6C3A-A667-4119-B109-9BDF2A42905C}" type="datetimeFigureOut">
              <a:rPr lang="en-CA" smtClean="0"/>
              <a:pPr/>
              <a:t>2022-09-08</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C16F13-6253-4DC6-A329-0CAEC278995D}"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9C16F13-6253-4DC6-A329-0CAEC278995D}" type="slidenum">
              <a:rPr lang="en-CA" smtClean="0"/>
              <a:pPr/>
              <a:t>3</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2022-09-08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2022-09-08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2022-09-08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74055B41-3D5E-4A8C-AC32-AEB8594D88FE}" type="datetimeFigureOut">
              <a:rPr lang="en-CA" smtClean="0"/>
              <a:pPr/>
              <a:t>2022-09-08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055B41-3D5E-4A8C-AC32-AEB8594D88FE}" type="datetimeFigureOut">
              <a:rPr lang="en-CA" smtClean="0"/>
              <a:pPr/>
              <a:t>2022-09-08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74055B41-3D5E-4A8C-AC32-AEB8594D88FE}" type="datetimeFigureOut">
              <a:rPr lang="en-CA" smtClean="0"/>
              <a:pPr/>
              <a:t>2022-09-08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74055B41-3D5E-4A8C-AC32-AEB8594D88FE}" type="datetimeFigureOut">
              <a:rPr lang="en-CA" smtClean="0"/>
              <a:pPr/>
              <a:t>2022-09-08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74055B41-3D5E-4A8C-AC32-AEB8594D88FE}" type="datetimeFigureOut">
              <a:rPr lang="en-CA" smtClean="0"/>
              <a:pPr/>
              <a:t>2022-09-08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055B41-3D5E-4A8C-AC32-AEB8594D88FE}" type="datetimeFigureOut">
              <a:rPr lang="en-CA" smtClean="0"/>
              <a:pPr/>
              <a:t>2022-09-08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055B41-3D5E-4A8C-AC32-AEB8594D88FE}" type="datetimeFigureOut">
              <a:rPr lang="en-CA" smtClean="0"/>
              <a:pPr/>
              <a:t>2022-09-08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055B41-3D5E-4A8C-AC32-AEB8594D88FE}" type="datetimeFigureOut">
              <a:rPr lang="en-CA" smtClean="0"/>
              <a:pPr/>
              <a:t>2022-09-08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2AB04C9-5780-46BA-8E5D-3EB1A06CAB09}"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055B41-3D5E-4A8C-AC32-AEB8594D88FE}" type="datetimeFigureOut">
              <a:rPr lang="en-CA" smtClean="0"/>
              <a:pPr/>
              <a:t>2022-09-08</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AB04C9-5780-46BA-8E5D-3EB1A06CAB09}"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37920"/>
            <a:ext cx="7772400" cy="1647064"/>
          </a:xfrm>
        </p:spPr>
        <p:txBody>
          <a:bodyPr>
            <a:normAutofit fontScale="90000"/>
          </a:bodyPr>
          <a:lstStyle/>
          <a:p>
            <a:br>
              <a:rPr lang="en-CA" sz="2800" dirty="0">
                <a:solidFill>
                  <a:srgbClr val="FF0000"/>
                </a:solidFill>
              </a:rPr>
            </a:br>
            <a:br>
              <a:rPr lang="en-CA" sz="2800" dirty="0">
                <a:solidFill>
                  <a:srgbClr val="FF0000"/>
                </a:solidFill>
              </a:rPr>
            </a:br>
            <a:br>
              <a:rPr lang="en-CA" sz="2800" dirty="0">
                <a:solidFill>
                  <a:srgbClr val="FF0000"/>
                </a:solidFill>
              </a:rPr>
            </a:br>
            <a:br>
              <a:rPr lang="en-CA" sz="3600" dirty="0">
                <a:solidFill>
                  <a:srgbClr val="FF0000"/>
                </a:solidFill>
              </a:rPr>
            </a:br>
            <a:r>
              <a:rPr lang="en-CA" sz="3600" dirty="0">
                <a:solidFill>
                  <a:srgbClr val="FF0000"/>
                </a:solidFill>
              </a:rPr>
              <a:t>ENG4U Independent Study Assignment</a:t>
            </a:r>
            <a:br>
              <a:rPr lang="en-CA" sz="3600" dirty="0">
                <a:solidFill>
                  <a:srgbClr val="FF0000"/>
                </a:solidFill>
              </a:rPr>
            </a:br>
            <a:br>
              <a:rPr lang="en-CA" sz="2800" dirty="0">
                <a:solidFill>
                  <a:srgbClr val="FF0000"/>
                </a:solidFill>
              </a:rPr>
            </a:br>
            <a:br>
              <a:rPr lang="en-CA" sz="2800" dirty="0">
                <a:solidFill>
                  <a:srgbClr val="FF0000"/>
                </a:solidFill>
              </a:rPr>
            </a:br>
            <a:br>
              <a:rPr lang="en-CA" sz="2800" dirty="0">
                <a:solidFill>
                  <a:srgbClr val="FF0000"/>
                </a:solidFill>
              </a:rPr>
            </a:br>
            <a:endParaRPr lang="en-CA" sz="2800" dirty="0">
              <a:solidFill>
                <a:srgbClr val="FF0000"/>
              </a:solidFill>
            </a:endParaRPr>
          </a:p>
        </p:txBody>
      </p:sp>
      <p:sp>
        <p:nvSpPr>
          <p:cNvPr id="3" name="Subtitle 2"/>
          <p:cNvSpPr>
            <a:spLocks noGrp="1"/>
          </p:cNvSpPr>
          <p:nvPr>
            <p:ph type="subTitle" idx="1"/>
          </p:nvPr>
        </p:nvSpPr>
        <p:spPr>
          <a:xfrm>
            <a:off x="1371600" y="2996952"/>
            <a:ext cx="6400800" cy="2641848"/>
          </a:xfrm>
        </p:spPr>
        <p:txBody>
          <a:bodyPr>
            <a:normAutofit/>
          </a:bodyPr>
          <a:lstStyle/>
          <a:p>
            <a:pPr marL="514350" indent="-514350"/>
            <a:r>
              <a:rPr lang="en-US" sz="2800" dirty="0">
                <a:solidFill>
                  <a:schemeClr val="tx1"/>
                </a:solidFill>
              </a:rPr>
              <a:t>Analysis of a Chosen Novel</a:t>
            </a:r>
          </a:p>
          <a:p>
            <a:pPr marL="514350" indent="-514350"/>
            <a:r>
              <a:rPr lang="en-US" sz="2800" dirty="0">
                <a:solidFill>
                  <a:schemeClr val="tx1"/>
                </a:solidFill>
              </a:rPr>
              <a:t>Key Literary Elements</a:t>
            </a:r>
          </a:p>
          <a:p>
            <a:pPr marL="514350" indent="-514350"/>
            <a:r>
              <a:rPr lang="en-US" sz="2800" dirty="0">
                <a:solidFill>
                  <a:schemeClr val="tx1"/>
                </a:solidFill>
              </a:rPr>
              <a:t>Connections to Society</a:t>
            </a: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107504" y="188640"/>
            <a:ext cx="2065481" cy="1449280"/>
          </a:xfrm>
          <a:prstGeom prst="rect">
            <a:avLst/>
          </a:prstGeom>
          <a:noFill/>
        </p:spPr>
      </p:pic>
      <p:pic>
        <p:nvPicPr>
          <p:cNvPr id="1026" name="Picture 2" descr="Book Pictures [HQ] | Download Free Images on Unsplash">
            <a:extLst>
              <a:ext uri="{FF2B5EF4-FFF2-40B4-BE49-F238E27FC236}">
                <a16:creationId xmlns:a16="http://schemas.microsoft.com/office/drawing/2014/main" id="{89C39BBD-01AC-4715-9794-716DBE1839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8143" y="167024"/>
            <a:ext cx="2208514" cy="14708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9A87F-BD6A-492B-A2B3-B5B340CD60B5}"/>
              </a:ext>
            </a:extLst>
          </p:cNvPr>
          <p:cNvSpPr>
            <a:spLocks noGrp="1"/>
          </p:cNvSpPr>
          <p:nvPr>
            <p:ph type="title"/>
          </p:nvPr>
        </p:nvSpPr>
        <p:spPr/>
        <p:txBody>
          <a:bodyPr>
            <a:normAutofit/>
          </a:bodyPr>
          <a:lstStyle/>
          <a:p>
            <a:r>
              <a:rPr lang="en-US" sz="3200" dirty="0">
                <a:solidFill>
                  <a:srgbClr val="FF0000"/>
                </a:solidFill>
              </a:rPr>
              <a:t>Expectations</a:t>
            </a:r>
            <a:endParaRPr lang="en-CA" sz="3200" dirty="0">
              <a:solidFill>
                <a:srgbClr val="FF0000"/>
              </a:solidFill>
            </a:endParaRPr>
          </a:p>
        </p:txBody>
      </p:sp>
      <p:sp>
        <p:nvSpPr>
          <p:cNvPr id="3" name="Content Placeholder 2">
            <a:extLst>
              <a:ext uri="{FF2B5EF4-FFF2-40B4-BE49-F238E27FC236}">
                <a16:creationId xmlns:a16="http://schemas.microsoft.com/office/drawing/2014/main" id="{05F050E9-5494-440E-98CA-E26D75702738}"/>
              </a:ext>
            </a:extLst>
          </p:cNvPr>
          <p:cNvSpPr>
            <a:spLocks noGrp="1"/>
          </p:cNvSpPr>
          <p:nvPr>
            <p:ph idx="1"/>
          </p:nvPr>
        </p:nvSpPr>
        <p:spPr/>
        <p:txBody>
          <a:bodyPr>
            <a:normAutofit/>
          </a:bodyPr>
          <a:lstStyle/>
          <a:p>
            <a:pPr>
              <a:buNone/>
            </a:pPr>
            <a:r>
              <a:rPr lang="en-CA" sz="1600" dirty="0"/>
              <a:t>Applying Knowledge of Conventions</a:t>
            </a:r>
          </a:p>
          <a:p>
            <a:pPr>
              <a:buNone/>
            </a:pPr>
            <a:r>
              <a:rPr lang="en-CA" sz="1600" dirty="0"/>
              <a:t>3.1 use knowledge of spelling rules and patterns, a variety of resources, and appropriate strategies to recognize and correct their own and others’ spelling errors</a:t>
            </a:r>
          </a:p>
          <a:p>
            <a:pPr>
              <a:buNone/>
            </a:pPr>
            <a:r>
              <a:rPr lang="en-CA" sz="1600" dirty="0"/>
              <a:t>3.2 build vocabulary for writing by confirming word meaning(s) and reviewing and refining word choice, using a variety of resources and strategies, as appropriate for the purpose </a:t>
            </a:r>
          </a:p>
          <a:p>
            <a:pPr>
              <a:buNone/>
            </a:pPr>
            <a:r>
              <a:rPr lang="en-CA" sz="1600" dirty="0"/>
              <a:t>3.3 use punctuation correctly and effectively to communicate their intended meaning</a:t>
            </a:r>
          </a:p>
          <a:p>
            <a:pPr>
              <a:buNone/>
            </a:pPr>
            <a:r>
              <a:rPr lang="en-CA" sz="1600" dirty="0"/>
              <a:t>3.4 use grammar conventions correctly and appropriately to communicate their intended meaning clearly and effectively</a:t>
            </a:r>
          </a:p>
          <a:p>
            <a:pPr>
              <a:buNone/>
            </a:pPr>
            <a:r>
              <a:rPr lang="en-CA" sz="1600" dirty="0"/>
              <a:t>3.5 regularly proofread and correct their writing</a:t>
            </a:r>
          </a:p>
          <a:p>
            <a:pPr>
              <a:buNone/>
            </a:pPr>
            <a:r>
              <a:rPr lang="en-CA" sz="1600" dirty="0"/>
              <a:t>3.6 use a variety of presentation features, including print and script, fonts, graphics, and layout, to improve the clarity and coherence of their written work and to heighten its appeal and effectiveness for their audience</a:t>
            </a:r>
          </a:p>
          <a:p>
            <a:pPr>
              <a:buNone/>
            </a:pPr>
            <a:r>
              <a:rPr lang="en-CA" sz="1600" dirty="0"/>
              <a:t>3.7 produce pieces of published work to meet criteria identified by the teacher, based on the curriculum expectations</a:t>
            </a:r>
          </a:p>
          <a:p>
            <a:pPr marL="0" indent="0">
              <a:buNone/>
            </a:pPr>
            <a:endParaRPr lang="en-CA" sz="1600" dirty="0"/>
          </a:p>
        </p:txBody>
      </p:sp>
    </p:spTree>
    <p:extLst>
      <p:ext uri="{BB962C8B-B14F-4D97-AF65-F5344CB8AC3E}">
        <p14:creationId xmlns:p14="http://schemas.microsoft.com/office/powerpoint/2010/main" val="3394547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F0C9A-218A-4DAF-A4ED-D60E591623C0}"/>
              </a:ext>
            </a:extLst>
          </p:cNvPr>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a:extLst>
              <a:ext uri="{FF2B5EF4-FFF2-40B4-BE49-F238E27FC236}">
                <a16:creationId xmlns:a16="http://schemas.microsoft.com/office/drawing/2014/main" id="{F2725665-C201-48C7-8357-2A9AD4DEDD66}"/>
              </a:ext>
            </a:extLst>
          </p:cNvPr>
          <p:cNvSpPr>
            <a:spLocks noGrp="1"/>
          </p:cNvSpPr>
          <p:nvPr>
            <p:ph idx="1"/>
          </p:nvPr>
        </p:nvSpPr>
        <p:spPr/>
        <p:txBody>
          <a:bodyPr>
            <a:normAutofit/>
          </a:bodyPr>
          <a:lstStyle/>
          <a:p>
            <a:pPr>
              <a:buNone/>
            </a:pPr>
            <a:r>
              <a:rPr lang="en-US" sz="1600" b="1" dirty="0"/>
              <a:t>Creating Media texts</a:t>
            </a:r>
            <a:endParaRPr lang="en-US" sz="1600" dirty="0"/>
          </a:p>
          <a:p>
            <a:pPr marL="0" indent="0">
              <a:buNone/>
            </a:pPr>
            <a:r>
              <a:rPr lang="en-CA" sz="1600" dirty="0"/>
              <a:t>3.2 select the media form best suited to the topic, purpose, and audience for a media text they plan to create, and explain why it is the most appropriate choice</a:t>
            </a:r>
          </a:p>
          <a:p>
            <a:pPr marL="0" indent="0">
              <a:buNone/>
            </a:pPr>
            <a:r>
              <a:rPr lang="en-CA" sz="1600" dirty="0"/>
              <a:t>3.4 produce media texts, including complex texts, for a variety of purposes and audiences, using the most appropriate forms, conventions, and techniques</a:t>
            </a:r>
          </a:p>
          <a:p>
            <a:pPr marL="0" indent="0">
              <a:buNone/>
            </a:pPr>
            <a:endParaRPr lang="en-CA" sz="1600" dirty="0"/>
          </a:p>
        </p:txBody>
      </p:sp>
    </p:spTree>
    <p:extLst>
      <p:ext uri="{BB962C8B-B14F-4D97-AF65-F5344CB8AC3E}">
        <p14:creationId xmlns:p14="http://schemas.microsoft.com/office/powerpoint/2010/main" val="1984517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a:t>
            </a:r>
          </a:p>
        </p:txBody>
      </p:sp>
      <p:sp>
        <p:nvSpPr>
          <p:cNvPr id="3" name="Content Placeholder 2"/>
          <p:cNvSpPr>
            <a:spLocks noGrp="1"/>
          </p:cNvSpPr>
          <p:nvPr>
            <p:ph idx="1"/>
          </p:nvPr>
        </p:nvSpPr>
        <p:spPr/>
        <p:txBody>
          <a:bodyPr>
            <a:normAutofit/>
          </a:bodyPr>
          <a:lstStyle/>
          <a:p>
            <a:pPr marL="457200" indent="-457200">
              <a:buAutoNum type="arabicPeriod"/>
            </a:pPr>
            <a:r>
              <a:rPr lang="en-US" sz="2000" dirty="0">
                <a:solidFill>
                  <a:srgbClr val="FF0000"/>
                </a:solidFill>
              </a:rPr>
              <a:t>Select a novel </a:t>
            </a:r>
            <a:r>
              <a:rPr lang="en-US" sz="2000" dirty="0"/>
              <a:t>from the list on Slide 4.</a:t>
            </a:r>
          </a:p>
          <a:p>
            <a:pPr marL="457200" indent="-457200">
              <a:buAutoNum type="arabicPeriod"/>
            </a:pPr>
            <a:r>
              <a:rPr lang="en-US" sz="2000" dirty="0">
                <a:solidFill>
                  <a:srgbClr val="FF0000"/>
                </a:solidFill>
              </a:rPr>
              <a:t>Read your novel and make key Annotated Notes </a:t>
            </a:r>
            <a:r>
              <a:rPr lang="en-US" sz="2000" dirty="0"/>
              <a:t>on the </a:t>
            </a:r>
            <a:r>
              <a:rPr lang="en-US" sz="2000" dirty="0">
                <a:solidFill>
                  <a:srgbClr val="FF0000"/>
                </a:solidFill>
              </a:rPr>
              <a:t>Literary Elements </a:t>
            </a:r>
            <a:r>
              <a:rPr lang="en-US" sz="2000" dirty="0"/>
              <a:t>(Setting, Characters, Main Events, Theme, Point of View, Key Quotes, Text and Society).  **Use your Guide to Annotated Notes to help you.</a:t>
            </a:r>
          </a:p>
          <a:p>
            <a:pPr marL="457200" indent="-457200">
              <a:buAutoNum type="arabicPeriod"/>
            </a:pPr>
            <a:r>
              <a:rPr lang="en-US" sz="2000" dirty="0"/>
              <a:t>You will prepare a </a:t>
            </a:r>
            <a:r>
              <a:rPr lang="en-US" sz="2000" dirty="0">
                <a:solidFill>
                  <a:srgbClr val="FF0000"/>
                </a:solidFill>
              </a:rPr>
              <a:t> 5 minute Oral and Visual Presentation </a:t>
            </a:r>
            <a:r>
              <a:rPr lang="en-US" sz="2000" dirty="0"/>
              <a:t>of your book focusing on 2-3 Literary Elements and your own opinion and connections to society.</a:t>
            </a:r>
          </a:p>
          <a:p>
            <a:pPr marL="457200" indent="-457200">
              <a:buAutoNum type="arabicPeriod"/>
            </a:pPr>
            <a:r>
              <a:rPr lang="en-US" sz="2000" dirty="0"/>
              <a:t> </a:t>
            </a:r>
            <a:r>
              <a:rPr lang="en-US" sz="2000" dirty="0">
                <a:solidFill>
                  <a:srgbClr val="FF0000"/>
                </a:solidFill>
              </a:rPr>
              <a:t>Be creative </a:t>
            </a:r>
            <a:r>
              <a:rPr lang="en-US" sz="2000" dirty="0"/>
              <a:t>and include any of the following in your presentation. (Song, Dance, Artwork, Video, News Flash etc.).  You may also choose to use</a:t>
            </a:r>
            <a:r>
              <a:rPr lang="en-US" sz="2000" dirty="0">
                <a:solidFill>
                  <a:srgbClr val="FF0000"/>
                </a:solidFill>
              </a:rPr>
              <a:t> real props and poster boards </a:t>
            </a:r>
            <a:r>
              <a:rPr lang="en-US" sz="2000" dirty="0"/>
              <a:t>for your presentation.</a:t>
            </a:r>
          </a:p>
          <a:p>
            <a:pPr marL="0" indent="0">
              <a:buNone/>
            </a:pP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CA" sz="2000" dirty="0"/>
              <a:t>Topic is </a:t>
            </a:r>
            <a:r>
              <a:rPr lang="en-CA" sz="2000" dirty="0">
                <a:solidFill>
                  <a:srgbClr val="FF0000"/>
                </a:solidFill>
              </a:rPr>
              <a:t>original and creative </a:t>
            </a:r>
            <a:r>
              <a:rPr lang="en-CA" sz="2000" dirty="0"/>
              <a:t>and shows knowledge and understanding of ONE key aspect of the novel.</a:t>
            </a:r>
          </a:p>
          <a:p>
            <a:pPr marL="457200" indent="-457200">
              <a:buAutoNum type="arabicPeriod"/>
            </a:pPr>
            <a:r>
              <a:rPr lang="en-CA" sz="2000" dirty="0"/>
              <a:t>Two scheduled </a:t>
            </a:r>
            <a:r>
              <a:rPr lang="en-CA" sz="2000" dirty="0">
                <a:solidFill>
                  <a:srgbClr val="FF0000"/>
                </a:solidFill>
              </a:rPr>
              <a:t>OF Learning Interviews/Consultations </a:t>
            </a:r>
            <a:r>
              <a:rPr lang="en-CA" sz="2000" dirty="0"/>
              <a:t>with the teacher based on your Presentation Plans. **</a:t>
            </a:r>
            <a:r>
              <a:rPr lang="en-CA" sz="2000" i="1" dirty="0"/>
              <a:t>You will need to show your work and progress during these Consultations.</a:t>
            </a:r>
          </a:p>
          <a:p>
            <a:pPr marL="457200" indent="-457200">
              <a:buAutoNum type="arabicPeriod"/>
            </a:pPr>
            <a:r>
              <a:rPr lang="en-CA" sz="2000" dirty="0"/>
              <a:t>Speaking in a </a:t>
            </a:r>
            <a:r>
              <a:rPr lang="en-CA" sz="2000" dirty="0">
                <a:solidFill>
                  <a:srgbClr val="FF0000"/>
                </a:solidFill>
              </a:rPr>
              <a:t>clear, casual, natural tone, pitch </a:t>
            </a:r>
            <a:r>
              <a:rPr lang="en-CA" sz="2000" dirty="0"/>
              <a:t>with </a:t>
            </a:r>
            <a:r>
              <a:rPr lang="en-CA" sz="2000" dirty="0">
                <a:solidFill>
                  <a:srgbClr val="FF0000"/>
                </a:solidFill>
              </a:rPr>
              <a:t>good expression, phrases </a:t>
            </a:r>
            <a:r>
              <a:rPr lang="en-CA" sz="2000" dirty="0"/>
              <a:t>and </a:t>
            </a:r>
            <a:r>
              <a:rPr lang="en-CA" sz="2000" dirty="0">
                <a:solidFill>
                  <a:srgbClr val="FF0000"/>
                </a:solidFill>
              </a:rPr>
              <a:t>word choice</a:t>
            </a:r>
            <a:r>
              <a:rPr lang="en-CA" sz="2000" dirty="0"/>
              <a:t>.  Use interesting </a:t>
            </a:r>
            <a:r>
              <a:rPr lang="en-CA" sz="2000" dirty="0">
                <a:solidFill>
                  <a:srgbClr val="FF0000"/>
                </a:solidFill>
              </a:rPr>
              <a:t>vocabulary</a:t>
            </a:r>
            <a:r>
              <a:rPr lang="en-CA" sz="2000" dirty="0"/>
              <a:t>.</a:t>
            </a:r>
          </a:p>
          <a:p>
            <a:pPr marL="457200" indent="-457200">
              <a:buAutoNum type="arabicPeriod"/>
            </a:pPr>
            <a:r>
              <a:rPr lang="en-CA" sz="2000" dirty="0"/>
              <a:t>Make eye contact, use </a:t>
            </a:r>
            <a:r>
              <a:rPr lang="en-CA" sz="2000" dirty="0">
                <a:solidFill>
                  <a:srgbClr val="FF0000"/>
                </a:solidFill>
              </a:rPr>
              <a:t>gestures, facial expressions and different positions </a:t>
            </a:r>
            <a:r>
              <a:rPr lang="en-CA" sz="2000" dirty="0"/>
              <a:t>and </a:t>
            </a:r>
            <a:r>
              <a:rPr lang="en-CA" sz="2000" dirty="0">
                <a:solidFill>
                  <a:srgbClr val="FF0000"/>
                </a:solidFill>
              </a:rPr>
              <a:t>poses.</a:t>
            </a:r>
          </a:p>
          <a:p>
            <a:pPr marL="457200" indent="-457200">
              <a:buAutoNum type="arabicPeriod"/>
            </a:pPr>
            <a:r>
              <a:rPr lang="en-CA" sz="2000" dirty="0"/>
              <a:t>Be </a:t>
            </a:r>
            <a:r>
              <a:rPr lang="en-CA" sz="2000" dirty="0">
                <a:solidFill>
                  <a:srgbClr val="FF0000"/>
                </a:solidFill>
              </a:rPr>
              <a:t>original and creative</a:t>
            </a:r>
            <a:r>
              <a:rPr lang="en-CA" sz="2000" dirty="0"/>
              <a:t>!  Have </a:t>
            </a:r>
            <a:r>
              <a:rPr lang="en-CA" sz="2000" dirty="0">
                <a:solidFill>
                  <a:srgbClr val="FF0000"/>
                </a:solidFill>
              </a:rPr>
              <a:t>fun and enjoy the experience</a:t>
            </a:r>
            <a:r>
              <a:rPr lang="en-CA" sz="2000" dirty="0"/>
              <a:t>.</a:t>
            </a:r>
          </a:p>
          <a:p>
            <a:pPr marL="457200" indent="-457200">
              <a:buAutoNum type="arabicPeriod"/>
            </a:pPr>
            <a:r>
              <a:rPr lang="en-CA" sz="2000" dirty="0"/>
              <a:t>Be ready for </a:t>
            </a:r>
            <a:r>
              <a:rPr lang="en-CA" sz="2000" dirty="0">
                <a:solidFill>
                  <a:srgbClr val="FF0000"/>
                </a:solidFill>
              </a:rPr>
              <a:t>Discussion Questions </a:t>
            </a:r>
            <a:r>
              <a:rPr lang="en-CA" sz="2000" dirty="0"/>
              <a:t>from the </a:t>
            </a:r>
            <a:r>
              <a:rPr lang="en-CA" sz="2000" dirty="0">
                <a:solidFill>
                  <a:srgbClr val="FF0000"/>
                </a:solidFill>
              </a:rPr>
              <a:t>class and teacher </a:t>
            </a:r>
            <a:r>
              <a:rPr lang="en-CA" sz="2000" dirty="0"/>
              <a:t>after your Presentation.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5B1EA-AD0F-471B-9227-587DF4AB9FD3}"/>
              </a:ext>
            </a:extLst>
          </p:cNvPr>
          <p:cNvSpPr>
            <a:spLocks noGrp="1"/>
          </p:cNvSpPr>
          <p:nvPr>
            <p:ph type="title"/>
          </p:nvPr>
        </p:nvSpPr>
        <p:spPr/>
        <p:txBody>
          <a:bodyPr>
            <a:normAutofit/>
          </a:bodyPr>
          <a:lstStyle/>
          <a:p>
            <a:r>
              <a:rPr lang="en-US" sz="3200" dirty="0">
                <a:solidFill>
                  <a:srgbClr val="FF0000"/>
                </a:solidFill>
              </a:rPr>
              <a:t>Novel Choices</a:t>
            </a:r>
            <a:endParaRPr lang="en-CA" sz="3200" dirty="0">
              <a:solidFill>
                <a:srgbClr val="FF0000"/>
              </a:solidFill>
            </a:endParaRPr>
          </a:p>
        </p:txBody>
      </p:sp>
      <p:sp>
        <p:nvSpPr>
          <p:cNvPr id="3" name="Content Placeholder 2">
            <a:extLst>
              <a:ext uri="{FF2B5EF4-FFF2-40B4-BE49-F238E27FC236}">
                <a16:creationId xmlns:a16="http://schemas.microsoft.com/office/drawing/2014/main" id="{5D4E2207-C10D-4EFB-835A-F4C02D011E6A}"/>
              </a:ext>
            </a:extLst>
          </p:cNvPr>
          <p:cNvSpPr>
            <a:spLocks noGrp="1"/>
          </p:cNvSpPr>
          <p:nvPr>
            <p:ph idx="1"/>
          </p:nvPr>
        </p:nvSpPr>
        <p:spPr/>
        <p:txBody>
          <a:bodyPr>
            <a:normAutofit fontScale="92500" lnSpcReduction="20000"/>
          </a:bodyPr>
          <a:lstStyle/>
          <a:p>
            <a:pPr>
              <a:buAutoNum type="arabicPeriod"/>
            </a:pPr>
            <a:r>
              <a:rPr lang="en-CA" sz="1600" u="sng" dirty="0"/>
              <a:t>The Importance of Being Ernest </a:t>
            </a:r>
            <a:r>
              <a:rPr lang="en-CA" sz="1600" dirty="0"/>
              <a:t>by Oscar Wilde</a:t>
            </a:r>
          </a:p>
          <a:p>
            <a:pPr>
              <a:buAutoNum type="arabicPeriod"/>
            </a:pPr>
            <a:r>
              <a:rPr lang="en-CA" sz="1600" u="sng" dirty="0"/>
              <a:t>Angela’s Ashes </a:t>
            </a:r>
            <a:r>
              <a:rPr lang="en-CA" sz="1600" dirty="0"/>
              <a:t>by Frank McCourt</a:t>
            </a:r>
          </a:p>
          <a:p>
            <a:pPr>
              <a:buAutoNum type="arabicPeriod"/>
            </a:pPr>
            <a:r>
              <a:rPr lang="en-CA" sz="1600" u="sng" dirty="0"/>
              <a:t>Night</a:t>
            </a:r>
            <a:r>
              <a:rPr lang="en-CA" sz="1600" dirty="0"/>
              <a:t> by Elie Wiesel</a:t>
            </a:r>
          </a:p>
          <a:p>
            <a:pPr>
              <a:buAutoNum type="arabicPeriod"/>
            </a:pPr>
            <a:r>
              <a:rPr lang="en-CA" sz="1600" u="sng" dirty="0"/>
              <a:t>Death of a Salesman </a:t>
            </a:r>
            <a:r>
              <a:rPr lang="en-CA" sz="1600" dirty="0"/>
              <a:t>by Arthur Miller</a:t>
            </a:r>
          </a:p>
          <a:p>
            <a:pPr>
              <a:buAutoNum type="arabicPeriod"/>
            </a:pPr>
            <a:r>
              <a:rPr lang="en-CA" sz="1600" u="sng" dirty="0"/>
              <a:t>The Awakening </a:t>
            </a:r>
            <a:r>
              <a:rPr lang="en-CA" sz="1600" dirty="0"/>
              <a:t>by Kate Chopin</a:t>
            </a:r>
          </a:p>
          <a:p>
            <a:pPr>
              <a:buAutoNum type="arabicPeriod"/>
            </a:pPr>
            <a:r>
              <a:rPr lang="en-CA" sz="1600" u="sng" dirty="0"/>
              <a:t>Cry the Beloved Country </a:t>
            </a:r>
            <a:r>
              <a:rPr lang="en-CA" sz="1600" dirty="0"/>
              <a:t>by Alan Paton</a:t>
            </a:r>
          </a:p>
          <a:p>
            <a:pPr>
              <a:buAutoNum type="arabicPeriod"/>
            </a:pPr>
            <a:r>
              <a:rPr lang="en-CA" sz="1600" u="sng" dirty="0"/>
              <a:t>The Things We Cannot Say </a:t>
            </a:r>
            <a:r>
              <a:rPr lang="en-CA" sz="1600" dirty="0"/>
              <a:t>by Kelly </a:t>
            </a:r>
            <a:r>
              <a:rPr lang="en-CA" sz="1600" dirty="0" err="1"/>
              <a:t>Rimmer</a:t>
            </a:r>
            <a:endParaRPr lang="en-CA" sz="1600" dirty="0"/>
          </a:p>
          <a:p>
            <a:pPr>
              <a:buAutoNum type="arabicPeriod"/>
            </a:pPr>
            <a:r>
              <a:rPr lang="en-CA" sz="1600" u="sng" dirty="0"/>
              <a:t>Wuthering Height </a:t>
            </a:r>
            <a:r>
              <a:rPr lang="en-CA" sz="1600" dirty="0"/>
              <a:t>by Emily Bronte</a:t>
            </a:r>
          </a:p>
          <a:p>
            <a:pPr>
              <a:buAutoNum type="arabicPeriod"/>
            </a:pPr>
            <a:r>
              <a:rPr lang="en-CA" sz="1600" u="sng" dirty="0"/>
              <a:t>The Perks of Being a Wallflower </a:t>
            </a:r>
            <a:r>
              <a:rPr lang="en-CA" sz="1600" dirty="0"/>
              <a:t>by Stephen Chbosky</a:t>
            </a:r>
          </a:p>
          <a:p>
            <a:pPr>
              <a:buAutoNum type="arabicPeriod"/>
            </a:pPr>
            <a:r>
              <a:rPr lang="en-CA" sz="1600" u="sng" dirty="0"/>
              <a:t>Crime and Punishment </a:t>
            </a:r>
            <a:r>
              <a:rPr lang="en-CA" sz="1600" dirty="0"/>
              <a:t>by Fyodor Dostoevsky</a:t>
            </a:r>
          </a:p>
          <a:p>
            <a:pPr>
              <a:buAutoNum type="arabicPeriod"/>
            </a:pPr>
            <a:r>
              <a:rPr lang="en-CA" sz="1600" u="sng" dirty="0"/>
              <a:t>The Kite Runner </a:t>
            </a:r>
            <a:r>
              <a:rPr lang="en-CA" sz="1600" dirty="0"/>
              <a:t>by Khaled Hossein</a:t>
            </a:r>
          </a:p>
          <a:p>
            <a:pPr>
              <a:buAutoNum type="arabicPeriod"/>
            </a:pPr>
            <a:r>
              <a:rPr lang="en-CA" sz="1600" u="sng" dirty="0"/>
              <a:t>In Darkness </a:t>
            </a:r>
            <a:r>
              <a:rPr lang="en-CA" sz="1600" dirty="0"/>
              <a:t>by Nick Lake</a:t>
            </a:r>
          </a:p>
          <a:p>
            <a:pPr>
              <a:buAutoNum type="arabicPeriod"/>
            </a:pPr>
            <a:r>
              <a:rPr lang="en-CA" sz="1600" u="sng" dirty="0"/>
              <a:t>A Short History of Nearly Everything </a:t>
            </a:r>
            <a:r>
              <a:rPr lang="en-CA" sz="1600" dirty="0"/>
              <a:t>by Bill Bryson</a:t>
            </a:r>
          </a:p>
          <a:p>
            <a:pPr>
              <a:buAutoNum type="arabicPeriod"/>
            </a:pPr>
            <a:r>
              <a:rPr lang="en-CA" sz="1600" u="sng" dirty="0"/>
              <a:t>A Brief History of Time </a:t>
            </a:r>
            <a:r>
              <a:rPr lang="en-CA" sz="1600" dirty="0"/>
              <a:t>by Stephen Hawking</a:t>
            </a:r>
          </a:p>
          <a:p>
            <a:pPr>
              <a:buAutoNum type="arabicPeriod"/>
            </a:pPr>
            <a:r>
              <a:rPr lang="en-CA" sz="1600" u="sng" dirty="0"/>
              <a:t>Brave New Word </a:t>
            </a:r>
            <a:r>
              <a:rPr lang="en-CA" sz="1600" dirty="0"/>
              <a:t>by Aldous </a:t>
            </a:r>
            <a:r>
              <a:rPr lang="en-CA" sz="1600" dirty="0" err="1"/>
              <a:t>Huxely</a:t>
            </a:r>
            <a:endParaRPr lang="en-CA" sz="1600" dirty="0"/>
          </a:p>
          <a:p>
            <a:pPr>
              <a:buAutoNum type="arabicPeriod"/>
            </a:pPr>
            <a:r>
              <a:rPr lang="en-CA" sz="1600" u="sng" dirty="0"/>
              <a:t>The Strange Case of Dr. Jekyll and Mr. Hyde </a:t>
            </a:r>
            <a:r>
              <a:rPr lang="en-CA" sz="1600" dirty="0"/>
              <a:t>by Robert Louis Stevenson</a:t>
            </a:r>
          </a:p>
          <a:p>
            <a:pPr>
              <a:buAutoNum type="arabicPeriod"/>
            </a:pPr>
            <a:r>
              <a:rPr lang="en-CA" sz="1600" u="sng" dirty="0"/>
              <a:t>The Road </a:t>
            </a:r>
            <a:r>
              <a:rPr lang="en-CA" sz="1600" dirty="0"/>
              <a:t>by Cormac McCarthy</a:t>
            </a:r>
          </a:p>
          <a:p>
            <a:pPr>
              <a:buAutoNum type="arabicPeriod"/>
            </a:pPr>
            <a:r>
              <a:rPr lang="en-CA" sz="1600" u="sng" dirty="0"/>
              <a:t>1984</a:t>
            </a:r>
            <a:r>
              <a:rPr lang="en-CA" sz="1600" dirty="0"/>
              <a:t> by George Orwell</a:t>
            </a:r>
          </a:p>
          <a:p>
            <a:pPr>
              <a:buAutoNum type="arabicPeriod"/>
            </a:pPr>
            <a:r>
              <a:rPr lang="en-CA" sz="1600" u="sng" dirty="0"/>
              <a:t>Heart of Darkness </a:t>
            </a:r>
            <a:r>
              <a:rPr lang="en-CA" sz="1600" dirty="0"/>
              <a:t>by Joseph Conrad</a:t>
            </a:r>
          </a:p>
          <a:p>
            <a:pPr>
              <a:buAutoNum type="arabicPeriod"/>
            </a:pPr>
            <a:endParaRPr lang="en-CA" sz="1600" dirty="0"/>
          </a:p>
        </p:txBody>
      </p:sp>
    </p:spTree>
    <p:extLst>
      <p:ext uri="{BB962C8B-B14F-4D97-AF65-F5344CB8AC3E}">
        <p14:creationId xmlns:p14="http://schemas.microsoft.com/office/powerpoint/2010/main" val="289135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5454-12BD-489F-8DFB-5BE70EB60BB0}"/>
              </a:ext>
            </a:extLst>
          </p:cNvPr>
          <p:cNvSpPr>
            <a:spLocks noGrp="1"/>
          </p:cNvSpPr>
          <p:nvPr>
            <p:ph type="title"/>
          </p:nvPr>
        </p:nvSpPr>
        <p:spPr/>
        <p:txBody>
          <a:bodyPr>
            <a:normAutofit/>
          </a:bodyPr>
          <a:lstStyle/>
          <a:p>
            <a:r>
              <a:rPr lang="en-US" sz="3200" dirty="0">
                <a:solidFill>
                  <a:srgbClr val="FF0000"/>
                </a:solidFill>
              </a:rPr>
              <a:t>Important Dates and Deadlines</a:t>
            </a:r>
            <a:endParaRPr lang="en-CA" sz="3200" dirty="0">
              <a:solidFill>
                <a:srgbClr val="FF0000"/>
              </a:solidFill>
            </a:endParaRPr>
          </a:p>
        </p:txBody>
      </p:sp>
      <p:sp>
        <p:nvSpPr>
          <p:cNvPr id="3" name="Content Placeholder 2">
            <a:extLst>
              <a:ext uri="{FF2B5EF4-FFF2-40B4-BE49-F238E27FC236}">
                <a16:creationId xmlns:a16="http://schemas.microsoft.com/office/drawing/2014/main" id="{28B7246D-7EE7-4D20-8A96-6CB9BC2D1EBD}"/>
              </a:ext>
            </a:extLst>
          </p:cNvPr>
          <p:cNvSpPr>
            <a:spLocks noGrp="1"/>
          </p:cNvSpPr>
          <p:nvPr>
            <p:ph idx="1"/>
          </p:nvPr>
        </p:nvSpPr>
        <p:spPr/>
        <p:txBody>
          <a:bodyPr>
            <a:normAutofit fontScale="92500" lnSpcReduction="20000"/>
          </a:bodyPr>
          <a:lstStyle/>
          <a:p>
            <a:pPr>
              <a:buAutoNum type="arabicPeriod"/>
            </a:pPr>
            <a:r>
              <a:rPr lang="en-US" sz="2400" b="1" i="0" u="none" strike="noStrike" baseline="0" dirty="0">
                <a:solidFill>
                  <a:srgbClr val="000000"/>
                </a:solidFill>
                <a:latin typeface="MEEVNW+TimesNewRomanPS-BoldMT"/>
              </a:rPr>
              <a:t>Student-Teacher Consultation 1 </a:t>
            </a:r>
            <a:r>
              <a:rPr lang="en-US" sz="2400" b="0" i="0" u="none" strike="noStrike" baseline="0" dirty="0">
                <a:solidFill>
                  <a:srgbClr val="000000"/>
                </a:solidFill>
                <a:latin typeface="CDCYWA+TimesNewRomanPSMT"/>
              </a:rPr>
              <a:t>(student-led meeting)  </a:t>
            </a:r>
          </a:p>
          <a:p>
            <a:r>
              <a:rPr lang="en-US" sz="1800" dirty="0">
                <a:solidFill>
                  <a:srgbClr val="000000"/>
                </a:solidFill>
                <a:latin typeface="ATKUIO+TimesNewRomanPSMT"/>
              </a:rPr>
              <a:t>Book</a:t>
            </a:r>
            <a:r>
              <a:rPr lang="en-US" sz="1800" b="0" i="0" u="none" strike="noStrike" baseline="0" dirty="0">
                <a:solidFill>
                  <a:srgbClr val="000000"/>
                </a:solidFill>
                <a:latin typeface="ATKUIO+TimesNewRomanPSMT"/>
              </a:rPr>
              <a:t> selected </a:t>
            </a:r>
          </a:p>
          <a:p>
            <a:r>
              <a:rPr lang="en-US" sz="1800" b="0" i="0" u="none" strike="noStrike" baseline="0" dirty="0">
                <a:solidFill>
                  <a:srgbClr val="000000"/>
                </a:solidFill>
                <a:latin typeface="ATKUIO+TimesNewRomanPSMT"/>
              </a:rPr>
              <a:t>50% of book read </a:t>
            </a:r>
            <a:endParaRPr lang="en-US" sz="1800" dirty="0">
              <a:solidFill>
                <a:srgbClr val="000000"/>
              </a:solidFill>
              <a:latin typeface="ATKUIO+TimesNewRomanPSMT"/>
            </a:endParaRPr>
          </a:p>
          <a:p>
            <a:r>
              <a:rPr lang="en-US" sz="1800" dirty="0">
                <a:solidFill>
                  <a:srgbClr val="000000"/>
                </a:solidFill>
                <a:latin typeface="ATKUIO+TimesNewRomanPSMT"/>
              </a:rPr>
              <a:t>Annotated</a:t>
            </a:r>
            <a:r>
              <a:rPr lang="en-US" sz="1800" b="0" i="0" u="none" strike="noStrike" baseline="0" dirty="0">
                <a:solidFill>
                  <a:srgbClr val="000000"/>
                </a:solidFill>
                <a:latin typeface="ATKUIO+TimesNewRomanPSMT"/>
              </a:rPr>
              <a:t> notes on novel </a:t>
            </a:r>
          </a:p>
          <a:p>
            <a:pPr marL="0" indent="0">
              <a:buNone/>
            </a:pPr>
            <a:r>
              <a:rPr lang="en-US" sz="1800" b="1" i="0" u="none" strike="noStrike" baseline="0" dirty="0">
                <a:solidFill>
                  <a:srgbClr val="000000"/>
                </a:solidFill>
                <a:latin typeface="DJXNBJ+TimesNewRomanPS-BoldMT"/>
              </a:rPr>
              <a:t>What theme is emerging in your novel? What 2-3 elements of the novel are you likely to focus on? What connections have you started to make, to other texts, your </a:t>
            </a:r>
            <a:r>
              <a:rPr lang="en-US" sz="1800" b="1" dirty="0">
                <a:solidFill>
                  <a:srgbClr val="000000"/>
                </a:solidFill>
                <a:latin typeface="DJXNBJ+TimesNewRomanPS-BoldMT"/>
              </a:rPr>
              <a:t>own</a:t>
            </a:r>
            <a:r>
              <a:rPr lang="en-US" sz="1800" b="1" i="0" u="none" strike="noStrike" baseline="0" dirty="0">
                <a:solidFill>
                  <a:srgbClr val="000000"/>
                </a:solidFill>
                <a:latin typeface="DJXNBJ+TimesNewRomanPS-BoldMT"/>
              </a:rPr>
              <a:t> experiences and society at large? </a:t>
            </a:r>
          </a:p>
          <a:p>
            <a:pPr marL="0" indent="0">
              <a:buNone/>
            </a:pPr>
            <a:r>
              <a:rPr lang="en-US" sz="2400" b="1" dirty="0">
                <a:solidFill>
                  <a:srgbClr val="000000"/>
                </a:solidFill>
                <a:latin typeface="DJXNBJ+TimesNewRomanPS-BoldMT"/>
              </a:rPr>
              <a:t>2. </a:t>
            </a:r>
            <a:r>
              <a:rPr lang="en-US" sz="2400" b="1" i="0" u="none" strike="noStrike" baseline="0" dirty="0">
                <a:solidFill>
                  <a:srgbClr val="000000"/>
                </a:solidFill>
                <a:latin typeface="MEEVNW+TimesNewRomanPS-BoldMT"/>
              </a:rPr>
              <a:t>Student-Teacher Consultation 2 </a:t>
            </a:r>
            <a:r>
              <a:rPr lang="en-US" sz="2400" b="0" i="0" u="none" strike="noStrike" baseline="0" dirty="0">
                <a:solidFill>
                  <a:srgbClr val="000000"/>
                </a:solidFill>
                <a:latin typeface="CDCYWA+TimesNewRomanPSMT"/>
              </a:rPr>
              <a:t>(student-led meeting) </a:t>
            </a:r>
          </a:p>
          <a:p>
            <a:pPr marL="0" indent="0">
              <a:buNone/>
            </a:pPr>
            <a:r>
              <a:rPr lang="en-US" sz="1800" b="0" i="0" u="none" strike="noStrike" baseline="0" dirty="0">
                <a:solidFill>
                  <a:srgbClr val="000000"/>
                </a:solidFill>
                <a:latin typeface="ATKUIO+TimesNewRomanPSMT"/>
              </a:rPr>
              <a:t>• 100% of book read </a:t>
            </a:r>
            <a:endParaRPr lang="en-US" sz="1800" dirty="0">
              <a:solidFill>
                <a:srgbClr val="000000"/>
              </a:solidFill>
              <a:latin typeface="ATKUIO+TimesNewRomanPSMT"/>
            </a:endParaRPr>
          </a:p>
          <a:p>
            <a:pPr marL="0" indent="0">
              <a:buNone/>
            </a:pPr>
            <a:r>
              <a:rPr lang="en-US" sz="1800" b="0" i="0" u="none" strike="noStrike" baseline="0" dirty="0">
                <a:solidFill>
                  <a:srgbClr val="000000"/>
                </a:solidFill>
                <a:latin typeface="ATKUIO+TimesNewRomanPSMT"/>
              </a:rPr>
              <a:t>• Completed notes on novel </a:t>
            </a:r>
          </a:p>
          <a:p>
            <a:pPr marL="0" indent="0">
              <a:buNone/>
            </a:pPr>
            <a:r>
              <a:rPr lang="en-US" sz="1800" b="1" dirty="0">
                <a:solidFill>
                  <a:srgbClr val="000000"/>
                </a:solidFill>
                <a:latin typeface="DJXNBJ+TimesNewRomanPS-BoldMT"/>
              </a:rPr>
              <a:t>W</a:t>
            </a:r>
            <a:r>
              <a:rPr lang="en-US" sz="1800" b="1" i="0" u="none" strike="noStrike" baseline="0" dirty="0">
                <a:solidFill>
                  <a:srgbClr val="000000"/>
                </a:solidFill>
                <a:latin typeface="DJXNBJ+TimesNewRomanPS-BoldMT"/>
              </a:rPr>
              <a:t>hat have you learned about yourself through analyzing the novel ? What theme is at the heart of your novel? What format will you be choosing for your presentation?</a:t>
            </a:r>
            <a:endParaRPr lang="en-US" sz="1800" b="0" i="0" u="none" strike="noStrike" baseline="0" dirty="0">
              <a:solidFill>
                <a:srgbClr val="000000"/>
              </a:solidFill>
              <a:latin typeface="ATKUIO+TimesNewRomanPSMT"/>
            </a:endParaRPr>
          </a:p>
          <a:p>
            <a:pPr marL="0" indent="0">
              <a:buNone/>
            </a:pPr>
            <a:r>
              <a:rPr lang="en-CA" sz="2400" b="1" dirty="0">
                <a:solidFill>
                  <a:srgbClr val="000000"/>
                </a:solidFill>
                <a:latin typeface="MEEVNW+TimesNewRomanPS-BoldMT"/>
              </a:rPr>
              <a:t>3</a:t>
            </a:r>
            <a:r>
              <a:rPr lang="en-CA" sz="2400" b="1" i="0" u="none" strike="noStrike" baseline="0" dirty="0">
                <a:solidFill>
                  <a:srgbClr val="000000"/>
                </a:solidFill>
                <a:latin typeface="MEEVNW+TimesNewRomanPS-BoldMT"/>
              </a:rPr>
              <a:t>. Presentation </a:t>
            </a:r>
          </a:p>
          <a:p>
            <a:pPr marL="0" indent="0">
              <a:buNone/>
            </a:pPr>
            <a:r>
              <a:rPr lang="en-US" sz="1800" b="0" i="0" u="none" strike="noStrike" baseline="0" dirty="0">
                <a:solidFill>
                  <a:srgbClr val="000000"/>
                </a:solidFill>
                <a:latin typeface="ATKUIO+TimesNewRomanPSMT"/>
              </a:rPr>
              <a:t>5 min. presentation must include: </a:t>
            </a:r>
          </a:p>
          <a:p>
            <a:r>
              <a:rPr lang="en-US" sz="1800" b="1" i="0" u="none" strike="noStrike" baseline="0" dirty="0">
                <a:solidFill>
                  <a:srgbClr val="000000"/>
                </a:solidFill>
                <a:latin typeface="ATKUIO+TimesNewRomanPSMT"/>
              </a:rPr>
              <a:t>Interesting Introduction</a:t>
            </a:r>
          </a:p>
          <a:p>
            <a:r>
              <a:rPr lang="en-US" sz="1800" b="1" dirty="0">
                <a:solidFill>
                  <a:srgbClr val="000000"/>
                </a:solidFill>
                <a:latin typeface="ATKUIO+TimesNewRomanPSMT"/>
              </a:rPr>
              <a:t>Analysis of 2-3 Literary Elements</a:t>
            </a:r>
          </a:p>
          <a:p>
            <a:r>
              <a:rPr lang="en-US" sz="1800" b="1" i="0" u="none" strike="noStrike" baseline="0" dirty="0">
                <a:solidFill>
                  <a:srgbClr val="000000"/>
                </a:solidFill>
                <a:latin typeface="ATKUIO+TimesNewRomanPSMT"/>
              </a:rPr>
              <a:t>Personal Connections to the book, own opinions and connections to today’s society</a:t>
            </a:r>
          </a:p>
        </p:txBody>
      </p:sp>
    </p:spTree>
    <p:extLst>
      <p:ext uri="{BB962C8B-B14F-4D97-AF65-F5344CB8AC3E}">
        <p14:creationId xmlns:p14="http://schemas.microsoft.com/office/powerpoint/2010/main" val="2700709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CD1B3-F12B-4C31-B16E-D343CF94F1A5}"/>
              </a:ext>
            </a:extLst>
          </p:cNvPr>
          <p:cNvSpPr>
            <a:spLocks noGrp="1"/>
          </p:cNvSpPr>
          <p:nvPr>
            <p:ph type="title"/>
          </p:nvPr>
        </p:nvSpPr>
        <p:spPr/>
        <p:txBody>
          <a:bodyPr>
            <a:normAutofit/>
          </a:bodyPr>
          <a:lstStyle/>
          <a:p>
            <a:r>
              <a:rPr lang="en-US" sz="3200" dirty="0">
                <a:solidFill>
                  <a:srgbClr val="FF0000"/>
                </a:solidFill>
              </a:rPr>
              <a:t>Expectations</a:t>
            </a:r>
            <a:endParaRPr lang="en-CA" sz="3200" dirty="0">
              <a:solidFill>
                <a:srgbClr val="FF0000"/>
              </a:solidFill>
            </a:endParaRPr>
          </a:p>
        </p:txBody>
      </p:sp>
      <p:sp>
        <p:nvSpPr>
          <p:cNvPr id="3" name="Content Placeholder 2">
            <a:extLst>
              <a:ext uri="{FF2B5EF4-FFF2-40B4-BE49-F238E27FC236}">
                <a16:creationId xmlns:a16="http://schemas.microsoft.com/office/drawing/2014/main" id="{09C4FF50-8504-49F9-92CC-F2025E0E357B}"/>
              </a:ext>
            </a:extLst>
          </p:cNvPr>
          <p:cNvSpPr>
            <a:spLocks noGrp="1"/>
          </p:cNvSpPr>
          <p:nvPr>
            <p:ph idx="1"/>
          </p:nvPr>
        </p:nvSpPr>
        <p:spPr/>
        <p:txBody>
          <a:bodyPr>
            <a:normAutofit lnSpcReduction="10000"/>
          </a:bodyPr>
          <a:lstStyle/>
          <a:p>
            <a:pPr>
              <a:buNone/>
            </a:pPr>
            <a:r>
              <a:rPr lang="en-CA" sz="1600" dirty="0"/>
              <a:t>Reading For Meaning</a:t>
            </a:r>
          </a:p>
          <a:p>
            <a:pPr>
              <a:buNone/>
            </a:pPr>
            <a:r>
              <a:rPr lang="en-CA" sz="1600" dirty="0"/>
              <a:t>1.1 read a variety of student- and teacher-selected texts from diverse cultures and historical periods, identifying specific purposes for reading</a:t>
            </a:r>
          </a:p>
          <a:p>
            <a:pPr>
              <a:buNone/>
            </a:pPr>
            <a:r>
              <a:rPr lang="en-CA" sz="1600" dirty="0"/>
              <a:t>1.2 select and use, with increasing facility, the most appropriate reading comprehension strategies to understand texts, including complex and challenging texts </a:t>
            </a:r>
          </a:p>
          <a:p>
            <a:pPr>
              <a:buNone/>
            </a:pPr>
            <a:r>
              <a:rPr lang="en-CA" sz="1600" dirty="0"/>
              <a:t>1.3 identify the most important ideas and supporting details in texts, including complex and challenging texts</a:t>
            </a:r>
          </a:p>
          <a:p>
            <a:pPr>
              <a:buNone/>
            </a:pPr>
            <a:r>
              <a:rPr lang="en-CA" sz="1600" dirty="0"/>
              <a:t>1.4 make and explain inferences of increasing subtlety and insight about texts, including complex and challenging texts, supporting their explanations with well-chosen stated and implied ideas from the texts</a:t>
            </a:r>
          </a:p>
          <a:p>
            <a:pPr>
              <a:buNone/>
            </a:pPr>
            <a:r>
              <a:rPr lang="en-CA" sz="1600" dirty="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600" dirty="0"/>
              <a:t>1.6 analyse texts in terms of the information, ideas, issues, or themes they explore, examining how various aspects of the texts contribute to the presentation or development of these elements</a:t>
            </a:r>
          </a:p>
          <a:p>
            <a:pPr>
              <a:buNone/>
            </a:pPr>
            <a:r>
              <a:rPr lang="en-CA" sz="1600" dirty="0"/>
              <a:t>1.7 evaluate the effectiveness of texts, including complex and challenging texts, using evidence from the text insightfully to support their opinions</a:t>
            </a:r>
          </a:p>
          <a:p>
            <a:pPr marL="0" indent="0">
              <a:buNone/>
            </a:pPr>
            <a:endParaRPr lang="en-CA" sz="1600" dirty="0"/>
          </a:p>
        </p:txBody>
      </p:sp>
    </p:spTree>
    <p:extLst>
      <p:ext uri="{BB962C8B-B14F-4D97-AF65-F5344CB8AC3E}">
        <p14:creationId xmlns:p14="http://schemas.microsoft.com/office/powerpoint/2010/main" val="3728830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52919-AB15-483C-A581-ECEAA7FDFB14}"/>
              </a:ext>
            </a:extLst>
          </p:cNvPr>
          <p:cNvSpPr>
            <a:spLocks noGrp="1"/>
          </p:cNvSpPr>
          <p:nvPr>
            <p:ph type="title"/>
          </p:nvPr>
        </p:nvSpPr>
        <p:spPr/>
        <p:txBody>
          <a:bodyPr>
            <a:normAutofit/>
          </a:bodyPr>
          <a:lstStyle/>
          <a:p>
            <a:r>
              <a:rPr lang="en-US" sz="3200" dirty="0">
                <a:solidFill>
                  <a:srgbClr val="FF0000"/>
                </a:solidFill>
              </a:rPr>
              <a:t>Expectations</a:t>
            </a:r>
            <a:endParaRPr lang="en-CA" sz="3200" dirty="0">
              <a:solidFill>
                <a:srgbClr val="FF0000"/>
              </a:solidFill>
            </a:endParaRPr>
          </a:p>
        </p:txBody>
      </p:sp>
      <p:sp>
        <p:nvSpPr>
          <p:cNvPr id="3" name="Content Placeholder 2">
            <a:extLst>
              <a:ext uri="{FF2B5EF4-FFF2-40B4-BE49-F238E27FC236}">
                <a16:creationId xmlns:a16="http://schemas.microsoft.com/office/drawing/2014/main" id="{C8817FD6-009C-4BC7-A1AD-230F431AB51D}"/>
              </a:ext>
            </a:extLst>
          </p:cNvPr>
          <p:cNvSpPr>
            <a:spLocks noGrp="1"/>
          </p:cNvSpPr>
          <p:nvPr>
            <p:ph idx="1"/>
          </p:nvPr>
        </p:nvSpPr>
        <p:spPr/>
        <p:txBody>
          <a:bodyPr>
            <a:normAutofit/>
          </a:bodyPr>
          <a:lstStyle/>
          <a:p>
            <a:pPr>
              <a:buNone/>
            </a:pPr>
            <a:r>
              <a:rPr lang="en-CA" sz="1600" dirty="0"/>
              <a:t>Understanding Form and Style</a:t>
            </a:r>
          </a:p>
          <a:p>
            <a:pPr>
              <a:buNone/>
            </a:pPr>
            <a:r>
              <a:rPr lang="en-CA" sz="1600" dirty="0"/>
              <a:t>2.1 identify a variety of characteristics of literary, informational, and graphic text forms and demonstrate insight into the way they help communicate meaning</a:t>
            </a:r>
          </a:p>
          <a:p>
            <a:pPr>
              <a:buNone/>
            </a:pPr>
            <a:r>
              <a:rPr lang="en-CA" sz="1600" dirty="0"/>
              <a:t>2.2 identify a variety of text features and demonstrate insight into the way they communicate meaning</a:t>
            </a:r>
          </a:p>
          <a:p>
            <a:pPr>
              <a:buNone/>
            </a:pPr>
            <a:r>
              <a:rPr lang="en-CA" sz="1600" dirty="0"/>
              <a:t>2.3 identify a variety of elements of style in texts and explain how they help communicate meaning and enhance the effectiveness of the texts</a:t>
            </a:r>
          </a:p>
          <a:p>
            <a:pPr>
              <a:buNone/>
            </a:pPr>
            <a:endParaRPr lang="en-CA" sz="1600" dirty="0"/>
          </a:p>
          <a:p>
            <a:pPr>
              <a:buNone/>
            </a:pPr>
            <a:r>
              <a:rPr lang="en-CA" sz="1600" dirty="0"/>
              <a:t>Reading With Fluency</a:t>
            </a:r>
          </a:p>
          <a:p>
            <a:pPr>
              <a:buNone/>
            </a:pPr>
            <a:r>
              <a:rPr lang="en-CA" sz="1600" dirty="0"/>
              <a:t>3.1 automatically understand most words in a variety of reading contexts</a:t>
            </a:r>
          </a:p>
          <a:p>
            <a:pPr>
              <a:buNone/>
            </a:pPr>
            <a:r>
              <a:rPr lang="en-CA" sz="1600" dirty="0"/>
              <a:t>3.2 use decoding strategies effectively to read and understand unfamiliar words, including words of increasing difficulty</a:t>
            </a:r>
          </a:p>
          <a:p>
            <a:pPr>
              <a:buNone/>
            </a:pPr>
            <a:r>
              <a:rPr lang="en-CA" sz="1600" dirty="0"/>
              <a:t>3.3 regularly use a variety of strategies to explore and expand vocabulary, discerning shades of meaning and assessing the precision with which words are used in the texts they are reading</a:t>
            </a:r>
          </a:p>
          <a:p>
            <a:pPr marL="0" indent="0">
              <a:buNone/>
            </a:pPr>
            <a:endParaRPr lang="en-CA" sz="1600" dirty="0"/>
          </a:p>
        </p:txBody>
      </p:sp>
    </p:spTree>
    <p:extLst>
      <p:ext uri="{BB962C8B-B14F-4D97-AF65-F5344CB8AC3E}">
        <p14:creationId xmlns:p14="http://schemas.microsoft.com/office/powerpoint/2010/main" val="2413998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6C265-DDED-4977-A342-43D066CE9379}"/>
              </a:ext>
            </a:extLst>
          </p:cNvPr>
          <p:cNvSpPr>
            <a:spLocks noGrp="1"/>
          </p:cNvSpPr>
          <p:nvPr>
            <p:ph type="title"/>
          </p:nvPr>
        </p:nvSpPr>
        <p:spPr/>
        <p:txBody>
          <a:bodyPr>
            <a:normAutofit/>
          </a:bodyPr>
          <a:lstStyle/>
          <a:p>
            <a:r>
              <a:rPr lang="en-US" sz="3200" dirty="0">
                <a:solidFill>
                  <a:srgbClr val="FF0000"/>
                </a:solidFill>
              </a:rPr>
              <a:t>Expectations</a:t>
            </a:r>
            <a:endParaRPr lang="en-CA" sz="3200" dirty="0">
              <a:solidFill>
                <a:srgbClr val="FF0000"/>
              </a:solidFill>
            </a:endParaRPr>
          </a:p>
        </p:txBody>
      </p:sp>
      <p:sp>
        <p:nvSpPr>
          <p:cNvPr id="3" name="Content Placeholder 2">
            <a:extLst>
              <a:ext uri="{FF2B5EF4-FFF2-40B4-BE49-F238E27FC236}">
                <a16:creationId xmlns:a16="http://schemas.microsoft.com/office/drawing/2014/main" id="{BFD2E19B-5877-4C56-A637-2CB72C0490D9}"/>
              </a:ext>
            </a:extLst>
          </p:cNvPr>
          <p:cNvSpPr>
            <a:spLocks noGrp="1"/>
          </p:cNvSpPr>
          <p:nvPr>
            <p:ph idx="1"/>
          </p:nvPr>
        </p:nvSpPr>
        <p:spPr/>
        <p:txBody>
          <a:bodyPr>
            <a:normAutofit/>
          </a:bodyPr>
          <a:lstStyle/>
          <a:p>
            <a:pPr>
              <a:buNone/>
            </a:pPr>
            <a:r>
              <a:rPr lang="en-CA" sz="1600" dirty="0"/>
              <a:t>Speaking To Communicate</a:t>
            </a:r>
          </a:p>
          <a:p>
            <a:pPr>
              <a:buNone/>
            </a:pPr>
            <a:r>
              <a:rPr lang="en-CA" sz="1600" dirty="0"/>
              <a:t>2.1 communicate orally for a wide range of purposes, using language effective for the intended audience </a:t>
            </a:r>
          </a:p>
          <a:p>
            <a:pPr>
              <a:buNone/>
            </a:pPr>
            <a:r>
              <a:rPr lang="en-CA" sz="1600" dirty="0"/>
              <a:t>2.2 demonstrate an understanding of a variety of interpersonal speaking strategies and adapt them to suit the purpose, situation, and audience, exhibiting sensitivity to cultural differences</a:t>
            </a:r>
          </a:p>
          <a:p>
            <a:pPr>
              <a:buNone/>
            </a:pPr>
            <a:r>
              <a:rPr lang="en-CA" sz="1600" dirty="0"/>
              <a:t>2.3 communicate in a clear, coherent manner, using a structure and style effective for the purpose, subject matter, and intended audience</a:t>
            </a:r>
          </a:p>
          <a:p>
            <a:pPr>
              <a:buNone/>
            </a:pPr>
            <a:r>
              <a:rPr lang="en-CA" sz="1600" dirty="0"/>
              <a:t>2.4 use the most appropriate words, phrases, and terminology, and a variety of stylistic devices, to communicate their meaning in a compelling way and to engage their intended audience</a:t>
            </a:r>
          </a:p>
          <a:p>
            <a:pPr>
              <a:buNone/>
            </a:pPr>
            <a:r>
              <a:rPr lang="en-CA" sz="1600" dirty="0"/>
              <a:t>2.7 use a variety of audio-visual aids effectively to support and enhance oral presentations and to engage an audience </a:t>
            </a:r>
          </a:p>
          <a:p>
            <a:pPr marL="0" indent="0">
              <a:buNone/>
            </a:pPr>
            <a:endParaRPr lang="en-CA" sz="1600" dirty="0"/>
          </a:p>
        </p:txBody>
      </p:sp>
    </p:spTree>
    <p:extLst>
      <p:ext uri="{BB962C8B-B14F-4D97-AF65-F5344CB8AC3E}">
        <p14:creationId xmlns:p14="http://schemas.microsoft.com/office/powerpoint/2010/main" val="173374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33492-F243-4F8D-AE00-7EA646943A2C}"/>
              </a:ext>
            </a:extLst>
          </p:cNvPr>
          <p:cNvSpPr>
            <a:spLocks noGrp="1"/>
          </p:cNvSpPr>
          <p:nvPr>
            <p:ph type="title"/>
          </p:nvPr>
        </p:nvSpPr>
        <p:spPr/>
        <p:txBody>
          <a:bodyPr>
            <a:normAutofit/>
          </a:bodyPr>
          <a:lstStyle/>
          <a:p>
            <a:r>
              <a:rPr lang="en-US" sz="3200" dirty="0">
                <a:solidFill>
                  <a:srgbClr val="FF0000"/>
                </a:solidFill>
              </a:rPr>
              <a:t>Expectations</a:t>
            </a:r>
            <a:endParaRPr lang="en-CA" sz="3200" dirty="0">
              <a:solidFill>
                <a:srgbClr val="FF0000"/>
              </a:solidFill>
            </a:endParaRPr>
          </a:p>
        </p:txBody>
      </p:sp>
      <p:sp>
        <p:nvSpPr>
          <p:cNvPr id="3" name="Content Placeholder 2">
            <a:extLst>
              <a:ext uri="{FF2B5EF4-FFF2-40B4-BE49-F238E27FC236}">
                <a16:creationId xmlns:a16="http://schemas.microsoft.com/office/drawing/2014/main" id="{D59AC5E8-D82D-4715-AC02-3744F2852FF5}"/>
              </a:ext>
            </a:extLst>
          </p:cNvPr>
          <p:cNvSpPr>
            <a:spLocks noGrp="1"/>
          </p:cNvSpPr>
          <p:nvPr>
            <p:ph idx="1"/>
          </p:nvPr>
        </p:nvSpPr>
        <p:spPr/>
        <p:txBody>
          <a:bodyPr>
            <a:normAutofit fontScale="85000" lnSpcReduction="20000"/>
          </a:bodyPr>
          <a:lstStyle/>
          <a:p>
            <a:pPr>
              <a:buNone/>
            </a:pPr>
            <a:r>
              <a:rPr lang="en-CA" sz="1600" dirty="0"/>
              <a:t>Developing and Organizing Content</a:t>
            </a:r>
          </a:p>
          <a:p>
            <a:pPr>
              <a:buNone/>
            </a:pPr>
            <a:r>
              <a:rPr lang="en-CA" sz="1600" dirty="0"/>
              <a:t>1.1 identify the topic, purpose, and audience for a variety of writing tasks</a:t>
            </a:r>
          </a:p>
          <a:p>
            <a:pPr>
              <a:buNone/>
            </a:pPr>
            <a:r>
              <a:rPr lang="en-CA" sz="1600" dirty="0"/>
              <a:t>1.2 generate, expand, explore, and focus ideas for potential writing tasks, using a variety of strategies and print, electronic, and other resources, as appropriate</a:t>
            </a:r>
          </a:p>
          <a:p>
            <a:pPr>
              <a:buNone/>
            </a:pPr>
            <a:r>
              <a:rPr lang="en-CA" sz="1600" dirty="0"/>
              <a:t>1.3 locate and select information to fully and effectively support ideas for writing, using a variety of strategies and print, electronic, and other resources, as appropriate</a:t>
            </a:r>
          </a:p>
          <a:p>
            <a:pPr>
              <a:buNone/>
            </a:pPr>
            <a:r>
              <a:rPr lang="en-CA" sz="1600" dirty="0"/>
              <a:t>1.4 identify, sort, and order main ideas and supporting details for writing tasks, using a variety of strategies and selecting the organizational pattern best suited to the content and the purpose for writing </a:t>
            </a:r>
          </a:p>
          <a:p>
            <a:pPr>
              <a:buNone/>
            </a:pPr>
            <a:r>
              <a:rPr lang="en-CA" sz="1600" dirty="0"/>
              <a:t>1.5 determine whether the ideas and information gathered are accurate and complete, interesting, and effectively meet the requirements of the writing task</a:t>
            </a:r>
          </a:p>
          <a:p>
            <a:pPr>
              <a:buNone/>
            </a:pPr>
            <a:r>
              <a:rPr lang="en-CA" sz="1600" dirty="0"/>
              <a:t>Using Knowledge of Form and Style</a:t>
            </a:r>
          </a:p>
          <a:p>
            <a:pPr>
              <a:buNone/>
            </a:pPr>
            <a:r>
              <a:rPr lang="en-CA" sz="1600" dirty="0"/>
              <a:t>2.1 write for different purposes and audiences using a variety of literary, informational, and graphic forms </a:t>
            </a:r>
          </a:p>
          <a:p>
            <a:pPr>
              <a:buNone/>
            </a:pPr>
            <a:r>
              <a:rPr lang="en-CA" sz="1600" dirty="0"/>
              <a:t>2.2 establish a distinctive and original voice in their writing, modifying language and tone skilfully and effectively to suit the form, audience, and purpose for writing</a:t>
            </a:r>
          </a:p>
          <a:p>
            <a:pPr>
              <a:buNone/>
            </a:pPr>
            <a:r>
              <a:rPr lang="en-CA" sz="1600" dirty="0"/>
              <a:t>2.3 use a wide range of descriptive and evocative words, phrases, and expressions precisely and imaginatively to make their writing clear, vivid, and compelling for their intended audience</a:t>
            </a:r>
          </a:p>
          <a:p>
            <a:pPr>
              <a:buNone/>
            </a:pPr>
            <a:r>
              <a:rPr lang="en-CA" sz="1600" dirty="0"/>
              <a:t>2.4 write complete sentences that communicate their meaning clearly and effectively, skilfully varying sentence type, structure, and length to suit different purposes and making smooth and logical transitions between ideas</a:t>
            </a:r>
          </a:p>
          <a:p>
            <a:pPr>
              <a:buNone/>
            </a:pPr>
            <a:r>
              <a:rPr lang="en-CA" sz="1600" dirty="0"/>
              <a:t>2.6 revise drafts to improve the content, organization, clarity, and style of their written work</a:t>
            </a:r>
          </a:p>
          <a:p>
            <a:pPr>
              <a:buNone/>
            </a:pPr>
            <a:r>
              <a:rPr lang="en-CA" sz="1600" dirty="0"/>
              <a:t>2.7 produce revised drafts of texts, including increasingly complex texts, written to meet criteria identified by the teacher, based on the curriculum expectations</a:t>
            </a:r>
          </a:p>
          <a:p>
            <a:pPr marL="0" indent="0">
              <a:buNone/>
            </a:pPr>
            <a:endParaRPr lang="en-CA" sz="1600" dirty="0"/>
          </a:p>
        </p:txBody>
      </p:sp>
    </p:spTree>
    <p:extLst>
      <p:ext uri="{BB962C8B-B14F-4D97-AF65-F5344CB8AC3E}">
        <p14:creationId xmlns:p14="http://schemas.microsoft.com/office/powerpoint/2010/main" val="13945932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597</TotalTime>
  <Words>1516</Words>
  <Application>Microsoft Office PowerPoint</Application>
  <PresentationFormat>On-screen Show (4:3)</PresentationFormat>
  <Paragraphs>107</Paragraphs>
  <Slides>11</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ATKUIO+TimesNewRomanPSMT</vt:lpstr>
      <vt:lpstr>Calibri</vt:lpstr>
      <vt:lpstr>CDCYWA+TimesNewRomanPSMT</vt:lpstr>
      <vt:lpstr>DJXNBJ+TimesNewRomanPS-BoldMT</vt:lpstr>
      <vt:lpstr>MEEVNW+TimesNewRomanPS-BoldMT</vt:lpstr>
      <vt:lpstr>Office Theme</vt:lpstr>
      <vt:lpstr>    ENG4U Independent Study Assignment    </vt:lpstr>
      <vt:lpstr>Directions</vt:lpstr>
      <vt:lpstr>Requirements</vt:lpstr>
      <vt:lpstr>Novel Choices</vt:lpstr>
      <vt:lpstr>Important Dates and Deadlines</vt:lpstr>
      <vt:lpstr>Expectations</vt:lpstr>
      <vt:lpstr>Expectations</vt:lpstr>
      <vt:lpstr>Expectations</vt:lpstr>
      <vt:lpstr>Expectations</vt:lpstr>
      <vt:lpstr>Expectations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gillian.matthews@sympatico.ca</cp:lastModifiedBy>
  <cp:revision>167</cp:revision>
  <dcterms:created xsi:type="dcterms:W3CDTF">2019-05-08T03:08:00Z</dcterms:created>
  <dcterms:modified xsi:type="dcterms:W3CDTF">2022-09-08T17:20:57Z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1033-10.2.0.7646</vt:lpwstr>
  </property>
</Properties>
</file>