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72" r:id="rId4"/>
    <p:sldId id="260" r:id="rId5"/>
    <p:sldId id="261" r:id="rId6"/>
    <p:sldId id="262" r:id="rId7"/>
    <p:sldId id="265" r:id="rId8"/>
    <p:sldId id="264" r:id="rId9"/>
    <p:sldId id="270" r:id="rId10"/>
    <p:sldId id="267" r:id="rId11"/>
    <p:sldId id="271"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2021-01-07</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2021-01-07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2021-01-07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erriam-webster.com/dictionary/figure%20of%20speech"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merriam-webster.com/dictionary/analogy"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smtClean="0">
                <a:solidFill>
                  <a:srgbClr val="C00000"/>
                </a:solidFill>
              </a:rPr>
              <a:t>A Separate Peace</a:t>
            </a:r>
            <a:br>
              <a:rPr lang="en-CA" sz="3600" dirty="0" smtClean="0">
                <a:solidFill>
                  <a:srgbClr val="C00000"/>
                </a:solidFill>
              </a:rPr>
            </a:br>
            <a:r>
              <a:rPr lang="en-CA" sz="3600" dirty="0" smtClean="0">
                <a:solidFill>
                  <a:srgbClr val="C00000"/>
                </a:solidFill>
              </a:rPr>
              <a:t>by </a:t>
            </a:r>
            <a:r>
              <a:rPr lang="en-CA" sz="3200" dirty="0" smtClean="0">
                <a:solidFill>
                  <a:srgbClr val="C00000"/>
                </a:solidFill>
              </a:rPr>
              <a:t>John Knowles</a:t>
            </a:r>
            <a:endParaRPr lang="en-CA" sz="3600" dirty="0">
              <a:solidFill>
                <a:srgbClr val="C00000"/>
              </a:solidFill>
            </a:endParaRPr>
          </a:p>
        </p:txBody>
      </p:sp>
      <p:sp>
        <p:nvSpPr>
          <p:cNvPr id="3" name="Subtitle 2"/>
          <p:cNvSpPr>
            <a:spLocks noGrp="1"/>
          </p:cNvSpPr>
          <p:nvPr>
            <p:ph type="subTitle" idx="1"/>
          </p:nvPr>
        </p:nvSpPr>
        <p:spPr/>
        <p:txBody>
          <a:bodyPr/>
          <a:lstStyle/>
          <a:p>
            <a:r>
              <a:rPr lang="en-CA" dirty="0" smtClean="0">
                <a:solidFill>
                  <a:srgbClr val="C00000"/>
                </a:solidFill>
              </a:rPr>
              <a:t>Literary Elements: Chapter 1</a:t>
            </a:r>
            <a:endParaRPr lang="en-CA" dirty="0">
              <a:solidFill>
                <a:srgbClr val="C00000"/>
              </a:solidFill>
            </a:endParaRPr>
          </a:p>
        </p:txBody>
      </p:sp>
      <p:sp>
        <p:nvSpPr>
          <p:cNvPr id="1028" name="AutoShape 4" descr="C:\Users\Gillian\Documents\ESL On-Line Language Tutoring\literary elements 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9" name="Picture 5" descr="C:\Users\Gillian\Documents\ESL On-Line Language Tutoring\literary e.jpg"/>
          <p:cNvPicPr>
            <a:picLocks noChangeAspect="1" noChangeArrowheads="1"/>
          </p:cNvPicPr>
          <p:nvPr/>
        </p:nvPicPr>
        <p:blipFill>
          <a:blip r:embed="rId3" cstate="print"/>
          <a:srcRect/>
          <a:stretch>
            <a:fillRect/>
          </a:stretch>
        </p:blipFill>
        <p:spPr bwMode="auto">
          <a:xfrm>
            <a:off x="6862528" y="0"/>
            <a:ext cx="2281472" cy="3525912"/>
          </a:xfrm>
          <a:prstGeom prst="rect">
            <a:avLst/>
          </a:prstGeom>
          <a:noFill/>
        </p:spPr>
      </p:pic>
      <p:pic>
        <p:nvPicPr>
          <p:cNvPr id="6" name="Picture 4" descr="A Separate Peace by Strawberrie-Soda on DeviantArt"/>
          <p:cNvPicPr>
            <a:picLocks noChangeAspect="1" noChangeArrowheads="1"/>
          </p:cNvPicPr>
          <p:nvPr/>
        </p:nvPicPr>
        <p:blipFill>
          <a:blip r:embed="rId4" cstate="print"/>
          <a:srcRect/>
          <a:stretch>
            <a:fillRect/>
          </a:stretch>
        </p:blipFill>
        <p:spPr bwMode="auto">
          <a:xfrm>
            <a:off x="428596" y="285728"/>
            <a:ext cx="1896665" cy="2436640"/>
          </a:xfrm>
          <a:prstGeom prst="rect">
            <a:avLst/>
          </a:prstGeom>
          <a:noFill/>
        </p:spPr>
      </p:pic>
      <p:pic>
        <p:nvPicPr>
          <p:cNvPr id="7" name="Picture 2" descr="C:\Users\Gillian\Documents\Tutoring Gabby and Quinn\Quinn\Place Value Worksheets\cropped-o-A-SEPARATE-PEACE-facebook.jpg"/>
          <p:cNvPicPr>
            <a:picLocks noChangeAspect="1" noChangeArrowheads="1"/>
          </p:cNvPicPr>
          <p:nvPr/>
        </p:nvPicPr>
        <p:blipFill>
          <a:blip r:embed="rId5" cstate="print"/>
          <a:srcRect/>
          <a:stretch>
            <a:fillRect/>
          </a:stretch>
        </p:blipFill>
        <p:spPr bwMode="auto">
          <a:xfrm>
            <a:off x="285720" y="5214950"/>
            <a:ext cx="2483768" cy="1407469"/>
          </a:xfrm>
          <a:prstGeom prst="rect">
            <a:avLst/>
          </a:prstGeom>
          <a:noFill/>
        </p:spPr>
      </p:pic>
      <p:pic>
        <p:nvPicPr>
          <p:cNvPr id="8" name="Picture 8" descr="Theme: Friendship - A Separate Peace by John Knowles"/>
          <p:cNvPicPr>
            <a:picLocks noChangeAspect="1" noChangeArrowheads="1"/>
          </p:cNvPicPr>
          <p:nvPr/>
        </p:nvPicPr>
        <p:blipFill>
          <a:blip r:embed="rId6" cstate="print"/>
          <a:srcRect/>
          <a:stretch>
            <a:fillRect/>
          </a:stretch>
        </p:blipFill>
        <p:spPr bwMode="auto">
          <a:xfrm>
            <a:off x="7715272" y="4643446"/>
            <a:ext cx="1291605" cy="202818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Vocabulary-Ch.1</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1600" dirty="0" smtClean="0"/>
              <a:t>Sedate</a:t>
            </a:r>
          </a:p>
          <a:p>
            <a:pPr>
              <a:buNone/>
            </a:pPr>
            <a:r>
              <a:rPr lang="en-CA" sz="1600" dirty="0" smtClean="0"/>
              <a:t>Perpendicular</a:t>
            </a:r>
          </a:p>
          <a:p>
            <a:pPr>
              <a:buNone/>
            </a:pPr>
            <a:r>
              <a:rPr lang="en-CA" sz="1600" dirty="0" smtClean="0"/>
              <a:t>Strait-laced</a:t>
            </a:r>
          </a:p>
          <a:p>
            <a:pPr>
              <a:buNone/>
            </a:pPr>
            <a:r>
              <a:rPr lang="en-CA" sz="1600" dirty="0" smtClean="0"/>
              <a:t>Tacit</a:t>
            </a:r>
          </a:p>
          <a:p>
            <a:pPr>
              <a:buNone/>
            </a:pPr>
            <a:r>
              <a:rPr lang="en-CA" sz="1600" dirty="0" smtClean="0"/>
              <a:t>Cupola</a:t>
            </a:r>
          </a:p>
          <a:p>
            <a:pPr>
              <a:buNone/>
            </a:pPr>
            <a:r>
              <a:rPr lang="en-CA" sz="1600" dirty="0" err="1" smtClean="0"/>
              <a:t>Soggily</a:t>
            </a:r>
            <a:endParaRPr lang="en-CA" sz="1600" dirty="0" smtClean="0"/>
          </a:p>
          <a:p>
            <a:pPr>
              <a:buNone/>
            </a:pPr>
            <a:r>
              <a:rPr lang="en-CA" sz="1600" dirty="0" smtClean="0"/>
              <a:t>Forlorn</a:t>
            </a:r>
          </a:p>
          <a:p>
            <a:pPr>
              <a:buNone/>
            </a:pPr>
            <a:r>
              <a:rPr lang="en-CA" sz="1600" dirty="0" smtClean="0"/>
              <a:t>Trudge</a:t>
            </a:r>
          </a:p>
          <a:p>
            <a:pPr>
              <a:buNone/>
            </a:pPr>
            <a:r>
              <a:rPr lang="en-CA" sz="1600" dirty="0" smtClean="0"/>
              <a:t>Harmonized</a:t>
            </a:r>
          </a:p>
          <a:p>
            <a:pPr>
              <a:buNone/>
            </a:pPr>
            <a:r>
              <a:rPr lang="en-CA" sz="1600" dirty="0" smtClean="0"/>
              <a:t>Ramshackle</a:t>
            </a:r>
          </a:p>
          <a:p>
            <a:pPr>
              <a:buNone/>
            </a:pPr>
            <a:endParaRPr lang="en-CA"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Text and Society</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None/>
            </a:pPr>
            <a:r>
              <a:rPr lang="en-US" sz="2000" u="sng" dirty="0" smtClean="0"/>
              <a:t>Challenges of Attending Boarding School</a:t>
            </a:r>
            <a:r>
              <a:rPr lang="en-US" sz="2000" dirty="0" smtClean="0"/>
              <a:t>: living away from home; the value of a complete on-site education v. staying at home</a:t>
            </a:r>
          </a:p>
          <a:p>
            <a:pPr>
              <a:buNone/>
            </a:pPr>
            <a:r>
              <a:rPr lang="en-US" sz="2000" u="sng" dirty="0" smtClean="0"/>
              <a:t>Challenges of Friendship and Peer Pressure</a:t>
            </a:r>
            <a:r>
              <a:rPr lang="en-US" sz="2000" dirty="0" smtClean="0"/>
              <a:t>: boys inspire each other to jump off tree branch; Is this safe?  Is it a good idea? Who is responsible for supervising the boys and ensuring that they make appropriate decisions to follow the school guidelines? What is the message to society and current high school boys?</a:t>
            </a:r>
            <a:endParaRPr lang="en-US" sz="2000"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Point of View</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None/>
            </a:pPr>
            <a:r>
              <a:rPr lang="en-US" sz="2000" b="1" dirty="0" smtClean="0"/>
              <a:t>Gene: </a:t>
            </a:r>
            <a:r>
              <a:rPr lang="en-US" sz="2000" dirty="0" smtClean="0"/>
              <a:t>Main character, his somewhat negative view, memories of his time at this school</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Characters</a:t>
            </a:r>
            <a:endParaRPr lang="en-CA" sz="3600"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buNone/>
            </a:pPr>
            <a:endParaRPr lang="en-CA" sz="2000" u="sng" dirty="0" smtClean="0"/>
          </a:p>
          <a:p>
            <a:pPr marL="457200" indent="-457200">
              <a:buAutoNum type="arabicPeriod"/>
            </a:pPr>
            <a:r>
              <a:rPr lang="en-CA" sz="2000" u="sng" dirty="0" smtClean="0"/>
              <a:t>Gene Forrester, </a:t>
            </a:r>
            <a:r>
              <a:rPr lang="en-CA" sz="2000" dirty="0" smtClean="0"/>
              <a:t>returning to Devon School after 15 years. </a:t>
            </a:r>
          </a:p>
          <a:p>
            <a:pPr marL="457200" indent="-457200"/>
            <a:r>
              <a:rPr lang="en-CA" sz="2000" dirty="0" smtClean="0"/>
              <a:t>Feeling </a:t>
            </a:r>
            <a:r>
              <a:rPr lang="en-CA" sz="2000" u="sng" dirty="0" smtClean="0"/>
              <a:t>pensive/reflective</a:t>
            </a:r>
            <a:r>
              <a:rPr lang="en-CA" sz="2000" dirty="0" smtClean="0"/>
              <a:t> about his time at that school ex. Sees the facility of the school, brings back memories of his time at the school</a:t>
            </a:r>
          </a:p>
          <a:p>
            <a:pPr marL="457200" indent="-457200"/>
            <a:r>
              <a:rPr lang="en-CA" sz="2000" u="sng" dirty="0" smtClean="0"/>
              <a:t>Social </a:t>
            </a:r>
            <a:r>
              <a:rPr lang="en-CA" sz="2000" dirty="0" smtClean="0"/>
              <a:t>with friend Finny; will follow </a:t>
            </a:r>
            <a:r>
              <a:rPr lang="en-CA" sz="2000" dirty="0" err="1" smtClean="0"/>
              <a:t>Finny’s</a:t>
            </a:r>
            <a:r>
              <a:rPr lang="en-CA" sz="2000" dirty="0" smtClean="0"/>
              <a:t> actions for fun ex. Jumped into the river off a tree </a:t>
            </a:r>
            <a:r>
              <a:rPr lang="en-CA" sz="2000" dirty="0" smtClean="0"/>
              <a:t>branch</a:t>
            </a:r>
          </a:p>
          <a:p>
            <a:pPr marL="457200" indent="-457200"/>
            <a:r>
              <a:rPr lang="en-CA" sz="2000" u="sng" dirty="0" smtClean="0"/>
              <a:t>Follower:</a:t>
            </a:r>
            <a:r>
              <a:rPr lang="en-CA" sz="2000" dirty="0" smtClean="0"/>
              <a:t> follows </a:t>
            </a:r>
            <a:r>
              <a:rPr lang="en-CA" sz="2000" dirty="0" err="1" smtClean="0"/>
              <a:t>Finny’s</a:t>
            </a:r>
            <a:r>
              <a:rPr lang="en-CA" sz="2000" dirty="0" smtClean="0"/>
              <a:t> lead of jumping off the tree branch</a:t>
            </a:r>
            <a:endParaRPr lang="en-CA" sz="2000" u="sng" dirty="0" smtClean="0"/>
          </a:p>
          <a:p>
            <a:pPr marL="457200" indent="-457200">
              <a:buAutoNum type="arabicPeriod"/>
            </a:pPr>
            <a:endParaRPr lang="en-CA" sz="2000" dirty="0" smtClean="0"/>
          </a:p>
          <a:p>
            <a:pPr marL="457200" indent="-457200">
              <a:buNone/>
            </a:pPr>
            <a:r>
              <a:rPr lang="en-CA" sz="2000" dirty="0" smtClean="0"/>
              <a:t>2.    </a:t>
            </a:r>
            <a:r>
              <a:rPr lang="en-CA" sz="2000" u="sng" dirty="0" smtClean="0"/>
              <a:t>Finny</a:t>
            </a:r>
            <a:r>
              <a:rPr lang="en-CA" sz="2000" dirty="0" smtClean="0"/>
              <a:t>: Gene’s roommate at Devon School;</a:t>
            </a:r>
            <a:r>
              <a:rPr lang="en-CA" sz="2000" u="sng" dirty="0" smtClean="0"/>
              <a:t> </a:t>
            </a:r>
          </a:p>
          <a:p>
            <a:pPr marL="457200" indent="-457200"/>
            <a:r>
              <a:rPr lang="en-CA" sz="2000" u="sng" dirty="0" smtClean="0"/>
              <a:t>bold/daring</a:t>
            </a:r>
            <a:r>
              <a:rPr lang="en-CA" sz="2000" dirty="0" smtClean="0"/>
              <a:t>, likes to push himself physically ex. First one to jump off a tree branch into the river</a:t>
            </a:r>
          </a:p>
          <a:p>
            <a:pPr marL="457200" indent="-457200"/>
            <a:r>
              <a:rPr lang="en-CA" sz="2000" u="sng" dirty="0" smtClean="0"/>
              <a:t>Leader/Inspirational</a:t>
            </a:r>
            <a:r>
              <a:rPr lang="en-CA" sz="2000" dirty="0" smtClean="0"/>
              <a:t>: </a:t>
            </a:r>
            <a:r>
              <a:rPr lang="en-CA" sz="2000" dirty="0" smtClean="0"/>
              <a:t>not in an aggressive way, but inspires Gene to try new things, like jumping in the river</a:t>
            </a:r>
            <a:endParaRPr lang="en-CA" sz="2000" u="sng" dirty="0" smtClean="0"/>
          </a:p>
          <a:p>
            <a:pPr>
              <a:buNone/>
            </a:pPr>
            <a:endParaRPr lang="en-CA" sz="2000" u="sng" dirty="0" smtClean="0"/>
          </a:p>
          <a:p>
            <a:pPr>
              <a:buNone/>
            </a:pPr>
            <a:endParaRPr lang="en-CA" sz="2000" u="sng" dirty="0" smtClean="0"/>
          </a:p>
          <a:p>
            <a:pPr>
              <a:buNone/>
            </a:pPr>
            <a:endParaRPr lang="en-CA" sz="2000" u="sng" dirty="0" smtClean="0"/>
          </a:p>
          <a:p>
            <a:pPr>
              <a:buNone/>
            </a:pPr>
            <a:r>
              <a:rPr lang="en-CA" sz="2000" u="sng" dirty="0" smtClean="0"/>
              <a:t>:</a:t>
            </a:r>
            <a:endParaRPr lang="en-CA"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Secondary Characters</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None/>
            </a:pPr>
            <a:r>
              <a:rPr lang="en-US" sz="2000" dirty="0" smtClean="0"/>
              <a:t>None have appeared yet…</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Setting</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2000" u="sng" dirty="0" smtClean="0"/>
              <a:t>Location</a:t>
            </a:r>
            <a:r>
              <a:rPr lang="en-CA" sz="2000" dirty="0" smtClean="0"/>
              <a:t>:  Devon School, preserved, like a museum, New Hampshire, New England, Dean’s Residence, Far Common, First Academy Building, The Cage,  </a:t>
            </a:r>
          </a:p>
          <a:p>
            <a:pPr>
              <a:buNone/>
            </a:pPr>
            <a:r>
              <a:rPr lang="en-CA" sz="2000" u="sng" dirty="0" smtClean="0"/>
              <a:t>Time Period</a:t>
            </a:r>
            <a:r>
              <a:rPr lang="en-CA" sz="2000" dirty="0" smtClean="0"/>
              <a:t>: November, 15 years after the War, Summer 1942</a:t>
            </a:r>
          </a:p>
          <a:p>
            <a:pPr>
              <a:buNone/>
            </a:pPr>
            <a:r>
              <a:rPr lang="en-CA" sz="2000" u="sng" dirty="0" smtClean="0"/>
              <a:t>Mood</a:t>
            </a:r>
            <a:r>
              <a:rPr lang="en-CA" sz="2000" dirty="0" smtClean="0"/>
              <a:t>: </a:t>
            </a:r>
            <a:r>
              <a:rPr lang="en-US" sz="2000" dirty="0" smtClean="0"/>
              <a:t>Negative based on the author’s past feelings towards the school; a feeling of being controlled by the teachers/faculty at this school</a:t>
            </a:r>
          </a:p>
          <a:p>
            <a:r>
              <a:rPr lang="en-US" sz="2000" dirty="0" smtClean="0"/>
              <a:t>As an adult, now the mood is more confident, Gene has a career and an income and feels established</a:t>
            </a:r>
          </a:p>
          <a:p>
            <a:pPr>
              <a:buNone/>
            </a:pPr>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Events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Author re-visiting Devon School where he was a student 15 years earlier.  Memories of school are somewhat bitter and rigid with structure.</a:t>
            </a:r>
          </a:p>
          <a:p>
            <a:pPr marL="457200" indent="-457200">
              <a:buAutoNum type="arabicPeriod"/>
            </a:pPr>
            <a:r>
              <a:rPr lang="en-CA" sz="2000" dirty="0" smtClean="0"/>
              <a:t>Finny asked 4 boys to jump into the river from the tree branch.</a:t>
            </a:r>
          </a:p>
          <a:p>
            <a:pPr marL="457200" indent="-457200">
              <a:buAutoNum type="arabicPeriod"/>
            </a:pPr>
            <a:r>
              <a:rPr lang="en-CA" sz="2000" dirty="0" smtClean="0"/>
              <a:t>Finny and Gene become good friends after the jump.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Theme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endParaRPr lang="en-CA" sz="2000" dirty="0" smtClean="0"/>
          </a:p>
          <a:p>
            <a:pPr marL="457200" indent="-457200">
              <a:buAutoNum type="arabicPeriod"/>
            </a:pPr>
            <a:r>
              <a:rPr lang="en-CA" sz="2000" u="sng" dirty="0" smtClean="0"/>
              <a:t>Education/School</a:t>
            </a:r>
            <a:r>
              <a:rPr lang="en-CA" sz="2000" dirty="0" smtClean="0"/>
              <a:t>: </a:t>
            </a:r>
            <a:r>
              <a:rPr lang="en-CA" sz="2000" dirty="0" smtClean="0"/>
              <a:t>style of education (private boys’ US boarding school at the </a:t>
            </a:r>
            <a:r>
              <a:rPr lang="en-CA" sz="2000" dirty="0" smtClean="0"/>
              <a:t>start/during</a:t>
            </a:r>
            <a:r>
              <a:rPr lang="en-CA" sz="2000" dirty="0" smtClean="0"/>
              <a:t> </a:t>
            </a:r>
            <a:r>
              <a:rPr lang="en-CA" sz="2000" dirty="0" smtClean="0"/>
              <a:t>of WW2)</a:t>
            </a:r>
          </a:p>
          <a:p>
            <a:pPr marL="457200" indent="-457200">
              <a:buAutoNum type="arabicPeriod"/>
            </a:pPr>
            <a:r>
              <a:rPr lang="en-CA" sz="2000" u="sng" dirty="0" smtClean="0"/>
              <a:t>Adventure</a:t>
            </a:r>
            <a:r>
              <a:rPr lang="en-CA" sz="2000" dirty="0" smtClean="0"/>
              <a:t>: boys jumping off tree branch; free spirited ex. Jumping off tree </a:t>
            </a:r>
            <a:r>
              <a:rPr lang="en-CA" sz="2000" dirty="0" smtClean="0"/>
              <a:t>branch</a:t>
            </a:r>
          </a:p>
          <a:p>
            <a:pPr marL="457200" indent="-457200">
              <a:buAutoNum type="arabicPeriod"/>
            </a:pPr>
            <a:r>
              <a:rPr lang="en-CA" sz="2000" u="sng" dirty="0" smtClean="0"/>
              <a:t>Friendship</a:t>
            </a:r>
            <a:r>
              <a:rPr lang="en-CA" sz="2000" dirty="0" smtClean="0"/>
              <a:t>: between Finny and Gene; jumping off the tree branch together</a:t>
            </a: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Meaningful Quotes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2000" u="sng" dirty="0" smtClean="0"/>
              <a:t>Quote #1: </a:t>
            </a:r>
            <a:r>
              <a:rPr lang="en-CA" sz="2000" dirty="0" smtClean="0"/>
              <a:t>“I was taller, bigger generally in relation to these stairs. I had more money and success and ‘security’ than in the days when spectres seemed to go up and down them with me.” (p.12)</a:t>
            </a:r>
          </a:p>
          <a:p>
            <a:r>
              <a:rPr lang="en-CA" sz="2000" dirty="0" smtClean="0"/>
              <a:t>His memory of his times at the school was of feeling small and inferior, but now more important and confident</a:t>
            </a:r>
          </a:p>
          <a:p>
            <a:pPr>
              <a:buNone/>
            </a:pPr>
            <a:r>
              <a:rPr lang="en-CA" sz="2000" u="sng" dirty="0" smtClean="0"/>
              <a:t>Quote #2</a:t>
            </a:r>
            <a:r>
              <a:rPr lang="en-CA" sz="2000" dirty="0" smtClean="0"/>
              <a:t>: pg. 14 “This was the tree….</a:t>
            </a:r>
          </a:p>
          <a:p>
            <a:r>
              <a:rPr lang="en-CA" sz="2000" dirty="0" smtClean="0"/>
              <a:t>As a student he felt small at school under the authority of the faculty, but now he feels changed</a:t>
            </a:r>
          </a:p>
          <a:p>
            <a:pPr>
              <a:buNone/>
            </a:pPr>
            <a:endParaRPr lang="en-CA" sz="2000" dirty="0" smtClean="0"/>
          </a:p>
          <a:p>
            <a:pPr>
              <a:buNone/>
            </a:pPr>
            <a:r>
              <a:rPr lang="en-CA" sz="2000" u="sng" dirty="0" smtClean="0"/>
              <a:t>Quote #3:</a:t>
            </a:r>
            <a:r>
              <a:rPr lang="en-CA" sz="2000" dirty="0" smtClean="0"/>
              <a:t> pg. 17 “With the sensation that I was throwing my life away, I jumped into space…” </a:t>
            </a:r>
          </a:p>
          <a:p>
            <a:r>
              <a:rPr lang="en-CA" sz="2000" dirty="0" smtClean="0"/>
              <a:t>Means Gene’s memory of Finny inspired him to be brave during the jump</a:t>
            </a:r>
            <a:endParaRPr lang="en-CA"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Figurative Language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u="sng" dirty="0" smtClean="0"/>
              <a:t>Simile</a:t>
            </a:r>
            <a:r>
              <a:rPr lang="en-CA" sz="2000" dirty="0" smtClean="0"/>
              <a:t>: </a:t>
            </a:r>
            <a:r>
              <a:rPr lang="en-CA" sz="2000" i="1" dirty="0" smtClean="0"/>
              <a:t>a </a:t>
            </a:r>
            <a:r>
              <a:rPr lang="en-CA" sz="2000" i="1" dirty="0" smtClean="0">
                <a:hlinkClick r:id="rId3"/>
              </a:rPr>
              <a:t>figure of speech</a:t>
            </a:r>
            <a:r>
              <a:rPr lang="en-CA" sz="2000" i="1" dirty="0" smtClean="0"/>
              <a:t> comparing two unlike things that is often introduced by </a:t>
            </a:r>
            <a:r>
              <a:rPr lang="en-CA" sz="2000" b="1" i="1" dirty="0" smtClean="0"/>
              <a:t>like or as(as </a:t>
            </a:r>
            <a:r>
              <a:rPr lang="en-CA" sz="2000" i="1" dirty="0" smtClean="0"/>
              <a:t>in cheeks like roses) (Merriam-Webster)</a:t>
            </a:r>
          </a:p>
          <a:p>
            <a:pPr marL="457200" indent="-457200">
              <a:buNone/>
            </a:pPr>
            <a:r>
              <a:rPr lang="en-CA" sz="2000" dirty="0" smtClean="0"/>
              <a:t>“and then blinked out </a:t>
            </a:r>
            <a:r>
              <a:rPr lang="en-CA" sz="2000" b="1" dirty="0" smtClean="0"/>
              <a:t>like</a:t>
            </a:r>
            <a:r>
              <a:rPr lang="en-CA" sz="2000" dirty="0" smtClean="0"/>
              <a:t> a candle the day I left.” (p.10)</a:t>
            </a:r>
          </a:p>
          <a:p>
            <a:pPr marL="457200" indent="-457200">
              <a:buNone/>
            </a:pPr>
            <a:r>
              <a:rPr lang="en-CA" sz="2000" dirty="0" smtClean="0"/>
              <a:t>“Preserved along with it, </a:t>
            </a:r>
            <a:r>
              <a:rPr lang="en-CA" sz="2000" b="1" dirty="0" smtClean="0"/>
              <a:t>like</a:t>
            </a:r>
            <a:r>
              <a:rPr lang="en-CA" sz="2000" dirty="0" smtClean="0"/>
              <a:t> stale air in an unopened room was the well-known fear”</a:t>
            </a:r>
          </a:p>
          <a:p>
            <a:pPr marL="457200" indent="-457200">
              <a:buNone/>
            </a:pPr>
            <a:r>
              <a:rPr lang="en-CA" sz="2000" dirty="0" smtClean="0"/>
              <a:t>“Today with their failing ivy and stripped , moaning trees, the houses looked both more elegant and more lifeless </a:t>
            </a:r>
            <a:r>
              <a:rPr lang="en-CA" sz="2000" b="1" dirty="0" smtClean="0"/>
              <a:t>than</a:t>
            </a:r>
            <a:r>
              <a:rPr lang="en-CA" sz="2000" dirty="0" smtClean="0"/>
              <a:t> ever.” (p.11)</a:t>
            </a:r>
          </a:p>
          <a:p>
            <a:pPr>
              <a:buNone/>
            </a:pPr>
            <a:endParaRPr lang="en-CA" sz="2000" dirty="0" smtClean="0"/>
          </a:p>
          <a:p>
            <a:pPr>
              <a:buNone/>
            </a:pPr>
            <a:r>
              <a:rPr lang="en-CA" sz="2000" dirty="0" smtClean="0"/>
              <a:t>2. </a:t>
            </a:r>
            <a:r>
              <a:rPr lang="en-CA" sz="2000" u="sng" dirty="0" smtClean="0"/>
              <a:t>Metaphor</a:t>
            </a:r>
            <a:r>
              <a:rPr lang="en-CA" sz="2000" dirty="0" smtClean="0"/>
              <a:t>: </a:t>
            </a:r>
            <a:r>
              <a:rPr lang="en-CA" sz="2000" b="1" dirty="0" smtClean="0"/>
              <a:t> </a:t>
            </a:r>
            <a:r>
              <a:rPr lang="en-CA" sz="2000" i="1" dirty="0" smtClean="0"/>
              <a:t>a </a:t>
            </a:r>
            <a:r>
              <a:rPr lang="en-CA" sz="2000" i="1" dirty="0" smtClean="0">
                <a:hlinkClick r:id="rId3"/>
              </a:rPr>
              <a:t>figure of speech</a:t>
            </a:r>
            <a:r>
              <a:rPr lang="en-CA" sz="2000" i="1" dirty="0" smtClean="0"/>
              <a:t> in which a word or phrase literally denoting one kind of object or idea is used in place of another to suggest a likeness or </a:t>
            </a:r>
            <a:r>
              <a:rPr lang="en-CA" sz="2000" i="1" dirty="0" smtClean="0">
                <a:hlinkClick r:id="rId4"/>
              </a:rPr>
              <a:t>analogy</a:t>
            </a:r>
            <a:r>
              <a:rPr lang="en-CA" sz="2000" i="1" dirty="0" smtClean="0"/>
              <a:t> between them </a:t>
            </a:r>
            <a:r>
              <a:rPr lang="en-CA" sz="2000" dirty="0" smtClean="0"/>
              <a:t>(as in </a:t>
            </a:r>
            <a:r>
              <a:rPr lang="en-CA" sz="2000" i="1" dirty="0" smtClean="0"/>
              <a:t>drowning in money</a:t>
            </a:r>
            <a:r>
              <a:rPr lang="en-CA" sz="2000" dirty="0" smtClean="0"/>
              <a:t>)</a:t>
            </a:r>
          </a:p>
          <a:p>
            <a:pPr>
              <a:buNone/>
            </a:pPr>
            <a:r>
              <a:rPr lang="en-CA" sz="2000" dirty="0" smtClean="0"/>
              <a:t>“I felt fear’s echo, and along with that I felt unhinged…” (p.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Figurative Language</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None/>
            </a:pPr>
            <a:r>
              <a:rPr lang="en-US" sz="2000" dirty="0" smtClean="0"/>
              <a:t>3. “I started the long trudge across the fields and had gone some distance before I paid any attention to the soft and muddy ground which was dooming my city shoes.” (p. 13)-Metaphor</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638</Words>
  <Application>Microsoft Office PowerPoint</Application>
  <PresentationFormat>On-screen Show (4:3)</PresentationFormat>
  <Paragraphs>82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 Separate Peace by John Knowles</vt:lpstr>
      <vt:lpstr>Main Characters</vt:lpstr>
      <vt:lpstr>Secondary Characters</vt:lpstr>
      <vt:lpstr>Setting</vt:lpstr>
      <vt:lpstr>Main Events</vt:lpstr>
      <vt:lpstr>Theme</vt:lpstr>
      <vt:lpstr>Meaningful Quotes</vt:lpstr>
      <vt:lpstr>Figurative Language</vt:lpstr>
      <vt:lpstr>Figurative Language</vt:lpstr>
      <vt:lpstr>Vocabulary-Ch.1</vt:lpstr>
      <vt:lpstr>Text and Society</vt:lpstr>
      <vt:lpstr>Point of View</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teacher</cp:lastModifiedBy>
  <cp:revision>83</cp:revision>
  <dcterms:created xsi:type="dcterms:W3CDTF">2019-05-05T23:22:58Z</dcterms:created>
  <dcterms:modified xsi:type="dcterms:W3CDTF">2021-01-07T15:08:30Z</dcterms:modified>
</cp:coreProperties>
</file>