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0"/>
  </p:notesMasterIdLst>
  <p:handoutMasterIdLst>
    <p:handoutMasterId r:id="rId21"/>
  </p:handoutMasterIdLst>
  <p:sldIdLst>
    <p:sldId id="256" r:id="rId2"/>
    <p:sldId id="257" r:id="rId3"/>
    <p:sldId id="367" r:id="rId4"/>
    <p:sldId id="259" r:id="rId5"/>
    <p:sldId id="433" r:id="rId6"/>
    <p:sldId id="434" r:id="rId7"/>
    <p:sldId id="424" r:id="rId8"/>
    <p:sldId id="425" r:id="rId9"/>
    <p:sldId id="435" r:id="rId10"/>
    <p:sldId id="427" r:id="rId11"/>
    <p:sldId id="428" r:id="rId12"/>
    <p:sldId id="429" r:id="rId13"/>
    <p:sldId id="430" r:id="rId14"/>
    <p:sldId id="431" r:id="rId15"/>
    <p:sldId id="432" r:id="rId16"/>
    <p:sldId id="436" r:id="rId17"/>
    <p:sldId id="437" r:id="rId18"/>
    <p:sldId id="43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367"/>
            <p14:sldId id="259"/>
            <p14:sldId id="433"/>
            <p14:sldId id="434"/>
            <p14:sldId id="424"/>
            <p14:sldId id="425"/>
            <p14:sldId id="435"/>
            <p14:sldId id="427"/>
            <p14:sldId id="428"/>
            <p14:sldId id="429"/>
            <p14:sldId id="430"/>
            <p14:sldId id="431"/>
            <p14:sldId id="432"/>
            <p14:sldId id="436"/>
            <p14:sldId id="437"/>
            <p14:sldId id="43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5745"/>
    <a:srgbClr val="BB3D94"/>
    <a:srgbClr val="C6AB2B"/>
    <a:srgbClr val="FCB9A7"/>
    <a:srgbClr val="E4847A"/>
    <a:srgbClr val="DE473D"/>
    <a:srgbClr val="E49C81"/>
    <a:srgbClr val="E4947C"/>
    <a:srgbClr val="DE8A71"/>
    <a:srgbClr val="EB70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7"/>
    <p:restoredTop sz="94587"/>
  </p:normalViewPr>
  <p:slideViewPr>
    <p:cSldViewPr snapToGrid="0" snapToObjects="1">
      <p:cViewPr>
        <p:scale>
          <a:sx n="79" d="100"/>
          <a:sy n="79" d="100"/>
        </p:scale>
        <p:origin x="119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AAB3A6-8004-6A4F-A9AA-4D403F7C2FC3}" type="datetimeFigureOut">
              <a:rPr lang="en-US" smtClean="0"/>
              <a:t>4/18/2021</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4/18/2021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4/18/2021</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4/18/2021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4/18/2021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4/18/2021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4/18/2021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4/18/2021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4/18/2021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01E680-D0D3-5F4C-AC2F-C82879E7C3C7}"/>
              </a:ext>
            </a:extLst>
          </p:cNvPr>
          <p:cNvPicPr>
            <a:picLocks noChangeAspect="1"/>
          </p:cNvPicPr>
          <p:nvPr/>
        </p:nvPicPr>
        <p:blipFill>
          <a:blip r:embed="rId3"/>
          <a:stretch>
            <a:fillRect/>
          </a:stretch>
        </p:blipFill>
        <p:spPr>
          <a:xfrm>
            <a:off x="-3829016" y="-238120"/>
            <a:ext cx="15390056" cy="7695028"/>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983128" y="1652071"/>
            <a:ext cx="7886700" cy="1325563"/>
          </a:xfrm>
        </p:spPr>
        <p:txBody>
          <a:bodyPr>
            <a:normAutofit fontScale="90000"/>
          </a:bodyPr>
          <a:lstStyle/>
          <a:p>
            <a:r>
              <a:rPr lang="en-US" sz="6700" b="1" dirty="0">
                <a:solidFill>
                  <a:srgbClr val="EF5745"/>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15</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Monetary Policy</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3860"/>
            <a:ext cx="7448549" cy="4351338"/>
          </a:xfrm>
        </p:spPr>
        <p:txBody>
          <a:bodyPr>
            <a:normAutofit/>
          </a:bodyPr>
          <a:lstStyle/>
          <a:p>
            <a:r>
              <a:rPr lang="en-US" sz="2000" b="1" dirty="0">
                <a:latin typeface="FedraSansPro-Bold"/>
              </a:rPr>
              <a:t>Prime Rate: </a:t>
            </a:r>
            <a:r>
              <a:rPr lang="en-US" sz="2000" dirty="0">
                <a:latin typeface="Charlie-Regular" panose="02060504000000020004"/>
              </a:rPr>
              <a:t>The lowest rate of interest a financial institution offers to its best customers, such as large corporations.</a:t>
            </a:r>
            <a:endParaRPr lang="en-US" sz="1600" dirty="0">
              <a:latin typeface="Charlie-Regular" panose="02060504000000020004"/>
            </a:endParaRPr>
          </a:p>
          <a:p>
            <a:r>
              <a:rPr lang="en-US" sz="2000" b="1" dirty="0">
                <a:latin typeface="FedraSansPro-Bold"/>
              </a:rPr>
              <a:t>Bank Rate </a:t>
            </a:r>
            <a:r>
              <a:rPr lang="en-US" sz="2000" dirty="0">
                <a:latin typeface="Charlie-Regular" panose="02060504000000020004"/>
              </a:rPr>
              <a:t> The rate of interest charged by the Bank of Canada to the chartered banks, which serves as a benchmark for the interest rates charged by financial institutions to their customers.</a:t>
            </a:r>
            <a:endParaRPr lang="en-US" sz="2000" b="1" dirty="0">
              <a:latin typeface="FedraSansPro-Bold"/>
            </a:endParaRPr>
          </a:p>
          <a:p>
            <a:r>
              <a:rPr lang="en-US" sz="2000" b="1" dirty="0">
                <a:latin typeface="FedraSansPro-Bold"/>
              </a:rPr>
              <a:t>Inflation Premium:</a:t>
            </a:r>
            <a:r>
              <a:rPr lang="en-US" sz="2000" dirty="0">
                <a:latin typeface="Charlie-Regular" panose="02060504000000020004"/>
              </a:rPr>
              <a:t> An allowance for inflation that is built into all interest rates. </a:t>
            </a:r>
          </a:p>
          <a:p>
            <a:r>
              <a:rPr lang="en-US" sz="2000" b="1" dirty="0">
                <a:latin typeface="FedraSansPro-Bold"/>
              </a:rPr>
              <a:t>Nominal Interest Rate:</a:t>
            </a:r>
            <a:r>
              <a:rPr lang="en-US" sz="2000" dirty="0">
                <a:latin typeface="Charlie-Regular" panose="02060504000000020004"/>
              </a:rPr>
              <a:t> An interest rate that includes an inflation premium, an allowance for risk, and credit worthiness.</a:t>
            </a:r>
          </a:p>
          <a:p>
            <a:r>
              <a:rPr lang="en-US" sz="2000" b="1" dirty="0">
                <a:latin typeface="FedraSansPro-Bold"/>
              </a:rPr>
              <a:t>Real Rate of Interest:</a:t>
            </a:r>
            <a:r>
              <a:rPr lang="en-US" sz="2000" dirty="0">
                <a:latin typeface="Charlie-Regular" panose="02060504000000020004"/>
              </a:rPr>
              <a:t> The nominal rate of interest minus the expected rate of inflation.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Different Types of Interest Rates</a:t>
            </a:r>
          </a:p>
        </p:txBody>
      </p:sp>
    </p:spTree>
    <p:extLst>
      <p:ext uri="{BB962C8B-B14F-4D97-AF65-F5344CB8AC3E}">
        <p14:creationId xmlns:p14="http://schemas.microsoft.com/office/powerpoint/2010/main" val="2981004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3860"/>
            <a:ext cx="7448549" cy="4351338"/>
          </a:xfrm>
        </p:spPr>
        <p:txBody>
          <a:bodyPr>
            <a:normAutofit/>
          </a:bodyPr>
          <a:lstStyle/>
          <a:p>
            <a:r>
              <a:rPr lang="en-US" sz="2000" dirty="0">
                <a:solidFill>
                  <a:srgbClr val="1A1A1A"/>
                </a:solidFill>
                <a:latin typeface="Charlie-Regular" panose="02060504000000020004"/>
              </a:rPr>
              <a:t>The Bank of Canada has repeatedly stated that it considers price stability—a consistently low inflation rate—as its primary goal. The Bank of Canada’s goal is to keep it within a 1 to 3 percent band, never allowing it to fall or rise below or above the band.</a:t>
            </a:r>
          </a:p>
          <a:p>
            <a:r>
              <a:rPr lang="en-US" sz="2000" dirty="0">
                <a:solidFill>
                  <a:srgbClr val="1A1A1A"/>
                </a:solidFill>
                <a:latin typeface="Charlie-Regular" panose="02060504000000020004"/>
              </a:rPr>
              <a:t>If it falls close to 1 percent, the Bank of Canada decreases short-term interest rates to nudge inflation up a bit with an easy money policy.</a:t>
            </a:r>
          </a:p>
          <a:p>
            <a:r>
              <a:rPr lang="en-US" sz="2000" dirty="0">
                <a:solidFill>
                  <a:srgbClr val="1A1A1A"/>
                </a:solidFill>
                <a:latin typeface="Charlie-Regular" panose="02060504000000020004"/>
              </a:rPr>
              <a:t>If it rises close to 3 percent, the Bank of Canada raises rates to pull inflation down with a tight money policy.</a:t>
            </a:r>
            <a:r>
              <a:rPr lang="en-US" sz="2000" dirty="0">
                <a:latin typeface="Charlie-Regular" panose="02060504000000020004"/>
              </a:rPr>
              <a:t>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Tools of Monetary Policy</a:t>
            </a:r>
          </a:p>
        </p:txBody>
      </p:sp>
    </p:spTree>
    <p:extLst>
      <p:ext uri="{BB962C8B-B14F-4D97-AF65-F5344CB8AC3E}">
        <p14:creationId xmlns:p14="http://schemas.microsoft.com/office/powerpoint/2010/main" val="2622961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3860"/>
            <a:ext cx="7448549" cy="4351338"/>
          </a:xfrm>
        </p:spPr>
        <p:txBody>
          <a:bodyPr>
            <a:normAutofit fontScale="92500" lnSpcReduction="20000"/>
          </a:bodyPr>
          <a:lstStyle/>
          <a:p>
            <a:r>
              <a:rPr lang="en-US" sz="2000" dirty="0">
                <a:solidFill>
                  <a:srgbClr val="1A1A1A"/>
                </a:solidFill>
                <a:latin typeface="Charlie-Regular" panose="02060504000000020004"/>
              </a:rPr>
              <a:t>The main tool used by the Bank of Canada to control the inflation rate is the ability to change its </a:t>
            </a:r>
            <a:r>
              <a:rPr lang="en-US" sz="2000" b="1" dirty="0">
                <a:solidFill>
                  <a:srgbClr val="1A1A1A"/>
                </a:solidFill>
                <a:latin typeface="Charlie-Semibold"/>
              </a:rPr>
              <a:t>overnight rate target.</a:t>
            </a:r>
          </a:p>
          <a:p>
            <a:pPr lvl="1"/>
            <a:r>
              <a:rPr lang="en-US" sz="1600" b="1" dirty="0">
                <a:latin typeface="FedraSansPro-Bold"/>
              </a:rPr>
              <a:t>Overnight Rate Target: </a:t>
            </a:r>
            <a:r>
              <a:rPr lang="en-US" sz="1600" dirty="0">
                <a:latin typeface="Charlie-Regular" panose="02060504000000020004"/>
              </a:rPr>
              <a:t> A monetary tool used by the Bank of Canada to control the overnight rate; it is set by the Bank of Canada at the midpoint of the operating band. </a:t>
            </a:r>
            <a:r>
              <a:rPr lang="en-US" sz="1600" b="1" dirty="0">
                <a:latin typeface="Charlie-Semibold"/>
              </a:rPr>
              <a:t> </a:t>
            </a:r>
          </a:p>
          <a:p>
            <a:pPr lvl="1"/>
            <a:r>
              <a:rPr lang="en-US" sz="1600" b="1" dirty="0">
                <a:latin typeface="FedraSansPro-Bold"/>
              </a:rPr>
              <a:t>Operating Band: </a:t>
            </a:r>
            <a:r>
              <a:rPr lang="en-US" sz="1600" dirty="0">
                <a:latin typeface="Charlie-Regular" panose="02060504000000020004"/>
              </a:rPr>
              <a:t> The range of 0.5 percent between the bank rate charged by the Bank of Canada and the interest it pays on deposits; the overnight rate target is set at its midpoint.</a:t>
            </a:r>
            <a:endParaRPr lang="en-US" sz="1600" b="1" dirty="0">
              <a:latin typeface="Charlie-Semibold"/>
            </a:endParaRPr>
          </a:p>
          <a:p>
            <a:r>
              <a:rPr lang="en-US" sz="2000" dirty="0">
                <a:solidFill>
                  <a:srgbClr val="1A1A1A"/>
                </a:solidFill>
                <a:latin typeface="Charlie-Regular" panose="02060504000000020004"/>
              </a:rPr>
              <a:t>The overnight rate target always lies at the midpoint within the operating band. For example, if the central bank sets the overnight rate target at 3.75 percent, it will charge a bank rate of 4.0 percent for loans and pay 3.5 percent for interest on deposits.</a:t>
            </a:r>
          </a:p>
          <a:p>
            <a:r>
              <a:rPr lang="en-US" sz="2000" dirty="0">
                <a:solidFill>
                  <a:srgbClr val="1A1A1A"/>
                </a:solidFill>
                <a:latin typeface="Charlie-Regular" panose="02060504000000020004"/>
              </a:rPr>
              <a:t>Chartered banks and other financial institutions pay a rate within the operating band when they borrow money from one another for very brief periods. The actual rate they charge one another becomes the </a:t>
            </a:r>
            <a:r>
              <a:rPr lang="en-US" sz="2000" b="1" dirty="0">
                <a:solidFill>
                  <a:srgbClr val="1A1A1A"/>
                </a:solidFill>
                <a:latin typeface="Charlie-Semibold"/>
              </a:rPr>
              <a:t>overnight rate</a:t>
            </a:r>
            <a:r>
              <a:rPr lang="en-US" sz="2000" dirty="0">
                <a:solidFill>
                  <a:srgbClr val="1A1A1A"/>
                </a:solidFill>
                <a:latin typeface="Charlie-Regular" panose="02060504000000020004"/>
              </a:rPr>
              <a:t>, which the Bank of Canada attempts to control by stating its overnight rate target.</a:t>
            </a:r>
          </a:p>
          <a:p>
            <a:pPr lvl="1"/>
            <a:r>
              <a:rPr lang="en-US" sz="1600" b="1" dirty="0">
                <a:latin typeface="FedraSansPro-Bold"/>
              </a:rPr>
              <a:t>Overnight Rate: </a:t>
            </a:r>
            <a:r>
              <a:rPr lang="en-US" sz="1600" dirty="0">
                <a:latin typeface="Charlie-Regular" panose="02060504000000020004"/>
              </a:rPr>
              <a:t> The rate of interest, controlled by the Bank of Canada, that is charged by financial institutions on short-term loans made between them; it is set within the operating band.</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Overnight Rate</a:t>
            </a:r>
          </a:p>
        </p:txBody>
      </p:sp>
    </p:spTree>
    <p:extLst>
      <p:ext uri="{BB962C8B-B14F-4D97-AF65-F5344CB8AC3E}">
        <p14:creationId xmlns:p14="http://schemas.microsoft.com/office/powerpoint/2010/main" val="2628895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pic>
        <p:nvPicPr>
          <p:cNvPr id="10" name="Picture 9">
            <a:extLst>
              <a:ext uri="{FF2B5EF4-FFF2-40B4-BE49-F238E27FC236}">
                <a16:creationId xmlns:a16="http://schemas.microsoft.com/office/drawing/2014/main" id="{77EF23A2-E54B-A54A-9B9D-783635B34B68}"/>
              </a:ext>
            </a:extLst>
          </p:cNvPr>
          <p:cNvPicPr>
            <a:picLocks noChangeAspect="1"/>
          </p:cNvPicPr>
          <p:nvPr/>
        </p:nvPicPr>
        <p:blipFill>
          <a:blip r:embed="rId3"/>
          <a:stretch>
            <a:fillRect/>
          </a:stretch>
        </p:blipFill>
        <p:spPr>
          <a:xfrm>
            <a:off x="1262744" y="3182879"/>
            <a:ext cx="6422571" cy="2807014"/>
          </a:xfrm>
          <a:prstGeom prst="rect">
            <a:avLst/>
          </a:prstGeom>
        </p:spPr>
      </p:pic>
      <p:pic>
        <p:nvPicPr>
          <p:cNvPr id="12" name="Picture 11">
            <a:extLst>
              <a:ext uri="{FF2B5EF4-FFF2-40B4-BE49-F238E27FC236}">
                <a16:creationId xmlns:a16="http://schemas.microsoft.com/office/drawing/2014/main" id="{6EDA2080-E07F-4C41-9F95-46DBFA44F870}"/>
              </a:ext>
            </a:extLst>
          </p:cNvPr>
          <p:cNvPicPr>
            <a:picLocks noChangeAspect="1"/>
          </p:cNvPicPr>
          <p:nvPr/>
        </p:nvPicPr>
        <p:blipFill>
          <a:blip r:embed="rId4"/>
          <a:stretch>
            <a:fillRect/>
          </a:stretch>
        </p:blipFill>
        <p:spPr>
          <a:xfrm>
            <a:off x="1262744" y="237102"/>
            <a:ext cx="6466114" cy="2869577"/>
          </a:xfrm>
          <a:prstGeom prst="rect">
            <a:avLst/>
          </a:prstGeom>
        </p:spPr>
      </p:pic>
    </p:spTree>
    <p:extLst>
      <p:ext uri="{BB962C8B-B14F-4D97-AF65-F5344CB8AC3E}">
        <p14:creationId xmlns:p14="http://schemas.microsoft.com/office/powerpoint/2010/main" val="1943879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483860"/>
            <a:ext cx="7448549" cy="1008969"/>
          </a:xfrm>
        </p:spPr>
        <p:txBody>
          <a:bodyPr>
            <a:normAutofit/>
          </a:bodyPr>
          <a:lstStyle/>
          <a:p>
            <a:r>
              <a:rPr lang="en-US" sz="2000" dirty="0">
                <a:solidFill>
                  <a:srgbClr val="1A1A1A"/>
                </a:solidFill>
                <a:latin typeface="Charlie-Regular" panose="02060504000000020004"/>
              </a:rPr>
              <a:t>The central bank’s balance sheet consists of three types of assets and three types of liabilities. Together, they constitute tools of monetary policy.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Bank’s Balance Sheet</a:t>
            </a:r>
          </a:p>
        </p:txBody>
      </p:sp>
      <p:sp>
        <p:nvSpPr>
          <p:cNvPr id="7" name="Content Placeholder 2">
            <a:extLst>
              <a:ext uri="{FF2B5EF4-FFF2-40B4-BE49-F238E27FC236}">
                <a16:creationId xmlns:a16="http://schemas.microsoft.com/office/drawing/2014/main" id="{666D8612-76E8-FA4D-A9D4-E5A2BD0B0D5C}"/>
              </a:ext>
            </a:extLst>
          </p:cNvPr>
          <p:cNvSpPr txBox="1">
            <a:spLocks/>
          </p:cNvSpPr>
          <p:nvPr/>
        </p:nvSpPr>
        <p:spPr>
          <a:xfrm>
            <a:off x="628650" y="2773662"/>
            <a:ext cx="3758293" cy="31450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u="sng" dirty="0">
                <a:solidFill>
                  <a:srgbClr val="1A1A1A"/>
                </a:solidFill>
                <a:latin typeface="Charlie-Regular" panose="02060504000000020004"/>
              </a:rPr>
              <a:t>ASSETS</a:t>
            </a:r>
          </a:p>
          <a:p>
            <a:pPr marL="457200" indent="-457200">
              <a:buAutoNum type="arabicPeriod"/>
            </a:pPr>
            <a:r>
              <a:rPr lang="en-US" sz="1800" b="1" i="1" dirty="0">
                <a:solidFill>
                  <a:srgbClr val="1A1A1A"/>
                </a:solidFill>
                <a:latin typeface="Charlie-SemiboldItalic"/>
              </a:rPr>
              <a:t>Government of Canada bonds</a:t>
            </a:r>
          </a:p>
          <a:p>
            <a:pPr marL="457200" indent="-457200">
              <a:buAutoNum type="arabicPeriod"/>
            </a:pPr>
            <a:r>
              <a:rPr lang="en-US" sz="1800" b="1" i="1" dirty="0">
                <a:solidFill>
                  <a:srgbClr val="1A1A1A"/>
                </a:solidFill>
                <a:latin typeface="Charlie-SemiboldItalic"/>
              </a:rPr>
              <a:t>Foreign exchange</a:t>
            </a:r>
          </a:p>
          <a:p>
            <a:pPr marL="457200" indent="-457200">
              <a:buAutoNum type="arabicPeriod"/>
            </a:pPr>
            <a:r>
              <a:rPr lang="en-US" sz="1800" b="1" i="1" dirty="0">
                <a:solidFill>
                  <a:srgbClr val="1A1A1A"/>
                </a:solidFill>
                <a:latin typeface="Charlie-SemiboldItalic"/>
              </a:rPr>
              <a:t>Advances to the chartered banks</a:t>
            </a:r>
            <a:endParaRPr lang="en-US" sz="1800" b="1" dirty="0">
              <a:solidFill>
                <a:srgbClr val="1A1A1A"/>
              </a:solidFill>
              <a:latin typeface="Charlie-Regular" panose="02060504000000020004"/>
            </a:endParaRPr>
          </a:p>
        </p:txBody>
      </p:sp>
      <p:sp>
        <p:nvSpPr>
          <p:cNvPr id="8" name="Content Placeholder 2">
            <a:extLst>
              <a:ext uri="{FF2B5EF4-FFF2-40B4-BE49-F238E27FC236}">
                <a16:creationId xmlns:a16="http://schemas.microsoft.com/office/drawing/2014/main" id="{4A7D3ADA-8341-CE45-8BC9-1A8354B8E1A0}"/>
              </a:ext>
            </a:extLst>
          </p:cNvPr>
          <p:cNvSpPr txBox="1">
            <a:spLocks/>
          </p:cNvSpPr>
          <p:nvPr/>
        </p:nvSpPr>
        <p:spPr>
          <a:xfrm>
            <a:off x="4746172" y="2773662"/>
            <a:ext cx="3769178" cy="31450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u="sng" dirty="0">
                <a:solidFill>
                  <a:srgbClr val="1A1A1A"/>
                </a:solidFill>
                <a:latin typeface="Charlie-Regular" panose="02060504000000020004"/>
              </a:rPr>
              <a:t>LIABILITIES</a:t>
            </a:r>
          </a:p>
          <a:p>
            <a:pPr marL="457200" indent="-457200">
              <a:buAutoNum type="arabicPeriod"/>
            </a:pPr>
            <a:r>
              <a:rPr lang="en-US" sz="1800" b="1" i="1" dirty="0">
                <a:solidFill>
                  <a:srgbClr val="1A1A1A"/>
                </a:solidFill>
                <a:latin typeface="Charlie-SemiboldItalic"/>
              </a:rPr>
              <a:t>Currency outstanding</a:t>
            </a:r>
          </a:p>
          <a:p>
            <a:pPr marL="457200" indent="-457200">
              <a:buAutoNum type="arabicPeriod"/>
            </a:pPr>
            <a:r>
              <a:rPr lang="en-US" sz="1800" b="1" i="1" dirty="0">
                <a:solidFill>
                  <a:srgbClr val="1A1A1A"/>
                </a:solidFill>
                <a:latin typeface="Charlie-SemiboldItalic"/>
              </a:rPr>
              <a:t>Deposits of the chartered banks</a:t>
            </a:r>
          </a:p>
          <a:p>
            <a:pPr marL="457200" indent="-457200">
              <a:buAutoNum type="arabicPeriod"/>
            </a:pPr>
            <a:r>
              <a:rPr lang="en-US" sz="1800" b="1" i="1" dirty="0">
                <a:solidFill>
                  <a:srgbClr val="1A1A1A"/>
                </a:solidFill>
                <a:latin typeface="Charlie-SemiboldItalic"/>
              </a:rPr>
              <a:t>Deposits of the federal government</a:t>
            </a:r>
            <a:endParaRPr lang="en-US" sz="1800" b="1" dirty="0">
              <a:solidFill>
                <a:srgbClr val="1A1A1A"/>
              </a:solidFill>
              <a:latin typeface="Charlie-Regular" panose="02060504000000020004"/>
            </a:endParaRPr>
          </a:p>
        </p:txBody>
      </p:sp>
    </p:spTree>
    <p:extLst>
      <p:ext uri="{BB962C8B-B14F-4D97-AF65-F5344CB8AC3E}">
        <p14:creationId xmlns:p14="http://schemas.microsoft.com/office/powerpoint/2010/main" val="4148408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2055049"/>
            <a:ext cx="3344636" cy="4351338"/>
          </a:xfrm>
        </p:spPr>
        <p:txBody>
          <a:bodyPr>
            <a:normAutofit/>
          </a:bodyPr>
          <a:lstStyle/>
          <a:p>
            <a:r>
              <a:rPr lang="en-US" sz="2000" dirty="0">
                <a:solidFill>
                  <a:srgbClr val="1A1A1A"/>
                </a:solidFill>
                <a:latin typeface="Charlie-Regular" panose="02060504000000020004"/>
              </a:rPr>
              <a:t>Let’s suppose the Canadian economy is in a recession, as illustrated in Figure 15.8. Aggregate demand is at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below the full-employment (FE) equilibrium. The minister of finance will use various fiscal tools, such as increased government spending and tax cuts, to try to move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to AD</a:t>
            </a:r>
            <a:r>
              <a:rPr lang="en-US" sz="1600" dirty="0">
                <a:solidFill>
                  <a:srgbClr val="1A1A1A"/>
                </a:solidFill>
                <a:latin typeface="Charlie-Regular" panose="02060504000000020004"/>
              </a:rPr>
              <a:t>2</a:t>
            </a:r>
            <a:r>
              <a:rPr lang="en-US" sz="2000" dirty="0">
                <a:solidFill>
                  <a:srgbClr val="1A1A1A"/>
                </a:solidFill>
                <a:latin typeface="Charlie-Regular" panose="02060504000000020004"/>
              </a:rPr>
              <a:t>.</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How Monetary Policy Works – Recession Output</a:t>
            </a:r>
          </a:p>
        </p:txBody>
      </p:sp>
      <p:pic>
        <p:nvPicPr>
          <p:cNvPr id="7" name="Picture 6">
            <a:extLst>
              <a:ext uri="{FF2B5EF4-FFF2-40B4-BE49-F238E27FC236}">
                <a16:creationId xmlns:a16="http://schemas.microsoft.com/office/drawing/2014/main" id="{CACA955F-08B1-4C44-AEAE-2612B6D58D20}"/>
              </a:ext>
            </a:extLst>
          </p:cNvPr>
          <p:cNvPicPr>
            <a:picLocks noChangeAspect="1"/>
          </p:cNvPicPr>
          <p:nvPr/>
        </p:nvPicPr>
        <p:blipFill>
          <a:blip r:embed="rId3"/>
          <a:stretch>
            <a:fillRect/>
          </a:stretch>
        </p:blipFill>
        <p:spPr>
          <a:xfrm>
            <a:off x="4601936" y="1767980"/>
            <a:ext cx="4025930" cy="4354286"/>
          </a:xfrm>
          <a:prstGeom prst="rect">
            <a:avLst/>
          </a:prstGeom>
        </p:spPr>
      </p:pic>
    </p:spTree>
    <p:extLst>
      <p:ext uri="{BB962C8B-B14F-4D97-AF65-F5344CB8AC3E}">
        <p14:creationId xmlns:p14="http://schemas.microsoft.com/office/powerpoint/2010/main" val="3009045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848220"/>
            <a:ext cx="7886699" cy="4351338"/>
          </a:xfrm>
        </p:spPr>
        <p:txBody>
          <a:bodyPr>
            <a:normAutofit/>
          </a:bodyPr>
          <a:lstStyle/>
          <a:p>
            <a:r>
              <a:rPr lang="en-US" sz="2000" b="1" i="1" dirty="0">
                <a:solidFill>
                  <a:srgbClr val="1A1A1A"/>
                </a:solidFill>
                <a:latin typeface="Charlie-SemiboldItalic"/>
              </a:rPr>
              <a:t>Stage 1.</a:t>
            </a:r>
            <a:r>
              <a:rPr lang="en-US" sz="2000" dirty="0">
                <a:solidFill>
                  <a:srgbClr val="1A1A1A"/>
                </a:solidFill>
                <a:latin typeface="Charlie-Regular" panose="02060504000000020004"/>
              </a:rPr>
              <a:t> The Bank of Canada lowers the overnight lending rate as a signal to the banks that all lending and savings rates should fall.</a:t>
            </a:r>
          </a:p>
          <a:p>
            <a:r>
              <a:rPr lang="en-US" sz="2000" b="1" i="1" dirty="0">
                <a:solidFill>
                  <a:srgbClr val="1A1A1A"/>
                </a:solidFill>
                <a:latin typeface="Charlie-SemiboldItalic"/>
              </a:rPr>
              <a:t>Stage 2.</a:t>
            </a:r>
            <a:r>
              <a:rPr lang="en-US" sz="2000" dirty="0">
                <a:solidFill>
                  <a:srgbClr val="1A1A1A"/>
                </a:solidFill>
                <a:latin typeface="Charlie-Regular" panose="02060504000000020004"/>
              </a:rPr>
              <a:t> Lower interest rates encourage consumers to borrow for large purchases such as houses, appliances, and cars. Businesses respond to increased consumer spending by borrowing more to invest in new stock, equipment, and plants.</a:t>
            </a:r>
          </a:p>
          <a:p>
            <a:r>
              <a:rPr lang="en-US" sz="2000" b="1" i="1" dirty="0">
                <a:solidFill>
                  <a:srgbClr val="1A1A1A"/>
                </a:solidFill>
                <a:latin typeface="Charlie-SemiboldItalic"/>
              </a:rPr>
              <a:t>Stage 3.</a:t>
            </a:r>
            <a:r>
              <a:rPr lang="en-US" sz="2000" dirty="0">
                <a:solidFill>
                  <a:srgbClr val="1A1A1A"/>
                </a:solidFill>
                <a:latin typeface="Charlie-Regular" panose="02060504000000020004"/>
              </a:rPr>
              <a:t> New borrowing by consumers and businesses increases money supply growth (through increased bank deposits and reserves), allowing the increased output to be purchased throughout the economy.</a:t>
            </a:r>
          </a:p>
          <a:p>
            <a:r>
              <a:rPr lang="en-US" sz="2000" b="1" i="1" dirty="0">
                <a:solidFill>
                  <a:srgbClr val="1A1A1A"/>
                </a:solidFill>
                <a:latin typeface="Charlie-SemiboldItalic"/>
              </a:rPr>
              <a:t>Stage 4.</a:t>
            </a:r>
            <a:r>
              <a:rPr lang="en-US" sz="2000" dirty="0">
                <a:solidFill>
                  <a:srgbClr val="1A1A1A"/>
                </a:solidFill>
                <a:latin typeface="Charlie-Regular" panose="02060504000000020004"/>
              </a:rPr>
              <a:t> The increased spending by consumers and businesses pushes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to AD</a:t>
            </a:r>
            <a:r>
              <a:rPr lang="en-US" sz="1600" dirty="0">
                <a:solidFill>
                  <a:srgbClr val="1A1A1A"/>
                </a:solidFill>
                <a:latin typeface="Charlie-Regular" panose="02060504000000020004"/>
              </a:rPr>
              <a:t>2</a:t>
            </a:r>
            <a:r>
              <a:rPr lang="en-US" sz="2000" dirty="0">
                <a:solidFill>
                  <a:srgbClr val="1A1A1A"/>
                </a:solidFill>
                <a:latin typeface="Charlie-Regular" panose="02060504000000020004"/>
              </a:rPr>
              <a:t>, increasing GDP and thereby ending the recession and leading to full employment at FE.</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How Monetary Policy Works – Recession Output</a:t>
            </a:r>
          </a:p>
        </p:txBody>
      </p:sp>
    </p:spTree>
    <p:extLst>
      <p:ext uri="{BB962C8B-B14F-4D97-AF65-F5344CB8AC3E}">
        <p14:creationId xmlns:p14="http://schemas.microsoft.com/office/powerpoint/2010/main" val="3199067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2055049"/>
            <a:ext cx="3344636" cy="4351338"/>
          </a:xfrm>
        </p:spPr>
        <p:txBody>
          <a:bodyPr>
            <a:normAutofit/>
          </a:bodyPr>
          <a:lstStyle/>
          <a:p>
            <a:r>
              <a:rPr lang="en-US" sz="2000" dirty="0">
                <a:solidFill>
                  <a:srgbClr val="1A1A1A"/>
                </a:solidFill>
                <a:latin typeface="Charlie-Regular" panose="02060504000000020004"/>
              </a:rPr>
              <a:t>Let’s suppose that the economy is experiencing a period of high inflation, as illustrated in Figure 15.9. Aggregate demand is at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The minister of finance will use fiscal measures such as tax increases and lower government spending to try to move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down to AD</a:t>
            </a:r>
            <a:r>
              <a:rPr lang="en-US" sz="1600" dirty="0">
                <a:solidFill>
                  <a:srgbClr val="1A1A1A"/>
                </a:solidFill>
                <a:latin typeface="Charlie-Regular" panose="02060504000000020004"/>
              </a:rPr>
              <a:t>2</a:t>
            </a:r>
            <a:r>
              <a:rPr lang="en-US" sz="2000" dirty="0">
                <a:solidFill>
                  <a:srgbClr val="1A1A1A"/>
                </a:solidFill>
                <a:latin typeface="Charlie-Regular" panose="02060504000000020004"/>
              </a:rPr>
              <a:t>.</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How Monetary Policy Works – Inflation Output</a:t>
            </a:r>
          </a:p>
        </p:txBody>
      </p:sp>
      <p:pic>
        <p:nvPicPr>
          <p:cNvPr id="7" name="Picture 6">
            <a:extLst>
              <a:ext uri="{FF2B5EF4-FFF2-40B4-BE49-F238E27FC236}">
                <a16:creationId xmlns:a16="http://schemas.microsoft.com/office/drawing/2014/main" id="{CACA955F-08B1-4C44-AEAE-2612B6D58D20}"/>
              </a:ext>
            </a:extLst>
          </p:cNvPr>
          <p:cNvPicPr>
            <a:picLocks noChangeAspect="1"/>
          </p:cNvPicPr>
          <p:nvPr/>
        </p:nvPicPr>
        <p:blipFill>
          <a:blip r:embed="rId3"/>
          <a:stretch>
            <a:fillRect/>
          </a:stretch>
        </p:blipFill>
        <p:spPr>
          <a:xfrm>
            <a:off x="4601936" y="1788375"/>
            <a:ext cx="4025930" cy="4313496"/>
          </a:xfrm>
          <a:prstGeom prst="rect">
            <a:avLst/>
          </a:prstGeom>
        </p:spPr>
      </p:pic>
    </p:spTree>
    <p:extLst>
      <p:ext uri="{BB962C8B-B14F-4D97-AF65-F5344CB8AC3E}">
        <p14:creationId xmlns:p14="http://schemas.microsoft.com/office/powerpoint/2010/main" val="545914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848220"/>
            <a:ext cx="7886699" cy="4351338"/>
          </a:xfrm>
        </p:spPr>
        <p:txBody>
          <a:bodyPr>
            <a:normAutofit/>
          </a:bodyPr>
          <a:lstStyle/>
          <a:p>
            <a:r>
              <a:rPr lang="en-US" sz="2000" b="1" i="1" dirty="0">
                <a:solidFill>
                  <a:srgbClr val="1A1A1A"/>
                </a:solidFill>
                <a:latin typeface="Charlie-SemiboldItalic"/>
              </a:rPr>
              <a:t>Stage 1.</a:t>
            </a:r>
            <a:r>
              <a:rPr lang="en-US" sz="2000" dirty="0">
                <a:solidFill>
                  <a:srgbClr val="1A1A1A"/>
                </a:solidFill>
                <a:latin typeface="Charlie-Regular" panose="02060504000000020004"/>
              </a:rPr>
              <a:t> The Bank of Canada raises the overnight rate as a signal that lending and savings rates should rise.</a:t>
            </a:r>
          </a:p>
          <a:p>
            <a:r>
              <a:rPr lang="en-US" sz="2000" b="1" i="1" dirty="0">
                <a:solidFill>
                  <a:srgbClr val="1A1A1A"/>
                </a:solidFill>
                <a:latin typeface="Charlie-SemiboldItalic"/>
              </a:rPr>
              <a:t>Stage 2.</a:t>
            </a:r>
            <a:r>
              <a:rPr lang="en-US" sz="2000" dirty="0">
                <a:solidFill>
                  <a:srgbClr val="1A1A1A"/>
                </a:solidFill>
                <a:latin typeface="Charlie-Regular" panose="02060504000000020004"/>
              </a:rPr>
              <a:t> Higher interest rates discourage consumers from borrowing for large purchases. Businesses respond to both the higher interest rates and the fall in consumer spending by cutting investment in new stock, machinery, and plants.</a:t>
            </a:r>
          </a:p>
          <a:p>
            <a:r>
              <a:rPr lang="en-US" sz="2000" b="1" i="1" dirty="0">
                <a:solidFill>
                  <a:srgbClr val="1A1A1A"/>
                </a:solidFill>
                <a:latin typeface="Charlie-SemiboldItalic"/>
              </a:rPr>
              <a:t>Stage 3.</a:t>
            </a:r>
            <a:r>
              <a:rPr lang="en-US" sz="2000" dirty="0">
                <a:solidFill>
                  <a:srgbClr val="1A1A1A"/>
                </a:solidFill>
                <a:latin typeface="Charlie-Regular" panose="02060504000000020004"/>
              </a:rPr>
              <a:t> Less borrowing by consumers and businesses decreases the money supply growth as chartered banks find it more difficult to lend based on their reserves, a situation that contributes toward the desired fall in spending.</a:t>
            </a:r>
          </a:p>
          <a:p>
            <a:r>
              <a:rPr lang="en-US" sz="2000" b="1" i="1" dirty="0">
                <a:solidFill>
                  <a:srgbClr val="1A1A1A"/>
                </a:solidFill>
                <a:latin typeface="Charlie-SemiboldItalic"/>
              </a:rPr>
              <a:t>Stage 4.</a:t>
            </a:r>
            <a:r>
              <a:rPr lang="en-US" sz="2000" dirty="0">
                <a:solidFill>
                  <a:srgbClr val="1A1A1A"/>
                </a:solidFill>
                <a:latin typeface="Charlie-Regular" panose="02060504000000020004"/>
              </a:rPr>
              <a:t> Decreased spending by consumers and businesses pushes AD</a:t>
            </a:r>
            <a:r>
              <a:rPr lang="en-US" sz="1600" dirty="0">
                <a:solidFill>
                  <a:srgbClr val="1A1A1A"/>
                </a:solidFill>
                <a:latin typeface="Charlie-Regular" panose="02060504000000020004"/>
              </a:rPr>
              <a:t>1</a:t>
            </a:r>
            <a:r>
              <a:rPr lang="en-US" sz="2000" dirty="0">
                <a:solidFill>
                  <a:srgbClr val="1A1A1A"/>
                </a:solidFill>
                <a:latin typeface="Charlie-Regular" panose="02060504000000020004"/>
              </a:rPr>
              <a:t> down to AD</a:t>
            </a:r>
            <a:r>
              <a:rPr lang="en-US" sz="1600" dirty="0">
                <a:solidFill>
                  <a:srgbClr val="1A1A1A"/>
                </a:solidFill>
                <a:latin typeface="Charlie-Regular" panose="02060504000000020004"/>
              </a:rPr>
              <a:t>2</a:t>
            </a:r>
            <a:r>
              <a:rPr lang="en-US" sz="2000" dirty="0">
                <a:solidFill>
                  <a:srgbClr val="1A1A1A"/>
                </a:solidFill>
                <a:latin typeface="Charlie-Regular" panose="02060504000000020004"/>
              </a:rPr>
              <a:t>; prices decline, thereby ending the period of high inflation.</a:t>
            </a:r>
            <a:endParaRPr lang="en-US" sz="20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How Monetary Policy Works – Inflation Output</a:t>
            </a:r>
          </a:p>
        </p:txBody>
      </p:sp>
    </p:spTree>
    <p:extLst>
      <p:ext uri="{BB962C8B-B14F-4D97-AF65-F5344CB8AC3E}">
        <p14:creationId xmlns:p14="http://schemas.microsoft.com/office/powerpoint/2010/main" val="209269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rgbClr val="EF5745"/>
                </a:solidFill>
              </a:rPr>
              <a:t>Learning Goals</a:t>
            </a:r>
            <a:br>
              <a:rPr lang="en-US" dirty="0">
                <a:solidFill>
                  <a:srgbClr val="C6AB2B"/>
                </a:solidFill>
              </a:rPr>
            </a:br>
            <a:endParaRPr lang="en-US" sz="2400" dirty="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1A1A1A"/>
                </a:solidFill>
                <a:latin typeface="Charlie-Regular" panose="02060504000000020004"/>
              </a:rPr>
              <a:t>Define and understand the general purpose of monetary policy</a:t>
            </a:r>
          </a:p>
          <a:p>
            <a:r>
              <a:rPr lang="en-US" sz="2000" dirty="0">
                <a:solidFill>
                  <a:srgbClr val="1A1A1A"/>
                </a:solidFill>
                <a:latin typeface="Charlie-Regular" panose="02060504000000020004"/>
              </a:rPr>
              <a:t>Understand the purpose and organization of the Bank of Canada</a:t>
            </a:r>
          </a:p>
          <a:p>
            <a:r>
              <a:rPr lang="en-US" sz="2000" dirty="0">
                <a:solidFill>
                  <a:srgbClr val="1A1A1A"/>
                </a:solidFill>
                <a:latin typeface="Charlie-Regular" panose="02060504000000020004"/>
              </a:rPr>
              <a:t>Explain the difference between easy money and tight money monetary policies</a:t>
            </a:r>
          </a:p>
          <a:p>
            <a:r>
              <a:rPr lang="en-US" sz="2000" dirty="0">
                <a:solidFill>
                  <a:srgbClr val="1A1A1A"/>
                </a:solidFill>
                <a:latin typeface="Charlie-Regular" panose="02060504000000020004"/>
              </a:rPr>
              <a:t>Appreciate the importance of interest rates to the economy, and understand how they are set</a:t>
            </a:r>
          </a:p>
          <a:p>
            <a:r>
              <a:rPr lang="en-US" sz="2000" dirty="0">
                <a:solidFill>
                  <a:srgbClr val="1A1A1A"/>
                </a:solidFill>
                <a:latin typeface="Charlie-Regular" panose="02060504000000020004"/>
              </a:rPr>
              <a:t>Conduct research to locate information from a variety of reliable sources to assess current economic conditions and communicate recommendations for a stabilization policy clearly, effectively, and accurately</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rgbClr val="EF5745"/>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601759" y="1552108"/>
            <a:ext cx="3079054" cy="4070032"/>
          </a:xfrm>
        </p:spPr>
        <p:txBody>
          <a:bodyPr>
            <a:noAutofit/>
          </a:bodyPr>
          <a:lstStyle/>
          <a:p>
            <a:r>
              <a:rPr lang="en-US" sz="1800" dirty="0">
                <a:solidFill>
                  <a:srgbClr val="1A1A1A"/>
                </a:solidFill>
                <a:latin typeface="Charlie-Regular" panose="02060504000000020004"/>
              </a:rPr>
              <a:t>interest rate</a:t>
            </a:r>
          </a:p>
          <a:p>
            <a:r>
              <a:rPr lang="en-US" sz="1800" dirty="0">
                <a:solidFill>
                  <a:srgbClr val="1A1A1A"/>
                </a:solidFill>
                <a:latin typeface="Charlie-Regular" panose="02060504000000020004"/>
              </a:rPr>
              <a:t>monetary policy</a:t>
            </a:r>
          </a:p>
          <a:p>
            <a:r>
              <a:rPr lang="en-US" sz="1800" dirty="0">
                <a:solidFill>
                  <a:srgbClr val="1A1A1A"/>
                </a:solidFill>
                <a:latin typeface="Charlie-Regular" panose="02060504000000020004"/>
              </a:rPr>
              <a:t>bank note</a:t>
            </a:r>
          </a:p>
          <a:p>
            <a:r>
              <a:rPr lang="en-US" sz="1800" dirty="0">
                <a:solidFill>
                  <a:srgbClr val="1A1A1A"/>
                </a:solidFill>
                <a:latin typeface="Charlie-Regular" panose="02060504000000020004"/>
              </a:rPr>
              <a:t>foreign exchange reserve</a:t>
            </a:r>
          </a:p>
          <a:p>
            <a:r>
              <a:rPr lang="en-US" sz="1800" dirty="0">
                <a:solidFill>
                  <a:srgbClr val="1A1A1A"/>
                </a:solidFill>
                <a:latin typeface="Charlie-Regular" panose="02060504000000020004"/>
              </a:rPr>
              <a:t>easy money policy</a:t>
            </a:r>
          </a:p>
          <a:p>
            <a:r>
              <a:rPr lang="en-US" sz="1800" dirty="0">
                <a:solidFill>
                  <a:srgbClr val="1A1A1A"/>
                </a:solidFill>
                <a:latin typeface="Charlie-Regular" panose="02060504000000020004"/>
              </a:rPr>
              <a:t>tight money policy</a:t>
            </a:r>
          </a:p>
          <a:p>
            <a:r>
              <a:rPr lang="en-US" sz="1800" dirty="0">
                <a:solidFill>
                  <a:srgbClr val="1A1A1A"/>
                </a:solidFill>
                <a:latin typeface="Charlie-Regular" panose="02060504000000020004"/>
              </a:rPr>
              <a:t>rate of return</a:t>
            </a:r>
          </a:p>
          <a:p>
            <a:r>
              <a:rPr lang="en-US" sz="1800" dirty="0">
                <a:solidFill>
                  <a:srgbClr val="1A1A1A"/>
                </a:solidFill>
                <a:latin typeface="Charlie-Regular" panose="02060504000000020004"/>
              </a:rPr>
              <a:t>prime rate</a:t>
            </a:r>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10" name="Content Placeholder 2">
            <a:extLst>
              <a:ext uri="{FF2B5EF4-FFF2-40B4-BE49-F238E27FC236}">
                <a16:creationId xmlns:a16="http://schemas.microsoft.com/office/drawing/2014/main" id="{DCEF7470-A411-0D43-AC34-BE543649365F}"/>
              </a:ext>
            </a:extLst>
          </p:cNvPr>
          <p:cNvSpPr txBox="1">
            <a:spLocks/>
          </p:cNvSpPr>
          <p:nvPr/>
        </p:nvSpPr>
        <p:spPr>
          <a:xfrm>
            <a:off x="4558554" y="1552108"/>
            <a:ext cx="3079054" cy="407003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solidFill>
                  <a:srgbClr val="1A1A1A"/>
                </a:solidFill>
                <a:latin typeface="Charlie-Regular" panose="02060504000000020004"/>
              </a:rPr>
              <a:t>bank rate</a:t>
            </a:r>
          </a:p>
          <a:p>
            <a:r>
              <a:rPr lang="en-US" sz="1800" dirty="0">
                <a:solidFill>
                  <a:srgbClr val="1A1A1A"/>
                </a:solidFill>
                <a:latin typeface="Charlie-Regular" panose="02060504000000020004"/>
              </a:rPr>
              <a:t>inflation premium</a:t>
            </a:r>
          </a:p>
          <a:p>
            <a:r>
              <a:rPr lang="en-US" sz="1800" dirty="0">
                <a:solidFill>
                  <a:srgbClr val="1A1A1A"/>
                </a:solidFill>
                <a:latin typeface="Charlie-Regular" panose="02060504000000020004"/>
              </a:rPr>
              <a:t>nominal interest rate</a:t>
            </a:r>
          </a:p>
          <a:p>
            <a:r>
              <a:rPr lang="en-US" sz="1800" dirty="0">
                <a:solidFill>
                  <a:srgbClr val="1A1A1A"/>
                </a:solidFill>
                <a:latin typeface="Charlie-Regular" panose="02060504000000020004"/>
              </a:rPr>
              <a:t>real rate of interest</a:t>
            </a:r>
          </a:p>
          <a:p>
            <a:r>
              <a:rPr lang="en-US" sz="1800" dirty="0">
                <a:solidFill>
                  <a:srgbClr val="1A1A1A"/>
                </a:solidFill>
                <a:latin typeface="Charlie-Regular" panose="02060504000000020004"/>
              </a:rPr>
              <a:t>overnight rate target</a:t>
            </a:r>
          </a:p>
          <a:p>
            <a:r>
              <a:rPr lang="en-US" sz="1800" dirty="0">
                <a:solidFill>
                  <a:srgbClr val="1A1A1A"/>
                </a:solidFill>
                <a:latin typeface="Charlie-Regular" panose="02060504000000020004"/>
              </a:rPr>
              <a:t>operating band</a:t>
            </a:r>
          </a:p>
          <a:p>
            <a:r>
              <a:rPr lang="en-US" sz="1800" dirty="0">
                <a:solidFill>
                  <a:srgbClr val="1A1A1A"/>
                </a:solidFill>
                <a:latin typeface="Charlie-Regular" panose="02060504000000020004"/>
              </a:rPr>
              <a:t>overnight rate</a:t>
            </a:r>
          </a:p>
          <a:p>
            <a:r>
              <a:rPr lang="en-US" sz="1800" dirty="0">
                <a:solidFill>
                  <a:srgbClr val="1A1A1A"/>
                </a:solidFill>
                <a:latin typeface="Charlie-Regular" panose="02060504000000020004"/>
              </a:rPr>
              <a:t>bond</a:t>
            </a:r>
          </a:p>
        </p:txBody>
      </p:sp>
    </p:spTree>
    <p:extLst>
      <p:ext uri="{BB962C8B-B14F-4D97-AF65-F5344CB8AC3E}">
        <p14:creationId xmlns:p14="http://schemas.microsoft.com/office/powerpoint/2010/main" val="4136922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a:normAutofit/>
          </a:bodyPr>
          <a:lstStyle/>
          <a:p>
            <a:r>
              <a:rPr lang="en-US" sz="2000" dirty="0">
                <a:solidFill>
                  <a:srgbClr val="1A1A1A"/>
                </a:solidFill>
                <a:latin typeface="Charlie-Regular" panose="02060504000000020004"/>
              </a:rPr>
              <a:t>The Bank of Canada was founded by Parliament in 1934 at the height of the Great Depression for the purpose of stabilizing the Canadian economy and providing security for the banking system.</a:t>
            </a:r>
          </a:p>
          <a:p>
            <a:r>
              <a:rPr lang="en-US" sz="2000" dirty="0">
                <a:solidFill>
                  <a:srgbClr val="1A1A1A"/>
                </a:solidFill>
                <a:latin typeface="Charlie-Regular" panose="02060504000000020004"/>
              </a:rPr>
              <a:t>The Bank of Canada was given a broad and ambitious role in the Canadian economy as outlined in the Bank Act, passed in 1934. The Bank of Canada was expected to “regulate credit and currency in the best interests of the economic life of the country, to control and protect the external value of the national monetary unit [the Canadian dollar] and to mitigate [reduce] by its influence fluctuations [changes] in the general level of production, trade, prices, and employment”.</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Bank of Canada</a:t>
            </a:r>
          </a:p>
        </p:txBody>
      </p:sp>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a:normAutofit/>
          </a:bodyPr>
          <a:lstStyle/>
          <a:p>
            <a:r>
              <a:rPr lang="en-US" sz="2000" b="1" i="1" dirty="0">
                <a:solidFill>
                  <a:srgbClr val="1A1A1A"/>
                </a:solidFill>
                <a:latin typeface="Charlie-SemiboldItalic"/>
              </a:rPr>
              <a:t>Director of monetary policy.</a:t>
            </a:r>
            <a:r>
              <a:rPr lang="en-US" sz="2000" dirty="0">
                <a:solidFill>
                  <a:srgbClr val="1A1A1A"/>
                </a:solidFill>
                <a:latin typeface="Charlie-Regular" panose="02060504000000020004"/>
              </a:rPr>
              <a:t> First and foremost, the Bank of Canada is responsible for controlling the growth of the money supply in Canada by regulating credit, currency, and interest rates. </a:t>
            </a:r>
          </a:p>
          <a:p>
            <a:r>
              <a:rPr lang="en-US" sz="2000" b="1" i="1" dirty="0">
                <a:solidFill>
                  <a:srgbClr val="1A1A1A"/>
                </a:solidFill>
                <a:latin typeface="Charlie-SemiboldItalic"/>
              </a:rPr>
              <a:t>Banker to the chartered banks.</a:t>
            </a:r>
            <a:r>
              <a:rPr lang="en-US" sz="2000" dirty="0">
                <a:solidFill>
                  <a:srgbClr val="1A1A1A"/>
                </a:solidFill>
                <a:latin typeface="Charlie-Regular" panose="02060504000000020004"/>
              </a:rPr>
              <a:t> Just as people and businesses have deposit accounts with the chartered banks, chartered banks have deposit accounts with the central bank.</a:t>
            </a:r>
          </a:p>
          <a:p>
            <a:r>
              <a:rPr lang="en-US" sz="2000" b="1" i="1" dirty="0">
                <a:solidFill>
                  <a:srgbClr val="1A1A1A"/>
                </a:solidFill>
                <a:latin typeface="Charlie-SemiboldItalic"/>
              </a:rPr>
              <a:t>Banker to the federal government.</a:t>
            </a:r>
            <a:r>
              <a:rPr lang="en-US" sz="2000" dirty="0">
                <a:solidFill>
                  <a:srgbClr val="1A1A1A"/>
                </a:solidFill>
                <a:latin typeface="Charlie-Regular" panose="02060504000000020004"/>
              </a:rPr>
              <a:t> The federal government’s revenues are on deposit in two locations: the Bank of Canada and the chartered banks.</a:t>
            </a:r>
          </a:p>
          <a:p>
            <a:r>
              <a:rPr lang="en-US" sz="2000" b="1" i="1" dirty="0">
                <a:solidFill>
                  <a:srgbClr val="1A1A1A"/>
                </a:solidFill>
                <a:latin typeface="Charlie-SemiboldItalic"/>
              </a:rPr>
              <a:t>Issuer of currency.</a:t>
            </a:r>
            <a:r>
              <a:rPr lang="en-US" sz="2000" dirty="0">
                <a:solidFill>
                  <a:srgbClr val="1A1A1A"/>
                </a:solidFill>
                <a:latin typeface="Charlie-Regular" panose="02060504000000020004"/>
              </a:rPr>
              <a:t> The Bank of Canada is responsible for the issue of paper currency. It decides on the design of the notes, gauges the amount required at various times of the year (Christmas time requires more notes than other times), and tries to eliminate the problem of counterfeiting.</a:t>
            </a:r>
          </a:p>
          <a:p>
            <a:endParaRPr lang="en-US" sz="2000"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Functions of the Bank of Canada</a:t>
            </a:r>
          </a:p>
        </p:txBody>
      </p:sp>
    </p:spTree>
    <p:extLst>
      <p:ext uri="{BB962C8B-B14F-4D97-AF65-F5344CB8AC3E}">
        <p14:creationId xmlns:p14="http://schemas.microsoft.com/office/powerpoint/2010/main" val="1368428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a:normAutofit/>
          </a:bodyPr>
          <a:lstStyle/>
          <a:p>
            <a:r>
              <a:rPr lang="en-US" sz="2000" b="1" dirty="0">
                <a:latin typeface="FedraSansPro-Bold"/>
              </a:rPr>
              <a:t>Tight money policy: </a:t>
            </a:r>
            <a:r>
              <a:rPr lang="en-US" sz="2000" dirty="0">
                <a:latin typeface="Charlie-Regular" panose="02060504000000020004"/>
              </a:rPr>
              <a:t> A monetary policy of high interest rates, more difficult availability of credit, and a decrease in the money supply.</a:t>
            </a:r>
          </a:p>
          <a:p>
            <a:r>
              <a:rPr lang="en-US" sz="2000" b="1" dirty="0">
                <a:latin typeface="FedraSansPro-Bold"/>
              </a:rPr>
              <a:t>Easy money policy: </a:t>
            </a:r>
            <a:r>
              <a:rPr lang="en-US" sz="2000" dirty="0">
                <a:latin typeface="Charlie-Regular" panose="02060504000000020004"/>
              </a:rPr>
              <a:t> A monetary policy of low interest rates, easy availability of credit, and growth of the money supply. </a:t>
            </a:r>
          </a:p>
          <a:p>
            <a:pPr marL="0" indent="0">
              <a:buNone/>
            </a:pPr>
            <a:endParaRPr lang="en-US" sz="2000"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The Bank of Canada’s Organization and Objectives</a:t>
            </a:r>
          </a:p>
        </p:txBody>
      </p:sp>
    </p:spTree>
    <p:extLst>
      <p:ext uri="{BB962C8B-B14F-4D97-AF65-F5344CB8AC3E}">
        <p14:creationId xmlns:p14="http://schemas.microsoft.com/office/powerpoint/2010/main" val="2012982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690689"/>
            <a:ext cx="7448549" cy="4351338"/>
          </a:xfrm>
        </p:spPr>
        <p:txBody>
          <a:bodyPr>
            <a:normAutofit/>
          </a:bodyPr>
          <a:lstStyle/>
          <a:p>
            <a:r>
              <a:rPr lang="en-US" sz="2000" dirty="0">
                <a:solidFill>
                  <a:srgbClr val="1A1A1A"/>
                </a:solidFill>
                <a:latin typeface="Charlie-Regular" panose="02060504000000020004"/>
              </a:rPr>
              <a:t>Interest rates play a key role in the economy because they affect our decisions as consumers about both saving money and borrowing money. The higher interest rates are, the less likely we are to borrow, and the more likely we are to save.</a:t>
            </a:r>
          </a:p>
          <a:p>
            <a:r>
              <a:rPr lang="en-US" sz="2000" dirty="0">
                <a:solidFill>
                  <a:srgbClr val="1A1A1A"/>
                </a:solidFill>
                <a:latin typeface="Charlie-Regular" panose="02060504000000020004"/>
              </a:rPr>
              <a:t>The budgets of governments are affected because the more they spend on interest on their debts, the less money they have available for social or other programs.</a:t>
            </a:r>
          </a:p>
          <a:p>
            <a:endParaRPr lang="en-US" sz="2000" dirty="0">
              <a:solidFill>
                <a:srgbClr val="1A1A1A"/>
              </a:solidFill>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Interest Rates</a:t>
            </a:r>
          </a:p>
        </p:txBody>
      </p:sp>
    </p:spTree>
    <p:extLst>
      <p:ext uri="{BB962C8B-B14F-4D97-AF65-F5344CB8AC3E}">
        <p14:creationId xmlns:p14="http://schemas.microsoft.com/office/powerpoint/2010/main" val="174068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49175"/>
            <a:ext cx="7448549" cy="4351338"/>
          </a:xfrm>
        </p:spPr>
        <p:txBody>
          <a:bodyPr>
            <a:normAutofit/>
          </a:bodyPr>
          <a:lstStyle/>
          <a:p>
            <a:r>
              <a:rPr lang="en-US" sz="2000" dirty="0">
                <a:solidFill>
                  <a:srgbClr val="1A1A1A"/>
                </a:solidFill>
                <a:latin typeface="Charlie-Regular" panose="02060504000000020004"/>
              </a:rPr>
              <a:t>Interest is a price paid for a loan. We can use a simple demand and supply graph, like the one in Figure 15.2, to examine how interest rates are set.</a:t>
            </a:r>
            <a:endParaRPr lang="en-US" sz="1600" dirty="0">
              <a:latin typeface="Charlie-Regular" panose="02060504000000020004"/>
            </a:endParaRP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Demand for Loanable Funds</a:t>
            </a:r>
          </a:p>
        </p:txBody>
      </p:sp>
      <p:sp>
        <p:nvSpPr>
          <p:cNvPr id="5" name="Content Placeholder 2">
            <a:extLst>
              <a:ext uri="{FF2B5EF4-FFF2-40B4-BE49-F238E27FC236}">
                <a16:creationId xmlns:a16="http://schemas.microsoft.com/office/drawing/2014/main" id="{3F85A711-19F2-9545-A72A-29B3C804DF1C}"/>
              </a:ext>
            </a:extLst>
          </p:cNvPr>
          <p:cNvSpPr txBox="1">
            <a:spLocks/>
          </p:cNvSpPr>
          <p:nvPr/>
        </p:nvSpPr>
        <p:spPr>
          <a:xfrm>
            <a:off x="628650" y="2506662"/>
            <a:ext cx="283300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solidFill>
                  <a:srgbClr val="1A1A1A"/>
                </a:solidFill>
                <a:latin typeface="Charlie-Regular" panose="02060504000000020004"/>
              </a:rPr>
              <a:t>Interest is a price paid for a loan. We can use a simple demand and supply graph, like the one in Figure 15.2, to examine how interest rates are set.</a:t>
            </a:r>
            <a:endParaRPr lang="en-US" sz="1600" dirty="0">
              <a:latin typeface="Charlie-Regular" panose="02060504000000020004"/>
            </a:endParaRPr>
          </a:p>
        </p:txBody>
      </p:sp>
      <p:pic>
        <p:nvPicPr>
          <p:cNvPr id="7" name="Picture 6">
            <a:extLst>
              <a:ext uri="{FF2B5EF4-FFF2-40B4-BE49-F238E27FC236}">
                <a16:creationId xmlns:a16="http://schemas.microsoft.com/office/drawing/2014/main" id="{960E4DE1-B08A-1947-A773-21C7D0CE8617}"/>
              </a:ext>
            </a:extLst>
          </p:cNvPr>
          <p:cNvPicPr>
            <a:picLocks noChangeAspect="1"/>
          </p:cNvPicPr>
          <p:nvPr/>
        </p:nvPicPr>
        <p:blipFill>
          <a:blip r:embed="rId3"/>
          <a:stretch>
            <a:fillRect/>
          </a:stretch>
        </p:blipFill>
        <p:spPr>
          <a:xfrm>
            <a:off x="4352924" y="2386848"/>
            <a:ext cx="3422675" cy="3663187"/>
          </a:xfrm>
          <a:prstGeom prst="rect">
            <a:avLst/>
          </a:prstGeom>
        </p:spPr>
      </p:pic>
    </p:spTree>
    <p:extLst>
      <p:ext uri="{BB962C8B-B14F-4D97-AF65-F5344CB8AC3E}">
        <p14:creationId xmlns:p14="http://schemas.microsoft.com/office/powerpoint/2010/main" val="980387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49175"/>
            <a:ext cx="7448549" cy="4351338"/>
          </a:xfrm>
        </p:spPr>
        <p:txBody>
          <a:bodyPr>
            <a:normAutofit/>
          </a:bodyPr>
          <a:lstStyle/>
          <a:p>
            <a:r>
              <a:rPr lang="en-US" sz="2000" dirty="0">
                <a:solidFill>
                  <a:srgbClr val="1A1A1A"/>
                </a:solidFill>
                <a:latin typeface="Charlie-Regular" panose="02060504000000020004"/>
              </a:rPr>
              <a:t>The supply of loanable funds comes from individuals, businesses, and chartered banks.</a:t>
            </a:r>
            <a:endParaRPr lang="en-US" sz="1600" dirty="0">
              <a:solidFill>
                <a:srgbClr val="1A1A1A"/>
              </a:solidFill>
              <a:latin typeface="Charlie-Regular" panose="02060504000000020004"/>
            </a:endParaRPr>
          </a:p>
          <a:p>
            <a:r>
              <a:rPr lang="en-US" sz="2000" dirty="0">
                <a:solidFill>
                  <a:srgbClr val="1A1A1A"/>
                </a:solidFill>
                <a:latin typeface="Charlie-Regular" panose="02060504000000020004"/>
              </a:rPr>
              <a:t>The upward sloping supply curve in Figure 15.2 indicates that, as interest rates rise, more loanable funds are supplied; as rates fall, the supply of loanable funds decreases.</a:t>
            </a:r>
          </a:p>
          <a:p>
            <a:r>
              <a:rPr lang="en-US" sz="2000" dirty="0">
                <a:solidFill>
                  <a:srgbClr val="1A1A1A"/>
                </a:solidFill>
                <a:latin typeface="Charlie-Regular" panose="02060504000000020004"/>
              </a:rPr>
              <a:t>Individuals affect the amount of loanable funds by increasing or decreasing the amount of money in their deposit accounts.</a:t>
            </a:r>
          </a:p>
          <a:p>
            <a:r>
              <a:rPr lang="en-US" sz="2000" dirty="0">
                <a:solidFill>
                  <a:srgbClr val="1A1A1A"/>
                </a:solidFill>
                <a:latin typeface="Charlie-Regular" panose="02060504000000020004"/>
              </a:rPr>
              <a:t>Businesses affect the amount of loanable funds in the same way that individuals do—by increasing or decreasing the amount of money in their deposit accounts.</a:t>
            </a:r>
          </a:p>
          <a:p>
            <a:r>
              <a:rPr lang="en-US" sz="2000" dirty="0">
                <a:solidFill>
                  <a:srgbClr val="1A1A1A"/>
                </a:solidFill>
                <a:latin typeface="Charlie-Regular" panose="02060504000000020004"/>
              </a:rPr>
              <a:t>Banks, as we learned previously, are the agents that use the money deposited by consumers and businesses to lend to individuals and to businesses that want to borrow.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EF5745"/>
                </a:solidFill>
              </a:rPr>
              <a:t>Supply of Loanable Funds</a:t>
            </a:r>
          </a:p>
        </p:txBody>
      </p:sp>
    </p:spTree>
    <p:extLst>
      <p:ext uri="{BB962C8B-B14F-4D97-AF65-F5344CB8AC3E}">
        <p14:creationId xmlns:p14="http://schemas.microsoft.com/office/powerpoint/2010/main" val="726395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1767</TotalTime>
  <Words>1666</Words>
  <Application>Microsoft Office PowerPoint</Application>
  <PresentationFormat>On-screen Show (4:3)</PresentationFormat>
  <Paragraphs>89</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Charlie-Regular</vt:lpstr>
      <vt:lpstr>Charlie-Semibold</vt:lpstr>
      <vt:lpstr>Charlie-SemiboldItalic</vt:lpstr>
      <vt:lpstr>FedraSansPro-Bold</vt:lpstr>
      <vt:lpstr>Office Theme</vt:lpstr>
      <vt:lpstr>15 Monetary Policy</vt:lpstr>
      <vt:lpstr>Learning Goals </vt:lpstr>
      <vt:lpstr>Key Terms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117</cp:revision>
  <cp:lastPrinted>2019-09-05T20:36:27Z</cp:lastPrinted>
  <dcterms:created xsi:type="dcterms:W3CDTF">2019-06-13T15:43:46Z</dcterms:created>
  <dcterms:modified xsi:type="dcterms:W3CDTF">2021-04-19T03:41:10Z</dcterms:modified>
</cp:coreProperties>
</file>