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64" r:id="rId5"/>
    <p:sldId id="267" r:id="rId6"/>
    <p:sldId id="265" r:id="rId7"/>
    <p:sldId id="259" r:id="rId8"/>
    <p:sldId id="260" r:id="rId9"/>
    <p:sldId id="261" r:id="rId10"/>
    <p:sldId id="262" r:id="rId11"/>
    <p:sldId id="263"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398" y="3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2024-04-12</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7</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8</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9</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10</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11</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2024-04-12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2024-04-12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2024-04-12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2024-04-12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2024-04-12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2024-04-12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2024-04-12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2024-04-12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2024-04-12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2024-04-12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2024-04-12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2024-04-12</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200" dirty="0">
                <a:solidFill>
                  <a:srgbClr val="FF0000"/>
                </a:solidFill>
              </a:rPr>
              <a:t>ENG4U Final Evaluation</a:t>
            </a:r>
            <a:br>
              <a:rPr lang="en-CA" sz="3200" dirty="0">
                <a:solidFill>
                  <a:srgbClr val="FF0000"/>
                </a:solidFill>
              </a:rPr>
            </a:br>
            <a:r>
              <a:rPr lang="en-CA" sz="2400" dirty="0">
                <a:solidFill>
                  <a:srgbClr val="FF0000"/>
                </a:solidFill>
              </a:rPr>
              <a:t>Visual and Oral Presentation and Written Reflection</a:t>
            </a:r>
            <a:endParaRPr lang="en-CA" sz="3200" dirty="0">
              <a:solidFill>
                <a:srgbClr val="FF0000"/>
              </a:solidFill>
            </a:endParaRPr>
          </a:p>
        </p:txBody>
      </p:sp>
      <p:sp>
        <p:nvSpPr>
          <p:cNvPr id="3" name="Subtitle 2"/>
          <p:cNvSpPr>
            <a:spLocks noGrp="1"/>
          </p:cNvSpPr>
          <p:nvPr>
            <p:ph type="subTitle" idx="1"/>
          </p:nvPr>
        </p:nvSpPr>
        <p:spPr/>
        <p:txBody>
          <a:bodyPr>
            <a:normAutofit fontScale="77500" lnSpcReduction="20000"/>
          </a:bodyPr>
          <a:lstStyle/>
          <a:p>
            <a:r>
              <a:rPr lang="en-CA" sz="2400" u="sng" dirty="0">
                <a:solidFill>
                  <a:schemeClr val="tx1"/>
                </a:solidFill>
              </a:rPr>
              <a:t>Poetry and Short Stories</a:t>
            </a:r>
          </a:p>
          <a:p>
            <a:r>
              <a:rPr lang="en-CA" sz="2400" u="sng" dirty="0">
                <a:solidFill>
                  <a:schemeClr val="tx1"/>
                </a:solidFill>
              </a:rPr>
              <a:t>A Separate Peace</a:t>
            </a:r>
          </a:p>
          <a:p>
            <a:r>
              <a:rPr lang="en-CA" sz="2400" u="sng" dirty="0">
                <a:solidFill>
                  <a:schemeClr val="tx1"/>
                </a:solidFill>
              </a:rPr>
              <a:t>Novel Study</a:t>
            </a:r>
          </a:p>
          <a:p>
            <a:endParaRPr lang="en-CA" sz="2400" u="sng" dirty="0">
              <a:solidFill>
                <a:schemeClr val="tx1"/>
              </a:solidFill>
            </a:endParaRPr>
          </a:p>
          <a:p>
            <a:r>
              <a:rPr lang="en-CA" sz="2400" dirty="0">
                <a:solidFill>
                  <a:schemeClr val="tx1"/>
                </a:solidFill>
              </a:rPr>
              <a:t>Theme, Characterization, Main Events, Text and Society, Own Opinion and Connections </a:t>
            </a:r>
          </a:p>
          <a:p>
            <a:pPr>
              <a:buFont typeface="Arial" pitchFamily="34" charset="0"/>
              <a:buChar char="•"/>
            </a:pPr>
            <a:endParaRPr lang="en-CA" sz="2400" u="sng" dirty="0">
              <a:solidFill>
                <a:schemeClr val="tx1"/>
              </a:solidFill>
            </a:endParaRPr>
          </a:p>
        </p:txBody>
      </p:sp>
      <p:pic>
        <p:nvPicPr>
          <p:cNvPr id="1026" name="Picture 2" descr="Include Indigenous Perspectives Through Novel Studies">
            <a:extLst>
              <a:ext uri="{FF2B5EF4-FFF2-40B4-BE49-F238E27FC236}">
                <a16:creationId xmlns:a16="http://schemas.microsoft.com/office/drawing/2014/main" id="{BDB3E466-884C-7967-B5A5-413F9F6646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3768" y="152588"/>
            <a:ext cx="4536297" cy="17150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CA" sz="1400" dirty="0"/>
              <a:t>Understanding Form and Style</a:t>
            </a:r>
          </a:p>
          <a:p>
            <a:pPr>
              <a:buNone/>
            </a:pPr>
            <a:r>
              <a:rPr lang="en-CA" sz="1400" dirty="0"/>
              <a:t>2.1 identify a variety of characteristics of literary, informational, and graphic text forms and demonstrate insight into the way they help communicate meaning</a:t>
            </a:r>
          </a:p>
          <a:p>
            <a:pPr>
              <a:buNone/>
            </a:pPr>
            <a:r>
              <a:rPr lang="en-CA" sz="1400" dirty="0"/>
              <a:t>2.2 identify a variety of text features and demonstrate insight into the way they communicate meaning</a:t>
            </a:r>
          </a:p>
          <a:p>
            <a:pPr>
              <a:buNone/>
            </a:pPr>
            <a:r>
              <a:rPr lang="en-CA" sz="1400" dirty="0"/>
              <a:t>2.3 identify a variety of elements of style in texts and explain how they help communicate meaning and enhance the effectiveness of the texts</a:t>
            </a:r>
          </a:p>
          <a:p>
            <a:pPr>
              <a:buNone/>
            </a:pPr>
            <a:endParaRPr lang="en-CA" sz="1400" dirty="0"/>
          </a:p>
          <a:p>
            <a:pPr>
              <a:buNone/>
            </a:pPr>
            <a:r>
              <a:rPr lang="en-CA" sz="1400" dirty="0"/>
              <a:t>Reading With Fluency</a:t>
            </a:r>
          </a:p>
          <a:p>
            <a:pPr>
              <a:buNone/>
            </a:pPr>
            <a:r>
              <a:rPr lang="en-CA" sz="1400" dirty="0"/>
              <a:t>3.1 automatically understand most words in a variety of reading contexts</a:t>
            </a:r>
          </a:p>
          <a:p>
            <a:pPr>
              <a:buNone/>
            </a:pPr>
            <a:r>
              <a:rPr lang="en-CA" sz="1400" dirty="0"/>
              <a:t>3.2 use decoding strategies effectively to read and understand unfamiliar words, including words of increasing difficulty</a:t>
            </a:r>
          </a:p>
          <a:p>
            <a:pPr>
              <a:buNone/>
            </a:pPr>
            <a:r>
              <a:rPr lang="en-CA" sz="1400" dirty="0"/>
              <a:t>3.3 regularly use a variety of strategies to explore and expand vocabulary, discerning shades of meaning and assessing the precision with which words are used in the texts they are reading</a:t>
            </a:r>
          </a:p>
          <a:p>
            <a:pPr>
              <a:buNone/>
            </a:pPr>
            <a:endParaRPr lang="en-CA" sz="1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fontScale="92500" lnSpcReduction="10000"/>
          </a:bodyPr>
          <a:lstStyle/>
          <a:p>
            <a:pPr>
              <a:buNone/>
            </a:pPr>
            <a:r>
              <a:rPr lang="en-CA" sz="1600" dirty="0"/>
              <a:t>Speaking To Communicate</a:t>
            </a:r>
          </a:p>
          <a:p>
            <a:pPr>
              <a:buNone/>
            </a:pPr>
            <a:r>
              <a:rPr lang="en-CA" sz="1600" dirty="0"/>
              <a:t>2.1 communicate orally for a wide range of purposes, using language effective for the intended audience</a:t>
            </a:r>
          </a:p>
          <a:p>
            <a:pPr>
              <a:buNone/>
            </a:pPr>
            <a:r>
              <a:rPr lang="en-CA" sz="1600" dirty="0"/>
              <a:t>2.2 demonstrate an understanding of a variety of interpersonal speaking strategies and adapt them to suit the purpose, situation, and audience, exhibiting sensitivity to cultural differences</a:t>
            </a:r>
          </a:p>
          <a:p>
            <a:pPr>
              <a:buNone/>
            </a:pPr>
            <a:r>
              <a:rPr lang="en-CA" sz="1600" dirty="0"/>
              <a:t>2.3 communicate in a clear, coherent manner, using a structure and style effective for the purpose, subject matter, and intended audience </a:t>
            </a:r>
          </a:p>
          <a:p>
            <a:pPr>
              <a:buNone/>
            </a:pPr>
            <a:r>
              <a:rPr lang="en-CA" sz="1600" dirty="0"/>
              <a:t>2.4 use the most appropriate words, phrases, and terminology, and a variety of stylistic devices, to communicate their meaning in a compelling way and to engage their intended audience</a:t>
            </a:r>
          </a:p>
          <a:p>
            <a:pPr>
              <a:buNone/>
            </a:pPr>
            <a:r>
              <a:rPr lang="en-CA" sz="1600" dirty="0"/>
              <a:t>2.5 identify a variety of vocal strategies, including tone, pace, pitch, and volume, and use them effectively and with sensitivity to audience needs and cultural differences</a:t>
            </a:r>
          </a:p>
          <a:p>
            <a:pPr>
              <a:buNone/>
            </a:pPr>
            <a:r>
              <a:rPr lang="en-CA" sz="1600" dirty="0"/>
              <a:t>2.6 identify a variety of non-verbal cues, including facial expressions, gestures, and eye contact, and use them effectively to help convey their meaning and with sensitivity to audience needs and cultural differences</a:t>
            </a:r>
          </a:p>
          <a:p>
            <a:pPr>
              <a:buNone/>
            </a:pPr>
            <a:r>
              <a:rPr lang="en-CA" sz="1600" dirty="0"/>
              <a:t>2.7 use a variety of audio-visual aids effectively to support and enhance oral presentations and to engage an audience </a:t>
            </a:r>
          </a:p>
          <a:p>
            <a:pPr>
              <a:buNone/>
            </a:pPr>
            <a:r>
              <a:rPr lang="en-CA" sz="1600" dirty="0"/>
              <a:t>Reflecting on Skills and Strategies</a:t>
            </a:r>
          </a:p>
          <a:p>
            <a:pPr>
              <a:buNone/>
            </a:pPr>
            <a:r>
              <a:rPr lang="en-CA" sz="1600" dirty="0"/>
              <a:t>3.2 identify a range of their skills in viewing, representing, reading, and writing and explain how the skills help them improve their oral communication skills</a:t>
            </a:r>
          </a:p>
          <a:p>
            <a:pPr>
              <a:buNone/>
            </a:pPr>
            <a:endParaRPr lang="en-CA"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97400-D507-4930-A703-E0001D6775E9}"/>
              </a:ext>
            </a:extLst>
          </p:cNvPr>
          <p:cNvSpPr>
            <a:spLocks noGrp="1"/>
          </p:cNvSpPr>
          <p:nvPr>
            <p:ph type="title"/>
          </p:nvPr>
        </p:nvSpPr>
        <p:spPr/>
        <p:txBody>
          <a:bodyPr>
            <a:normAutofit/>
          </a:bodyPr>
          <a:lstStyle/>
          <a:p>
            <a:r>
              <a:rPr lang="en-US" sz="3200" dirty="0">
                <a:solidFill>
                  <a:srgbClr val="FF0000"/>
                </a:solidFill>
              </a:rPr>
              <a:t>Expectations</a:t>
            </a:r>
            <a:endParaRPr lang="en-CA" sz="3200" dirty="0">
              <a:solidFill>
                <a:srgbClr val="FF0000"/>
              </a:solidFill>
            </a:endParaRPr>
          </a:p>
        </p:txBody>
      </p:sp>
      <p:sp>
        <p:nvSpPr>
          <p:cNvPr id="3" name="Content Placeholder 2">
            <a:extLst>
              <a:ext uri="{FF2B5EF4-FFF2-40B4-BE49-F238E27FC236}">
                <a16:creationId xmlns:a16="http://schemas.microsoft.com/office/drawing/2014/main" id="{D15234B1-D7B1-4871-B6D9-6855900AC475}"/>
              </a:ext>
            </a:extLst>
          </p:cNvPr>
          <p:cNvSpPr>
            <a:spLocks noGrp="1"/>
          </p:cNvSpPr>
          <p:nvPr>
            <p:ph idx="1"/>
          </p:nvPr>
        </p:nvSpPr>
        <p:spPr/>
        <p:txBody>
          <a:bodyPr>
            <a:normAutofit/>
          </a:bodyPr>
          <a:lstStyle/>
          <a:p>
            <a:pPr>
              <a:buNone/>
            </a:pPr>
            <a:r>
              <a:rPr lang="en-US" sz="2000" b="1" dirty="0"/>
              <a:t>Creating Media texts</a:t>
            </a:r>
            <a:endParaRPr lang="en-US" sz="2000" dirty="0"/>
          </a:p>
          <a:p>
            <a:pPr marL="0" indent="0">
              <a:buNone/>
            </a:pPr>
            <a:r>
              <a:rPr lang="en-CA" sz="2000" dirty="0"/>
              <a:t>3.2 select the media form best suited to the topic, purpose, and audience for a media text they plan to create, and explain why it is the most appropriate choice</a:t>
            </a:r>
          </a:p>
          <a:p>
            <a:pPr marL="0" indent="0">
              <a:buNone/>
            </a:pPr>
            <a:r>
              <a:rPr lang="en-CA" sz="2000" dirty="0"/>
              <a:t>3.4 produce media texts, including complex texts, for a variety of purposes and audiences, using the most appropriate forms, conventions, and techniques</a:t>
            </a:r>
          </a:p>
          <a:p>
            <a:pPr marL="0" indent="0">
              <a:buNone/>
            </a:pPr>
            <a:endParaRPr lang="en-CA" sz="2000" dirty="0"/>
          </a:p>
        </p:txBody>
      </p:sp>
    </p:spTree>
    <p:extLst>
      <p:ext uri="{BB962C8B-B14F-4D97-AF65-F5344CB8AC3E}">
        <p14:creationId xmlns:p14="http://schemas.microsoft.com/office/powerpoint/2010/main" val="2385328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Directions Part</a:t>
            </a:r>
          </a:p>
        </p:txBody>
      </p:sp>
      <p:sp>
        <p:nvSpPr>
          <p:cNvPr id="3" name="Content Placeholder 2"/>
          <p:cNvSpPr>
            <a:spLocks noGrp="1"/>
          </p:cNvSpPr>
          <p:nvPr>
            <p:ph idx="1"/>
          </p:nvPr>
        </p:nvSpPr>
        <p:spPr/>
        <p:txBody>
          <a:bodyPr>
            <a:normAutofit fontScale="85000" lnSpcReduction="20000"/>
          </a:bodyPr>
          <a:lstStyle/>
          <a:p>
            <a:pPr marL="457200" indent="-457200">
              <a:buAutoNum type="arabicPeriod"/>
            </a:pPr>
            <a:r>
              <a:rPr lang="en-CA" sz="2000" dirty="0"/>
              <a:t>Select </a:t>
            </a:r>
            <a:r>
              <a:rPr lang="en-CA" sz="2000" dirty="0">
                <a:solidFill>
                  <a:srgbClr val="FF0000"/>
                </a:solidFill>
              </a:rPr>
              <a:t>ONE Topic From Mango Street </a:t>
            </a:r>
            <a:r>
              <a:rPr lang="en-CA" sz="2000" dirty="0"/>
              <a:t>from the list on Slide 4. and </a:t>
            </a:r>
            <a:r>
              <a:rPr lang="en-CA" sz="2000" dirty="0">
                <a:solidFill>
                  <a:srgbClr val="FF0000"/>
                </a:solidFill>
              </a:rPr>
              <a:t>ONE Topic </a:t>
            </a:r>
            <a:r>
              <a:rPr lang="en-CA" sz="2000" dirty="0"/>
              <a:t>from </a:t>
            </a:r>
            <a:r>
              <a:rPr lang="en-CA" sz="2000" dirty="0">
                <a:solidFill>
                  <a:srgbClr val="FF0000"/>
                </a:solidFill>
              </a:rPr>
              <a:t>Poetry and Short Stories.</a:t>
            </a:r>
          </a:p>
          <a:p>
            <a:pPr marL="457200" indent="-457200">
              <a:buAutoNum type="arabicPeriod"/>
            </a:pPr>
            <a:endParaRPr lang="en-CA" sz="2000" dirty="0"/>
          </a:p>
          <a:p>
            <a:pPr marL="457200" indent="-457200">
              <a:buAutoNum type="arabicPeriod"/>
            </a:pPr>
            <a:r>
              <a:rPr lang="en-CA" sz="2000" dirty="0"/>
              <a:t>Using your </a:t>
            </a:r>
            <a:r>
              <a:rPr lang="en-CA" sz="2000" dirty="0">
                <a:solidFill>
                  <a:srgbClr val="FF0000"/>
                </a:solidFill>
              </a:rPr>
              <a:t>chosen topics </a:t>
            </a:r>
            <a:r>
              <a:rPr lang="en-CA" sz="2000" dirty="0"/>
              <a:t>as content, prepare a </a:t>
            </a:r>
            <a:r>
              <a:rPr lang="en-CA" sz="2000" dirty="0">
                <a:solidFill>
                  <a:srgbClr val="FF0000"/>
                </a:solidFill>
              </a:rPr>
              <a:t>Slideshow Presentation </a:t>
            </a:r>
            <a:r>
              <a:rPr lang="en-CA" sz="2000" dirty="0"/>
              <a:t>(5-6 slides slides), addressing the requirements for Sections 1-2. </a:t>
            </a:r>
          </a:p>
          <a:p>
            <a:pPr marL="0" indent="0">
              <a:buNone/>
            </a:pPr>
            <a:r>
              <a:rPr lang="en-CA" sz="2000" dirty="0"/>
              <a:t>    </a:t>
            </a:r>
          </a:p>
          <a:p>
            <a:pPr marL="0" indent="0">
              <a:buNone/>
            </a:pPr>
            <a:r>
              <a:rPr lang="en-CA" sz="2000" dirty="0"/>
              <a:t>3. Be sure to </a:t>
            </a:r>
            <a:r>
              <a:rPr lang="en-CA" sz="2000" dirty="0">
                <a:solidFill>
                  <a:srgbClr val="FF0000"/>
                </a:solidFill>
              </a:rPr>
              <a:t>include examples of 2 key themes for Sections 1-2 </a:t>
            </a:r>
            <a:r>
              <a:rPr lang="en-CA" sz="2000" dirty="0"/>
              <a:t>to illustrate your thinking and answer your topic question. (</a:t>
            </a:r>
            <a:r>
              <a:rPr lang="en-CA" sz="2000" b="1" dirty="0"/>
              <a:t>identity, coming of age, gender issues, education, war, trust, immigration/cultural change, poverty)</a:t>
            </a:r>
          </a:p>
          <a:p>
            <a:pPr marL="0" indent="0">
              <a:buNone/>
            </a:pPr>
            <a:endParaRPr lang="en-CA" sz="2000" b="1" dirty="0"/>
          </a:p>
          <a:p>
            <a:pPr marL="0" indent="0">
              <a:buNone/>
            </a:pPr>
            <a:r>
              <a:rPr lang="en-CA" sz="2000" b="1" dirty="0"/>
              <a:t>4.  </a:t>
            </a:r>
            <a:r>
              <a:rPr lang="en-CA" sz="2000" dirty="0"/>
              <a:t>Be sure to include examples of </a:t>
            </a:r>
            <a:r>
              <a:rPr lang="en-CA" sz="2000" dirty="0">
                <a:solidFill>
                  <a:srgbClr val="FF0000"/>
                </a:solidFill>
              </a:rPr>
              <a:t>2 key literary elements for Sections 1-2 </a:t>
            </a:r>
            <a:r>
              <a:rPr lang="en-CA" sz="2000" dirty="0"/>
              <a:t>to illustrate your thinking and answer your topic question. (</a:t>
            </a:r>
            <a:r>
              <a:rPr lang="en-CA" sz="2000" b="1" dirty="0"/>
              <a:t>characters, setting, main events, point of view, quotes, text and society, own opinions</a:t>
            </a:r>
            <a:r>
              <a:rPr lang="en-CA" sz="2000" dirty="0"/>
              <a:t>)</a:t>
            </a:r>
          </a:p>
          <a:p>
            <a:pPr marL="457200" indent="-457200">
              <a:buAutoNum type="arabicPeriod"/>
            </a:pPr>
            <a:endParaRPr lang="en-CA" sz="2000" dirty="0"/>
          </a:p>
          <a:p>
            <a:pPr marL="0" indent="0">
              <a:buNone/>
            </a:pPr>
            <a:r>
              <a:rPr lang="en-CA" sz="2000" dirty="0"/>
              <a:t>5.    Answer the </a:t>
            </a:r>
            <a:r>
              <a:rPr lang="en-CA" sz="2000" dirty="0">
                <a:solidFill>
                  <a:srgbClr val="FF0000"/>
                </a:solidFill>
              </a:rPr>
              <a:t>Reflection/Personal Response Question </a:t>
            </a:r>
            <a:r>
              <a:rPr lang="en-CA" sz="2000" dirty="0"/>
              <a:t>in 3 paragraphs (300 Words) with </a:t>
            </a:r>
            <a:r>
              <a:rPr lang="en-CA" sz="2000" b="1" dirty="0"/>
              <a:t>proper paragraphing format</a:t>
            </a:r>
            <a:r>
              <a:rPr lang="en-CA" sz="2000" dirty="0"/>
              <a:t>.</a:t>
            </a:r>
          </a:p>
          <a:p>
            <a:pPr marL="457200" indent="-457200">
              <a:buAutoNum type="arabicPeriod"/>
            </a:pPr>
            <a:endParaRPr lang="en-CA" sz="2000" dirty="0"/>
          </a:p>
          <a:p>
            <a:pPr marL="0" indent="0">
              <a:buNone/>
            </a:pPr>
            <a:r>
              <a:rPr lang="en-CA" sz="2000" dirty="0">
                <a:solidFill>
                  <a:srgbClr val="FF0000"/>
                </a:solidFill>
              </a:rPr>
              <a:t>5.     Orally share your Presentation </a:t>
            </a:r>
            <a:r>
              <a:rPr lang="en-CA" sz="2000" dirty="0"/>
              <a:t>and be ready for Discussion Questions. (5 Minutes)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Requirements</a:t>
            </a:r>
          </a:p>
        </p:txBody>
      </p:sp>
      <p:sp>
        <p:nvSpPr>
          <p:cNvPr id="3" name="Content Placeholder 2"/>
          <p:cNvSpPr>
            <a:spLocks noGrp="1"/>
          </p:cNvSpPr>
          <p:nvPr>
            <p:ph idx="1"/>
          </p:nvPr>
        </p:nvSpPr>
        <p:spPr/>
        <p:txBody>
          <a:bodyPr>
            <a:normAutofit fontScale="92500" lnSpcReduction="10000"/>
          </a:bodyPr>
          <a:lstStyle/>
          <a:p>
            <a:pPr marL="457200" indent="-457200">
              <a:buAutoNum type="arabicPeriod"/>
            </a:pPr>
            <a:r>
              <a:rPr lang="en-CA" sz="2000" dirty="0"/>
              <a:t>Make sure that your </a:t>
            </a:r>
            <a:r>
              <a:rPr lang="en-CA" sz="2000" dirty="0">
                <a:solidFill>
                  <a:srgbClr val="FF0000"/>
                </a:solidFill>
              </a:rPr>
              <a:t>Presentation is organized </a:t>
            </a:r>
            <a:r>
              <a:rPr lang="en-CA" sz="2000" dirty="0"/>
              <a:t>and </a:t>
            </a:r>
            <a:r>
              <a:rPr lang="en-CA" sz="2000" dirty="0">
                <a:solidFill>
                  <a:srgbClr val="FF0000"/>
                </a:solidFill>
              </a:rPr>
              <a:t>visually attractive </a:t>
            </a:r>
            <a:r>
              <a:rPr lang="en-CA" sz="2000" dirty="0"/>
              <a:t>with </a:t>
            </a:r>
            <a:r>
              <a:rPr lang="en-CA" sz="2000" dirty="0">
                <a:solidFill>
                  <a:srgbClr val="FF0000"/>
                </a:solidFill>
              </a:rPr>
              <a:t>key points</a:t>
            </a:r>
            <a:r>
              <a:rPr lang="en-CA" sz="2000" dirty="0"/>
              <a:t>, and </a:t>
            </a:r>
            <a:r>
              <a:rPr lang="en-CA" sz="2000" dirty="0">
                <a:solidFill>
                  <a:srgbClr val="FF0000"/>
                </a:solidFill>
              </a:rPr>
              <a:t>examples from A Separate Peace and Poem/Short Story</a:t>
            </a:r>
            <a:r>
              <a:rPr lang="en-CA" sz="2000" dirty="0"/>
              <a:t> to support your topic ideas.</a:t>
            </a:r>
            <a:endParaRPr lang="en-CA" sz="2000" i="1" dirty="0"/>
          </a:p>
          <a:p>
            <a:pPr marL="457200" indent="-457200">
              <a:buNone/>
            </a:pPr>
            <a:endParaRPr lang="en-CA" sz="2000" dirty="0"/>
          </a:p>
          <a:p>
            <a:pPr marL="457200" indent="-457200">
              <a:buAutoNum type="arabicPeriod" startAt="2"/>
            </a:pPr>
            <a:r>
              <a:rPr lang="en-CA" sz="2000" dirty="0"/>
              <a:t>Make sure your </a:t>
            </a:r>
            <a:r>
              <a:rPr lang="en-CA" sz="2000" dirty="0">
                <a:solidFill>
                  <a:srgbClr val="FF0000"/>
                </a:solidFill>
              </a:rPr>
              <a:t>Name, Assignment Title and Date </a:t>
            </a:r>
            <a:r>
              <a:rPr lang="en-CA" sz="2000" dirty="0"/>
              <a:t>are on the first slide.</a:t>
            </a:r>
          </a:p>
          <a:p>
            <a:pPr marL="457200" indent="-457200">
              <a:buAutoNum type="arabicPeriod" startAt="2"/>
            </a:pPr>
            <a:endParaRPr lang="en-CA" sz="2000" dirty="0"/>
          </a:p>
          <a:p>
            <a:pPr marL="457200" indent="-457200">
              <a:buAutoNum type="arabicPeriod" startAt="2"/>
            </a:pPr>
            <a:r>
              <a:rPr lang="en-CA" sz="2000" dirty="0"/>
              <a:t>Answer the </a:t>
            </a:r>
            <a:r>
              <a:rPr lang="en-CA" sz="2000" dirty="0">
                <a:solidFill>
                  <a:srgbClr val="FF0000"/>
                </a:solidFill>
              </a:rPr>
              <a:t>Reflection/Personal Response Questions </a:t>
            </a:r>
            <a:r>
              <a:rPr lang="en-CA" sz="2000" dirty="0"/>
              <a:t>in proper paragraph form (full sentences; topic sentences; concluding sentences etc.)</a:t>
            </a:r>
          </a:p>
          <a:p>
            <a:pPr marL="457200" indent="-457200">
              <a:buAutoNum type="arabicPeriod" startAt="2"/>
            </a:pPr>
            <a:endParaRPr lang="en-CA" sz="2000" dirty="0"/>
          </a:p>
          <a:p>
            <a:pPr marL="457200" indent="-457200">
              <a:buAutoNum type="arabicPeriod" startAt="2"/>
            </a:pPr>
            <a:r>
              <a:rPr lang="en-CA" sz="2000" dirty="0"/>
              <a:t>Remember to share your work BEFORE posting for your </a:t>
            </a:r>
            <a:r>
              <a:rPr lang="en-CA" sz="2000" dirty="0">
                <a:solidFill>
                  <a:srgbClr val="FF0000"/>
                </a:solidFill>
              </a:rPr>
              <a:t>OF Learning Progress Mark.</a:t>
            </a:r>
          </a:p>
          <a:p>
            <a:pPr marL="457200" indent="-457200">
              <a:buNone/>
            </a:pPr>
            <a:endParaRPr lang="en-CA" sz="2000" dirty="0"/>
          </a:p>
          <a:p>
            <a:pPr marL="457200" indent="-457200">
              <a:buAutoNum type="arabicPeriod" startAt="5"/>
            </a:pPr>
            <a:r>
              <a:rPr lang="en-CA" sz="2000" dirty="0"/>
              <a:t>Use </a:t>
            </a:r>
            <a:r>
              <a:rPr lang="en-CA" sz="2000" dirty="0">
                <a:solidFill>
                  <a:srgbClr val="FF0000"/>
                </a:solidFill>
              </a:rPr>
              <a:t>clear, natural speaking for your oral sharing without reading</a:t>
            </a:r>
            <a:r>
              <a:rPr lang="en-CA" sz="2000" dirty="0"/>
              <a:t>. Be ready to respond to </a:t>
            </a:r>
            <a:r>
              <a:rPr lang="en-CA" sz="2000" dirty="0">
                <a:solidFill>
                  <a:srgbClr val="FF0000"/>
                </a:solidFill>
              </a:rPr>
              <a:t>Discussion Questions.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Topic Choices For A Separate Peace: </a:t>
            </a:r>
            <a:br>
              <a:rPr lang="en-CA" sz="3200" dirty="0">
                <a:solidFill>
                  <a:srgbClr val="FF0000"/>
                </a:solidFill>
              </a:rPr>
            </a:br>
            <a:r>
              <a:rPr lang="en-CA" sz="3200" dirty="0">
                <a:solidFill>
                  <a:srgbClr val="FF0000"/>
                </a:solidFill>
              </a:rPr>
              <a:t>3 Slides</a:t>
            </a:r>
          </a:p>
        </p:txBody>
      </p:sp>
      <p:sp>
        <p:nvSpPr>
          <p:cNvPr id="3" name="Content Placeholder 2"/>
          <p:cNvSpPr>
            <a:spLocks noGrp="1"/>
          </p:cNvSpPr>
          <p:nvPr>
            <p:ph idx="1"/>
          </p:nvPr>
        </p:nvSpPr>
        <p:spPr/>
        <p:txBody>
          <a:bodyPr>
            <a:normAutofit lnSpcReduction="10000"/>
          </a:bodyPr>
          <a:lstStyle/>
          <a:p>
            <a:pPr>
              <a:buNone/>
            </a:pPr>
            <a:r>
              <a:rPr lang="en-CA" sz="1600" b="1" dirty="0"/>
              <a:t>TOPIC #1</a:t>
            </a:r>
            <a:r>
              <a:rPr lang="en-CA" sz="1600" dirty="0"/>
              <a:t>: Evaluate the </a:t>
            </a:r>
            <a:r>
              <a:rPr lang="en-CA" sz="1600" b="1" dirty="0"/>
              <a:t>themes of education and identity </a:t>
            </a:r>
            <a:r>
              <a:rPr lang="en-CA" sz="1600" dirty="0"/>
              <a:t>in </a:t>
            </a:r>
            <a:r>
              <a:rPr lang="en-CA" sz="1600" i="1" dirty="0"/>
              <a:t>A Separate Peace</a:t>
            </a:r>
            <a:r>
              <a:rPr lang="en-CA" sz="1600" dirty="0"/>
              <a:t>.  Does the Devon School add to the </a:t>
            </a:r>
            <a:r>
              <a:rPr lang="en-CA" sz="1600" b="1" dirty="0"/>
              <a:t>educational and personal growth and identity </a:t>
            </a:r>
            <a:r>
              <a:rPr lang="en-CA" sz="1600" dirty="0"/>
              <a:t>of Finny and Gene?  Explain your thinking assessing the positives and negatives of this environment for their education.  **Be sure to focus on 2 of the following (</a:t>
            </a:r>
            <a:r>
              <a:rPr lang="en-CA" sz="1600" b="1" i="1" dirty="0"/>
              <a:t>Character Development, Main Events, Setting, Quotes, Figurative Language, Own Opinions, Text and Society, Point of View</a:t>
            </a:r>
            <a:r>
              <a:rPr lang="en-CA" sz="1600" dirty="0"/>
              <a:t>). </a:t>
            </a:r>
            <a:endParaRPr lang="en-CA" sz="1600" b="1" dirty="0"/>
          </a:p>
          <a:p>
            <a:pPr>
              <a:buNone/>
            </a:pPr>
            <a:endParaRPr lang="en-CA" sz="1600" b="1" dirty="0"/>
          </a:p>
          <a:p>
            <a:pPr>
              <a:buNone/>
            </a:pPr>
            <a:r>
              <a:rPr lang="en-CA" sz="1600" b="1" dirty="0"/>
              <a:t>TOPIC #2</a:t>
            </a:r>
            <a:r>
              <a:rPr lang="en-CA" sz="1600" dirty="0"/>
              <a:t>:  Evaluate the themes of </a:t>
            </a:r>
            <a:r>
              <a:rPr lang="en-CA" sz="1600" b="1" dirty="0"/>
              <a:t>Friendship and Coming of Age </a:t>
            </a:r>
            <a:r>
              <a:rPr lang="en-CA" sz="1600" dirty="0"/>
              <a:t>in </a:t>
            </a:r>
            <a:r>
              <a:rPr lang="en-CA" sz="1600" i="1" dirty="0"/>
              <a:t>A Separate Peace</a:t>
            </a:r>
            <a:r>
              <a:rPr lang="en-CA" sz="1600" dirty="0"/>
              <a:t>. How deep is the</a:t>
            </a:r>
            <a:r>
              <a:rPr lang="en-CA" sz="1600" b="1" dirty="0"/>
              <a:t> friendship </a:t>
            </a:r>
            <a:r>
              <a:rPr lang="en-CA" sz="1600" dirty="0"/>
              <a:t>between Finny and Gene?  Is it mutual for both boys?  Assess the </a:t>
            </a:r>
            <a:r>
              <a:rPr lang="en-CA" sz="1600" b="1" dirty="0"/>
              <a:t>maturity levels, friendship and coming of age for both boys</a:t>
            </a:r>
            <a:r>
              <a:rPr lang="en-CA" sz="1600" dirty="0"/>
              <a:t>.  How is their </a:t>
            </a:r>
            <a:r>
              <a:rPr lang="en-CA" sz="1600" b="1" dirty="0"/>
              <a:t>Coming of Age a factor </a:t>
            </a:r>
            <a:r>
              <a:rPr lang="en-CA" sz="1600" dirty="0"/>
              <a:t>in their lives at Devon School? **Be sure to focus on 2 of the following. (</a:t>
            </a:r>
            <a:r>
              <a:rPr lang="en-CA" sz="1600" b="1" i="1" dirty="0"/>
              <a:t>Character Development, Main Events, Setting, Quotes, Figurative Language, Own Opinion, Text and Society, Point of View</a:t>
            </a:r>
            <a:r>
              <a:rPr lang="en-CA" sz="1600" dirty="0"/>
              <a:t>)</a:t>
            </a:r>
          </a:p>
          <a:p>
            <a:pPr>
              <a:buNone/>
            </a:pPr>
            <a:endParaRPr lang="en-CA" sz="1600" b="1" dirty="0"/>
          </a:p>
          <a:p>
            <a:pPr>
              <a:buNone/>
            </a:pPr>
            <a:r>
              <a:rPr lang="en-CA" sz="1600" b="1" dirty="0"/>
              <a:t>TOPIC #3</a:t>
            </a:r>
            <a:r>
              <a:rPr lang="en-CA" sz="1600" dirty="0"/>
              <a:t>: Evaluate the themes of </a:t>
            </a:r>
            <a:r>
              <a:rPr lang="en-CA" sz="1600" b="1" dirty="0"/>
              <a:t>War and Gender </a:t>
            </a:r>
            <a:r>
              <a:rPr lang="en-CA" sz="1600" dirty="0"/>
              <a:t>in </a:t>
            </a:r>
            <a:r>
              <a:rPr lang="en-CA" sz="1600" i="1" dirty="0"/>
              <a:t>A Separate Peace</a:t>
            </a:r>
            <a:r>
              <a:rPr lang="en-CA" sz="1600" dirty="0"/>
              <a:t>. To what extend does the </a:t>
            </a:r>
            <a:r>
              <a:rPr lang="en-CA" sz="1600" b="1" dirty="0"/>
              <a:t>World War 2 </a:t>
            </a:r>
            <a:r>
              <a:rPr lang="en-CA" sz="1600" dirty="0"/>
              <a:t>add pressures to Finny and Gene? Is their</a:t>
            </a:r>
            <a:r>
              <a:rPr lang="en-CA" sz="1600" b="1" dirty="0"/>
              <a:t> gender </a:t>
            </a:r>
            <a:r>
              <a:rPr lang="en-CA" sz="1600" dirty="0"/>
              <a:t>a factor?  Does it play a role in pressures regarding their </a:t>
            </a:r>
            <a:r>
              <a:rPr lang="en-CA" sz="1600" b="1" dirty="0"/>
              <a:t>education, friendship and wartime choices</a:t>
            </a:r>
            <a:r>
              <a:rPr lang="en-CA" sz="1600" dirty="0"/>
              <a:t>? Think about the inquiry into the accident by the other boys.  **Be sure to focus on 2 of the following (</a:t>
            </a:r>
            <a:r>
              <a:rPr lang="en-CA" sz="1600" b="1" i="1" dirty="0"/>
              <a:t>Character Development, Main Events, Setting, Quotes, Figurative Language, Own Opinion, Text and Society, Point of View</a:t>
            </a:r>
            <a:r>
              <a:rPr lang="en-CA" sz="1600" dirty="0"/>
              <a:t>)</a:t>
            </a:r>
          </a:p>
          <a:p>
            <a:pPr>
              <a:buNone/>
            </a:pPr>
            <a:endParaRPr lang="en-CA" sz="1600" dirty="0"/>
          </a:p>
          <a:p>
            <a:pPr>
              <a:buAutoNum type="arabicPeriod" startAt="2"/>
            </a:pPr>
            <a:endParaRPr lang="en-CA" sz="1600" dirty="0"/>
          </a:p>
          <a:p>
            <a:pPr>
              <a:buAutoNum type="arabicPeriod" startAt="2"/>
            </a:pPr>
            <a:endParaRPr lang="en-CA"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37974-95C5-D886-0EFE-27EBD33E8E9A}"/>
              </a:ext>
            </a:extLst>
          </p:cNvPr>
          <p:cNvSpPr>
            <a:spLocks noGrp="1"/>
          </p:cNvSpPr>
          <p:nvPr>
            <p:ph type="title"/>
          </p:nvPr>
        </p:nvSpPr>
        <p:spPr/>
        <p:txBody>
          <a:bodyPr>
            <a:normAutofit/>
          </a:bodyPr>
          <a:lstStyle/>
          <a:p>
            <a:r>
              <a:rPr lang="en-CA" sz="3200" dirty="0">
                <a:solidFill>
                  <a:srgbClr val="FF0000"/>
                </a:solidFill>
              </a:rPr>
              <a:t>Topic Choices for Poetry and Short Stories</a:t>
            </a:r>
            <a:br>
              <a:rPr lang="en-CA" sz="3200" dirty="0">
                <a:solidFill>
                  <a:srgbClr val="FF0000"/>
                </a:solidFill>
              </a:rPr>
            </a:br>
            <a:r>
              <a:rPr lang="en-CA" sz="3200" dirty="0">
                <a:solidFill>
                  <a:srgbClr val="FF0000"/>
                </a:solidFill>
              </a:rPr>
              <a:t>1-2 Slides</a:t>
            </a:r>
          </a:p>
        </p:txBody>
      </p:sp>
      <p:sp>
        <p:nvSpPr>
          <p:cNvPr id="3" name="Content Placeholder 2">
            <a:extLst>
              <a:ext uri="{FF2B5EF4-FFF2-40B4-BE49-F238E27FC236}">
                <a16:creationId xmlns:a16="http://schemas.microsoft.com/office/drawing/2014/main" id="{94F30CAE-CCC9-F9FA-B99D-4A385731A612}"/>
              </a:ext>
            </a:extLst>
          </p:cNvPr>
          <p:cNvSpPr>
            <a:spLocks noGrp="1"/>
          </p:cNvSpPr>
          <p:nvPr>
            <p:ph idx="1"/>
          </p:nvPr>
        </p:nvSpPr>
        <p:spPr/>
        <p:txBody>
          <a:bodyPr>
            <a:normAutofit/>
          </a:bodyPr>
          <a:lstStyle/>
          <a:p>
            <a:pPr marL="0" indent="0">
              <a:buNone/>
            </a:pPr>
            <a:r>
              <a:rPr lang="en-CA" sz="2000" dirty="0"/>
              <a:t>Select ONE of the following topics on </a:t>
            </a:r>
            <a:r>
              <a:rPr lang="en-CA" sz="2000" dirty="0">
                <a:solidFill>
                  <a:srgbClr val="FF0000"/>
                </a:solidFill>
              </a:rPr>
              <a:t>Poetry and Short Stories </a:t>
            </a:r>
            <a:r>
              <a:rPr lang="en-CA" sz="2000" dirty="0"/>
              <a:t>to discuss.  Make sure you </a:t>
            </a:r>
            <a:r>
              <a:rPr lang="en-CA" sz="2000" dirty="0">
                <a:solidFill>
                  <a:srgbClr val="FF0000"/>
                </a:solidFill>
              </a:rPr>
              <a:t>include 1 example of a Poem or a Short Story </a:t>
            </a:r>
            <a:r>
              <a:rPr lang="en-CA" sz="2000" dirty="0"/>
              <a:t>that we studied in this course.</a:t>
            </a:r>
          </a:p>
          <a:p>
            <a:pPr marL="0" indent="0">
              <a:buNone/>
            </a:pPr>
            <a:endParaRPr lang="en-CA" sz="2000" dirty="0"/>
          </a:p>
          <a:p>
            <a:pPr marL="457200" indent="-457200">
              <a:buAutoNum type="arabicPeriod"/>
            </a:pPr>
            <a:r>
              <a:rPr lang="en-CA" sz="2000" dirty="0"/>
              <a:t>Discuss the </a:t>
            </a:r>
            <a:r>
              <a:rPr lang="en-CA" sz="2000" dirty="0">
                <a:solidFill>
                  <a:srgbClr val="FF0000"/>
                </a:solidFill>
              </a:rPr>
              <a:t>theme of relationships </a:t>
            </a:r>
            <a:r>
              <a:rPr lang="en-CA" sz="2000" dirty="0"/>
              <a:t>from your </a:t>
            </a:r>
            <a:r>
              <a:rPr lang="en-CA" sz="2000" dirty="0">
                <a:solidFill>
                  <a:srgbClr val="FF0000"/>
                </a:solidFill>
              </a:rPr>
              <a:t>Poem or Short Story.  </a:t>
            </a:r>
            <a:r>
              <a:rPr lang="en-CA" sz="2000" dirty="0"/>
              <a:t>How do the </a:t>
            </a:r>
            <a:r>
              <a:rPr lang="en-CA" sz="2000" dirty="0">
                <a:solidFill>
                  <a:srgbClr val="FF0000"/>
                </a:solidFill>
              </a:rPr>
              <a:t>characters in your poem or short story relate and interact </a:t>
            </a:r>
            <a:r>
              <a:rPr lang="en-CA" sz="2000" dirty="0"/>
              <a:t>to the </a:t>
            </a:r>
            <a:r>
              <a:rPr lang="en-CA" sz="2000" dirty="0">
                <a:solidFill>
                  <a:srgbClr val="FF0000"/>
                </a:solidFill>
              </a:rPr>
              <a:t>other characters in your short story</a:t>
            </a:r>
            <a:r>
              <a:rPr lang="en-CA" sz="2000" dirty="0"/>
              <a:t>?  Is there conflict, cooperation or love?  Explain your thinking.</a:t>
            </a:r>
          </a:p>
          <a:p>
            <a:pPr marL="0" indent="0">
              <a:buNone/>
            </a:pPr>
            <a:endParaRPr lang="en-CA" sz="2000" dirty="0"/>
          </a:p>
          <a:p>
            <a:pPr marL="0" indent="0" algn="ctr">
              <a:buNone/>
            </a:pPr>
            <a:r>
              <a:rPr lang="en-CA" sz="2000" dirty="0"/>
              <a:t>OR</a:t>
            </a:r>
          </a:p>
          <a:p>
            <a:pPr marL="0" indent="0">
              <a:buNone/>
            </a:pPr>
            <a:r>
              <a:rPr lang="en-CA" sz="2000" dirty="0"/>
              <a:t>2.     Connect to the </a:t>
            </a:r>
            <a:r>
              <a:rPr lang="en-CA" sz="2000" dirty="0">
                <a:solidFill>
                  <a:srgbClr val="FF0000"/>
                </a:solidFill>
              </a:rPr>
              <a:t>theme of women and independence </a:t>
            </a:r>
            <a:r>
              <a:rPr lang="en-CA" sz="2000" dirty="0"/>
              <a:t>in your </a:t>
            </a:r>
            <a:r>
              <a:rPr lang="en-CA" sz="2000" dirty="0">
                <a:solidFill>
                  <a:srgbClr val="FF0000"/>
                </a:solidFill>
              </a:rPr>
              <a:t>Poem or Short Story</a:t>
            </a:r>
            <a:r>
              <a:rPr lang="en-CA" sz="2000" dirty="0"/>
              <a:t>.  What is the </a:t>
            </a:r>
            <a:r>
              <a:rPr lang="en-CA" sz="2000" dirty="0">
                <a:solidFill>
                  <a:srgbClr val="FF0000"/>
                </a:solidFill>
              </a:rPr>
              <a:t>role of women </a:t>
            </a:r>
            <a:r>
              <a:rPr lang="en-CA" sz="2000" dirty="0"/>
              <a:t>in your </a:t>
            </a:r>
            <a:r>
              <a:rPr lang="en-CA" sz="2000" dirty="0">
                <a:solidFill>
                  <a:srgbClr val="FF0000"/>
                </a:solidFill>
              </a:rPr>
              <a:t>Poem or Short Story </a:t>
            </a:r>
            <a:r>
              <a:rPr lang="en-CA" sz="2000" dirty="0"/>
              <a:t>and </a:t>
            </a:r>
            <a:r>
              <a:rPr lang="en-CA" sz="2000" dirty="0">
                <a:solidFill>
                  <a:srgbClr val="FF0000"/>
                </a:solidFill>
              </a:rPr>
              <a:t>does it change throughout the story</a:t>
            </a:r>
            <a:r>
              <a:rPr lang="en-CA" sz="2000" dirty="0"/>
              <a:t>?  Explain your thinking.</a:t>
            </a:r>
          </a:p>
        </p:txBody>
      </p:sp>
    </p:spTree>
    <p:extLst>
      <p:ext uri="{BB962C8B-B14F-4D97-AF65-F5344CB8AC3E}">
        <p14:creationId xmlns:p14="http://schemas.microsoft.com/office/powerpoint/2010/main" val="486037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8CB0D-5CE8-445F-893B-D80EA3497A8A}"/>
              </a:ext>
            </a:extLst>
          </p:cNvPr>
          <p:cNvSpPr>
            <a:spLocks noGrp="1"/>
          </p:cNvSpPr>
          <p:nvPr>
            <p:ph type="title"/>
          </p:nvPr>
        </p:nvSpPr>
        <p:spPr/>
        <p:txBody>
          <a:bodyPr>
            <a:normAutofit fontScale="90000"/>
          </a:bodyPr>
          <a:lstStyle/>
          <a:p>
            <a:r>
              <a:rPr lang="en-US" sz="3200" dirty="0">
                <a:solidFill>
                  <a:srgbClr val="FF0000"/>
                </a:solidFill>
              </a:rPr>
              <a:t>Written Reflection/Personal Response</a:t>
            </a:r>
            <a:br>
              <a:rPr lang="en-US" sz="3200" dirty="0">
                <a:solidFill>
                  <a:srgbClr val="FF0000"/>
                </a:solidFill>
              </a:rPr>
            </a:br>
            <a:r>
              <a:rPr lang="en-US" sz="3200" dirty="0">
                <a:solidFill>
                  <a:srgbClr val="FF0000"/>
                </a:solidFill>
              </a:rPr>
              <a:t>On 1 Slide or Document</a:t>
            </a:r>
            <a:br>
              <a:rPr lang="en-US" sz="3200" dirty="0">
                <a:solidFill>
                  <a:srgbClr val="FF0000"/>
                </a:solidFill>
              </a:rPr>
            </a:br>
            <a:endParaRPr lang="en-CA" sz="3200" dirty="0">
              <a:solidFill>
                <a:srgbClr val="FF0000"/>
              </a:solidFill>
            </a:endParaRPr>
          </a:p>
        </p:txBody>
      </p:sp>
      <p:sp>
        <p:nvSpPr>
          <p:cNvPr id="3" name="Content Placeholder 2">
            <a:extLst>
              <a:ext uri="{FF2B5EF4-FFF2-40B4-BE49-F238E27FC236}">
                <a16:creationId xmlns:a16="http://schemas.microsoft.com/office/drawing/2014/main" id="{FCBC806E-AABC-4E8C-A098-3D2B8FAD400F}"/>
              </a:ext>
            </a:extLst>
          </p:cNvPr>
          <p:cNvSpPr>
            <a:spLocks noGrp="1"/>
          </p:cNvSpPr>
          <p:nvPr>
            <p:ph idx="1"/>
          </p:nvPr>
        </p:nvSpPr>
        <p:spPr/>
        <p:txBody>
          <a:bodyPr>
            <a:normAutofit fontScale="92500" lnSpcReduction="10000"/>
          </a:bodyPr>
          <a:lstStyle/>
          <a:p>
            <a:pPr marL="0" indent="0">
              <a:buNone/>
            </a:pPr>
            <a:r>
              <a:rPr lang="en-US" sz="2000" dirty="0"/>
              <a:t>Write a </a:t>
            </a:r>
            <a:r>
              <a:rPr lang="en-US" sz="2000" dirty="0">
                <a:solidFill>
                  <a:srgbClr val="FF0000"/>
                </a:solidFill>
              </a:rPr>
              <a:t>Reflection/Personal Response </a:t>
            </a:r>
            <a:r>
              <a:rPr lang="en-US" sz="2000" dirty="0"/>
              <a:t>based on the following questions from your </a:t>
            </a:r>
            <a:r>
              <a:rPr lang="en-US" sz="2000" dirty="0">
                <a:solidFill>
                  <a:srgbClr val="FF0000"/>
                </a:solidFill>
              </a:rPr>
              <a:t>Novel Study Book </a:t>
            </a:r>
            <a:r>
              <a:rPr lang="en-US" sz="2000" dirty="0"/>
              <a:t>and </a:t>
            </a:r>
            <a:r>
              <a:rPr lang="en-US" sz="2000" dirty="0">
                <a:solidFill>
                  <a:srgbClr val="FF0000"/>
                </a:solidFill>
              </a:rPr>
              <a:t>A Separate Peace/Poetry/Short Story Unit</a:t>
            </a:r>
            <a:r>
              <a:rPr lang="en-US" sz="2000" dirty="0"/>
              <a:t>. Be sure to use </a:t>
            </a:r>
            <a:r>
              <a:rPr lang="en-US" sz="2000" i="1" dirty="0"/>
              <a:t>proper paragraphing technique</a:t>
            </a:r>
            <a:r>
              <a:rPr lang="en-US" sz="2000" dirty="0"/>
              <a:t> (topic sentences, concluding sentences, examples and details), using your </a:t>
            </a:r>
            <a:r>
              <a:rPr lang="en-US" sz="2000" i="1" dirty="0"/>
              <a:t>own words</a:t>
            </a:r>
            <a:r>
              <a:rPr lang="en-US" sz="2000" dirty="0"/>
              <a:t>. Write </a:t>
            </a:r>
            <a:r>
              <a:rPr lang="en-US" sz="2000" i="1" dirty="0"/>
              <a:t>3 full paragraphs </a:t>
            </a:r>
            <a:r>
              <a:rPr lang="en-US" sz="2000" dirty="0"/>
              <a:t>(300 words) and be sure to include your </a:t>
            </a:r>
            <a:r>
              <a:rPr lang="en-US" sz="2000" i="1" dirty="0"/>
              <a:t>own thoughts, connections to the characters and stories</a:t>
            </a:r>
            <a:r>
              <a:rPr lang="en-US" sz="2000" dirty="0"/>
              <a:t>. </a:t>
            </a:r>
          </a:p>
          <a:p>
            <a:pPr marL="0" indent="0">
              <a:buNone/>
            </a:pPr>
            <a:r>
              <a:rPr lang="en-US" sz="2000" i="1" dirty="0"/>
              <a:t>No plagiarizing</a:t>
            </a:r>
            <a:r>
              <a:rPr lang="en-US" sz="2000" dirty="0"/>
              <a:t>! </a:t>
            </a:r>
            <a:r>
              <a:rPr lang="en-US" sz="2000" dirty="0">
                <a:solidFill>
                  <a:srgbClr val="FF0000"/>
                </a:solidFill>
              </a:rPr>
              <a:t>Reflect on 1 character from your Novel Study Book and 1 Character from A Separate Peace/Poem/Short Story Unit</a:t>
            </a:r>
            <a:r>
              <a:rPr lang="en-US" sz="2000" dirty="0"/>
              <a:t>. Is each character flat or round, dynamic or static?  Do they grow and change or stay the same throughout each book?  Explain using </a:t>
            </a:r>
            <a:r>
              <a:rPr lang="en-US" sz="2000" dirty="0">
                <a:solidFill>
                  <a:srgbClr val="FF0000"/>
                </a:solidFill>
              </a:rPr>
              <a:t>2 examples </a:t>
            </a:r>
            <a:r>
              <a:rPr lang="en-US" sz="2000" dirty="0"/>
              <a:t>from each text.</a:t>
            </a:r>
          </a:p>
          <a:p>
            <a:pPr marL="457200" indent="-457200">
              <a:buAutoNum type="arabicPeriod"/>
            </a:pPr>
            <a:r>
              <a:rPr lang="en-US" sz="2000" dirty="0">
                <a:solidFill>
                  <a:srgbClr val="FF0000"/>
                </a:solidFill>
              </a:rPr>
              <a:t>Compare </a:t>
            </a:r>
            <a:r>
              <a:rPr lang="en-US" sz="2000" dirty="0"/>
              <a:t>the</a:t>
            </a:r>
            <a:r>
              <a:rPr lang="en-US" sz="2000" dirty="0">
                <a:solidFill>
                  <a:srgbClr val="FF0000"/>
                </a:solidFill>
              </a:rPr>
              <a:t> message to society from your Novel Study Book to A Separate Peace/Poem/Short Story Unit. What can society learn from both these works? </a:t>
            </a:r>
            <a:r>
              <a:rPr lang="en-US" sz="2000" dirty="0"/>
              <a:t>Explain your thinking </a:t>
            </a:r>
            <a:r>
              <a:rPr lang="en-US" sz="2000" dirty="0">
                <a:solidFill>
                  <a:srgbClr val="FF0000"/>
                </a:solidFill>
              </a:rPr>
              <a:t>using 2 examples </a:t>
            </a:r>
            <a:r>
              <a:rPr lang="en-US" sz="2000" dirty="0"/>
              <a:t>from each text.  Connect your thinking to </a:t>
            </a:r>
            <a:r>
              <a:rPr lang="en-US" sz="2000" dirty="0">
                <a:solidFill>
                  <a:srgbClr val="FF0000"/>
                </a:solidFill>
              </a:rPr>
              <a:t>your life and society today with real world examples. </a:t>
            </a:r>
          </a:p>
          <a:p>
            <a:pPr marL="457200" indent="-457200">
              <a:buAutoNum type="arabicPeriod"/>
            </a:pPr>
            <a:r>
              <a:rPr lang="en-US" sz="2000" dirty="0">
                <a:solidFill>
                  <a:srgbClr val="FF0000"/>
                </a:solidFill>
              </a:rPr>
              <a:t>Connect </a:t>
            </a:r>
            <a:r>
              <a:rPr lang="en-US" sz="2000" dirty="0"/>
              <a:t>your </a:t>
            </a:r>
            <a:r>
              <a:rPr lang="en-US" sz="2000" dirty="0">
                <a:solidFill>
                  <a:srgbClr val="FF0000"/>
                </a:solidFill>
              </a:rPr>
              <a:t>own understanding of the themes from both of the above texts </a:t>
            </a:r>
            <a:r>
              <a:rPr lang="en-US" sz="2000" dirty="0"/>
              <a:t> to </a:t>
            </a:r>
            <a:r>
              <a:rPr lang="en-US" sz="2000" dirty="0">
                <a:solidFill>
                  <a:srgbClr val="FF0000"/>
                </a:solidFill>
              </a:rPr>
              <a:t>your life today </a:t>
            </a:r>
            <a:r>
              <a:rPr lang="en-US" sz="2000" dirty="0"/>
              <a:t>with </a:t>
            </a:r>
            <a:r>
              <a:rPr lang="en-US" sz="2000" dirty="0">
                <a:solidFill>
                  <a:srgbClr val="FF0000"/>
                </a:solidFill>
              </a:rPr>
              <a:t>real examples.</a:t>
            </a:r>
            <a:endParaRPr lang="en-CA" sz="2000" dirty="0"/>
          </a:p>
        </p:txBody>
      </p:sp>
    </p:spTree>
    <p:extLst>
      <p:ext uri="{BB962C8B-B14F-4D97-AF65-F5344CB8AC3E}">
        <p14:creationId xmlns:p14="http://schemas.microsoft.com/office/powerpoint/2010/main" val="185244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fontScale="85000" lnSpcReduction="20000"/>
          </a:bodyPr>
          <a:lstStyle/>
          <a:p>
            <a:pPr>
              <a:buNone/>
            </a:pPr>
            <a:r>
              <a:rPr lang="en-CA" sz="1600" dirty="0"/>
              <a:t>Developing and Organizing Content</a:t>
            </a:r>
          </a:p>
          <a:p>
            <a:pPr>
              <a:buNone/>
            </a:pPr>
            <a:r>
              <a:rPr lang="en-CA" sz="1600" dirty="0"/>
              <a:t>1.1 identify the topic, purpose, and audience for a variety of writing tasks</a:t>
            </a:r>
          </a:p>
          <a:p>
            <a:pPr>
              <a:buNone/>
            </a:pPr>
            <a:r>
              <a:rPr lang="en-CA" sz="1600" dirty="0"/>
              <a:t>1.2 generate, expand, explore, and focus ideas for potential writing tasks, using a variety of strategies and print, electronic, and other resources, as appropriate</a:t>
            </a:r>
          </a:p>
          <a:p>
            <a:pPr>
              <a:buNone/>
            </a:pPr>
            <a:r>
              <a:rPr lang="en-CA" sz="1600" dirty="0"/>
              <a:t>1.3 locate and select information to fully and effectively support ideas for writing, using a variety of strategies and print, electronic, and other resources, as appropriate</a:t>
            </a:r>
          </a:p>
          <a:p>
            <a:pPr>
              <a:buNone/>
            </a:pPr>
            <a:r>
              <a:rPr lang="en-CA" sz="1600" dirty="0"/>
              <a:t>1.4 identify, sort, and order main ideas and supporting details for writing tasks, using a variety of strategies and selecting the organizational pattern best suited to the content and the purpose for writing </a:t>
            </a:r>
          </a:p>
          <a:p>
            <a:pPr>
              <a:buNone/>
            </a:pPr>
            <a:r>
              <a:rPr lang="en-CA" sz="1600" dirty="0"/>
              <a:t>1.5 determine whether the ideas and information gathered are accurate and complete, interesting, and effectively meet the requirements of the writing task</a:t>
            </a:r>
          </a:p>
          <a:p>
            <a:pPr>
              <a:buNone/>
            </a:pPr>
            <a:r>
              <a:rPr lang="en-CA" sz="1600" dirty="0"/>
              <a:t>Using Knowledge of Form and Style</a:t>
            </a:r>
          </a:p>
          <a:p>
            <a:pPr>
              <a:buNone/>
            </a:pPr>
            <a:r>
              <a:rPr lang="en-CA" sz="1600" dirty="0"/>
              <a:t>2.1 write for different purposes and audiences using a variety of literary, informational, and graphic forms </a:t>
            </a:r>
          </a:p>
          <a:p>
            <a:pPr>
              <a:buNone/>
            </a:pPr>
            <a:r>
              <a:rPr lang="en-CA" sz="1600" dirty="0"/>
              <a:t>2.2 establish a distinctive and original voice in their writing, modifying language and tone skilfully and effectively to suit the form, audience, and purpose for writing</a:t>
            </a:r>
          </a:p>
          <a:p>
            <a:pPr>
              <a:buNone/>
            </a:pPr>
            <a:r>
              <a:rPr lang="en-CA" sz="1600" dirty="0"/>
              <a:t>2.3 use a wide range of descriptive and evocative words, phrases, and expressions precisely and imaginatively to make their writing clear, vivid, and compelling for their intended audience</a:t>
            </a:r>
          </a:p>
          <a:p>
            <a:pPr>
              <a:buNone/>
            </a:pPr>
            <a:r>
              <a:rPr lang="en-CA" sz="1600" dirty="0"/>
              <a:t>2.4 write complete sentences that communicate their meaning clearly and effectively, skilfully varying sentence type, structure, and length to suit different purposes and making smooth and logical transitions between ideas</a:t>
            </a:r>
          </a:p>
          <a:p>
            <a:pPr>
              <a:buNone/>
            </a:pPr>
            <a:r>
              <a:rPr lang="en-CA" sz="1600" dirty="0"/>
              <a:t>2.6 revise drafts to improve the content, organization, clarity, and style of their written work</a:t>
            </a:r>
          </a:p>
          <a:p>
            <a:pPr>
              <a:buNone/>
            </a:pPr>
            <a:r>
              <a:rPr lang="en-CA" sz="1600" dirty="0"/>
              <a:t>2.7 produce revised drafts of texts, including increasingly complex texts, written to meet criteria identified by the teacher, based on the curriculum expectations</a:t>
            </a:r>
          </a:p>
          <a:p>
            <a:pPr>
              <a:buNone/>
            </a:pPr>
            <a:endParaRPr lang="en-CA"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CA" sz="1400" dirty="0"/>
              <a:t>Applying Knowledge of Conventions</a:t>
            </a:r>
          </a:p>
          <a:p>
            <a:pPr>
              <a:buNone/>
            </a:pPr>
            <a:r>
              <a:rPr lang="en-CA" sz="1400" dirty="0"/>
              <a:t>3.1 use knowledge of spelling rules and patterns, a variety of resources, and appropriate strategies to recognize and correct their own and others’ spelling errors</a:t>
            </a:r>
          </a:p>
          <a:p>
            <a:pPr>
              <a:buNone/>
            </a:pPr>
            <a:r>
              <a:rPr lang="en-CA" sz="1400" dirty="0"/>
              <a:t>3.2 build vocabulary for writing by confirming word meaning(s) and reviewing and refining word choice, using a variety of resources and strategies, as appropriate for the purpose </a:t>
            </a:r>
          </a:p>
          <a:p>
            <a:pPr>
              <a:buNone/>
            </a:pPr>
            <a:r>
              <a:rPr lang="en-CA" sz="1400" dirty="0"/>
              <a:t>3.3 use punctuation correctly and effectively to communicate their intended meaning</a:t>
            </a:r>
          </a:p>
          <a:p>
            <a:pPr>
              <a:buNone/>
            </a:pPr>
            <a:r>
              <a:rPr lang="en-CA" sz="1400" dirty="0"/>
              <a:t>3.4 use grammar conventions correctly and appropriately to communicate their intended meaning clearly and effectively</a:t>
            </a:r>
          </a:p>
          <a:p>
            <a:pPr>
              <a:buNone/>
            </a:pPr>
            <a:r>
              <a:rPr lang="en-CA" sz="1400" dirty="0"/>
              <a:t>3.5 regularly proofread and correct their writing</a:t>
            </a:r>
          </a:p>
          <a:p>
            <a:pPr>
              <a:buNone/>
            </a:pPr>
            <a:r>
              <a:rPr lang="en-CA" sz="1400" dirty="0"/>
              <a:t>3.6 use a variety of presentation features, including print and script, fonts, graphics, and layout, to improve the clarity and coherence of their written work and to heighten its appeal and effectiveness for their audience</a:t>
            </a:r>
          </a:p>
          <a:p>
            <a:pPr>
              <a:buNone/>
            </a:pPr>
            <a:r>
              <a:rPr lang="en-CA" sz="1400" dirty="0"/>
              <a:t>3.7 produce pieces of published work to meet criteria identified by the teacher, based on the curriculum expectations</a:t>
            </a:r>
          </a:p>
          <a:p>
            <a:pPr>
              <a:buNone/>
            </a:pPr>
            <a:endParaRPr lang="en-CA"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a:xfrm>
            <a:off x="323528" y="1556792"/>
            <a:ext cx="8229600" cy="4525963"/>
          </a:xfrm>
        </p:spPr>
        <p:txBody>
          <a:bodyPr>
            <a:normAutofit/>
          </a:bodyPr>
          <a:lstStyle/>
          <a:p>
            <a:pPr>
              <a:buNone/>
            </a:pPr>
            <a:r>
              <a:rPr lang="en-CA" sz="1400" dirty="0"/>
              <a:t>Reading For Meaning</a:t>
            </a:r>
          </a:p>
          <a:p>
            <a:pPr>
              <a:buNone/>
            </a:pPr>
            <a:r>
              <a:rPr lang="en-CA" sz="1400" dirty="0"/>
              <a:t>1.1 read a variety of student- and teacher-selected texts from diverse cultures and historical periods, identifying specific purposes for reading</a:t>
            </a:r>
          </a:p>
          <a:p>
            <a:pPr>
              <a:buNone/>
            </a:pPr>
            <a:r>
              <a:rPr lang="en-CA" sz="1400" dirty="0"/>
              <a:t>1.2 select and use, with increasing facility, the most appropriate reading comprehension strategies to understand texts, including complex and challenging texts </a:t>
            </a:r>
          </a:p>
          <a:p>
            <a:pPr>
              <a:buNone/>
            </a:pPr>
            <a:r>
              <a:rPr lang="en-CA" sz="1400" dirty="0"/>
              <a:t>1.3 identify the most important ideas and supporting details in texts, including complex and challenging texts</a:t>
            </a:r>
          </a:p>
          <a:p>
            <a:pPr>
              <a:buNone/>
            </a:pPr>
            <a:r>
              <a:rPr lang="en-CA" sz="1400" dirty="0"/>
              <a:t>1.4 make and explain inferences of increasing subtlety and insight about texts, including complex and challenging texts, supporting their explanations with well-chosen stated and implied ideas from the texts</a:t>
            </a:r>
          </a:p>
          <a:p>
            <a:pPr>
              <a:buNone/>
            </a:pPr>
            <a:r>
              <a:rPr lang="en-CA" sz="1400" dirty="0"/>
              <a:t>1.5 extend understanding of texts, including complex and challenging texts, by making rich and increasingly insightful connections between the ideas in them and personal knowledge, experience, and insights; other texts; and the world around them</a:t>
            </a:r>
          </a:p>
          <a:p>
            <a:pPr>
              <a:buNone/>
            </a:pPr>
            <a:r>
              <a:rPr lang="en-CA" sz="1400" dirty="0"/>
              <a:t>1.6 analyse texts in terms of the information, ideas, issues, or themes they explore, examining how various aspects of the texts contribute to the presentation or development of these elements</a:t>
            </a:r>
          </a:p>
          <a:p>
            <a:pPr>
              <a:buNone/>
            </a:pPr>
            <a:r>
              <a:rPr lang="en-CA" sz="1400" dirty="0"/>
              <a:t>1.7 evaluate the effectiveness of texts, including complex and challenging texts, using evidence from the text insightfully to support their opinions</a:t>
            </a:r>
          </a:p>
          <a:p>
            <a:pPr>
              <a:buNone/>
            </a:pPr>
            <a:endParaRPr lang="en-CA"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1149</TotalTime>
  <Words>2050</Words>
  <Application>Microsoft Office PowerPoint</Application>
  <PresentationFormat>On-screen Show (4:3)</PresentationFormat>
  <Paragraphs>113</Paragraphs>
  <Slides>12</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ENG4U Final Evaluation Visual and Oral Presentation and Written Reflection</vt:lpstr>
      <vt:lpstr>Directions Part</vt:lpstr>
      <vt:lpstr>Requirements</vt:lpstr>
      <vt:lpstr>Topic Choices For A Separate Peace:  3 Slides</vt:lpstr>
      <vt:lpstr>Topic Choices for Poetry and Short Stories 1-2 Slides</vt:lpstr>
      <vt:lpstr>Written Reflection/Personal Response On 1 Slide or Document </vt:lpstr>
      <vt:lpstr>Expectations</vt:lpstr>
      <vt:lpstr>Expectations</vt:lpstr>
      <vt:lpstr>Expectations</vt:lpstr>
      <vt:lpstr>Expectations</vt:lpstr>
      <vt:lpstr>Expectations</vt:lpstr>
      <vt:lpstr>Expectations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 Matthews</cp:lastModifiedBy>
  <cp:revision>123</cp:revision>
  <dcterms:created xsi:type="dcterms:W3CDTF">2019-05-05T23:22:58Z</dcterms:created>
  <dcterms:modified xsi:type="dcterms:W3CDTF">2024-04-12T17:00:21Z</dcterms:modified>
</cp:coreProperties>
</file>