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Bookman Old Style" panose="02050604050505020204" pitchFamily="18"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Libre Franklin" pitchFamily="2"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3"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3"/>
        <p:cNvGrpSpPr/>
        <p:nvPr/>
      </p:nvGrpSpPr>
      <p:grpSpPr>
        <a:xfrm>
          <a:off x="0" y="0"/>
          <a:ext cx="0" cy="0"/>
          <a:chOff x="0" y="0"/>
          <a:chExt cx="0" cy="0"/>
        </a:xfrm>
      </p:grpSpPr>
      <p:sp>
        <p:nvSpPr>
          <p:cNvPr id="84" name="Google Shape;84;p1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8"/>
        <p:cNvGrpSpPr/>
        <p:nvPr/>
      </p:nvGrpSpPr>
      <p:grpSpPr>
        <a:xfrm>
          <a:off x="0" y="0"/>
          <a:ext cx="0" cy="0"/>
          <a:chOff x="0" y="0"/>
          <a:chExt cx="0" cy="0"/>
        </a:xfrm>
      </p:grpSpPr>
      <p:sp>
        <p:nvSpPr>
          <p:cNvPr id="89" name="Google Shape;89;p13"/>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3"/>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2" name="Google Shape;92;p13"/>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3" name="Google Shape;93;p13"/>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u="none" strike="noStrike" cap="none">
                <a:solidFill>
                  <a:schemeClr val="dk2"/>
                </a:solidFill>
                <a:latin typeface="Libre Franklin"/>
                <a:ea typeface="Libre Franklin"/>
                <a:cs typeface="Libre Franklin"/>
                <a:sym typeface="Libre Franklin"/>
              </a:defRPr>
            </a:lvl1pPr>
            <a:lvl2pPr marL="0" lvl="1" indent="0" algn="l">
              <a:spcBef>
                <a:spcPts val="0"/>
              </a:spcBef>
              <a:buNone/>
              <a:defRPr sz="800" b="0" i="0" u="none" strike="noStrike" cap="none">
                <a:solidFill>
                  <a:schemeClr val="dk2"/>
                </a:solidFill>
                <a:latin typeface="Libre Franklin"/>
                <a:ea typeface="Libre Franklin"/>
                <a:cs typeface="Libre Franklin"/>
                <a:sym typeface="Libre Franklin"/>
              </a:defRPr>
            </a:lvl2pPr>
            <a:lvl3pPr marL="0" lvl="2" indent="0" algn="l">
              <a:spcBef>
                <a:spcPts val="0"/>
              </a:spcBef>
              <a:buNone/>
              <a:defRPr sz="800" b="0" i="0" u="none" strike="noStrike" cap="none">
                <a:solidFill>
                  <a:schemeClr val="dk2"/>
                </a:solidFill>
                <a:latin typeface="Libre Franklin"/>
                <a:ea typeface="Libre Franklin"/>
                <a:cs typeface="Libre Franklin"/>
                <a:sym typeface="Libre Franklin"/>
              </a:defRPr>
            </a:lvl3pPr>
            <a:lvl4pPr marL="0" lvl="3" indent="0" algn="l">
              <a:spcBef>
                <a:spcPts val="0"/>
              </a:spcBef>
              <a:buNone/>
              <a:defRPr sz="800" b="0" i="0" u="none" strike="noStrike" cap="none">
                <a:solidFill>
                  <a:schemeClr val="dk2"/>
                </a:solidFill>
                <a:latin typeface="Libre Franklin"/>
                <a:ea typeface="Libre Franklin"/>
                <a:cs typeface="Libre Franklin"/>
                <a:sym typeface="Libre Franklin"/>
              </a:defRPr>
            </a:lvl4pPr>
            <a:lvl5pPr marL="0" lvl="4" indent="0" algn="l">
              <a:spcBef>
                <a:spcPts val="0"/>
              </a:spcBef>
              <a:buNone/>
              <a:defRPr sz="800" b="0" i="0" u="none" strike="noStrike" cap="none">
                <a:solidFill>
                  <a:schemeClr val="dk2"/>
                </a:solidFill>
                <a:latin typeface="Libre Franklin"/>
                <a:ea typeface="Libre Franklin"/>
                <a:cs typeface="Libre Franklin"/>
                <a:sym typeface="Libre Franklin"/>
              </a:defRPr>
            </a:lvl5pPr>
            <a:lvl6pPr marL="0" lvl="5" indent="0" algn="l">
              <a:spcBef>
                <a:spcPts val="0"/>
              </a:spcBef>
              <a:buNone/>
              <a:defRPr sz="800" b="0" i="0" u="none" strike="noStrike" cap="none">
                <a:solidFill>
                  <a:schemeClr val="dk2"/>
                </a:solidFill>
                <a:latin typeface="Libre Franklin"/>
                <a:ea typeface="Libre Franklin"/>
                <a:cs typeface="Libre Franklin"/>
                <a:sym typeface="Libre Franklin"/>
              </a:defRPr>
            </a:lvl6pPr>
            <a:lvl7pPr marL="0" lvl="6" indent="0" algn="l">
              <a:spcBef>
                <a:spcPts val="0"/>
              </a:spcBef>
              <a:buNone/>
              <a:defRPr sz="800" b="0" i="0" u="none" strike="noStrike" cap="none">
                <a:solidFill>
                  <a:schemeClr val="dk2"/>
                </a:solidFill>
                <a:latin typeface="Libre Franklin"/>
                <a:ea typeface="Libre Franklin"/>
                <a:cs typeface="Libre Franklin"/>
                <a:sym typeface="Libre Franklin"/>
              </a:defRPr>
            </a:lvl7pPr>
            <a:lvl8pPr marL="0" lvl="7" indent="0" algn="l">
              <a:spcBef>
                <a:spcPts val="0"/>
              </a:spcBef>
              <a:buNone/>
              <a:defRPr sz="800" b="0" i="0" u="none" strike="noStrike" cap="none">
                <a:solidFill>
                  <a:schemeClr val="dk2"/>
                </a:solidFill>
                <a:latin typeface="Libre Franklin"/>
                <a:ea typeface="Libre Franklin"/>
                <a:cs typeface="Libre Franklin"/>
                <a:sym typeface="Libre Franklin"/>
              </a:defRPr>
            </a:lvl8pPr>
            <a:lvl9pPr marL="0" lvl="8" indent="0" algn="l">
              <a:spcBef>
                <a:spcPts val="0"/>
              </a:spcBef>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6"/>
        <p:cNvGrpSpPr/>
        <p:nvPr/>
      </p:nvGrpSpPr>
      <p:grpSpPr>
        <a:xfrm>
          <a:off x="0" y="0"/>
          <a:ext cx="0" cy="0"/>
          <a:chOff x="0" y="0"/>
          <a:chExt cx="0" cy="0"/>
        </a:xfrm>
      </p:grpSpPr>
      <p:sp>
        <p:nvSpPr>
          <p:cNvPr id="97" name="Google Shape;97;p14"/>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a:spLocks noGrp="1"/>
          </p:cNvSpPr>
          <p:nvPr>
            <p:ph type="pic" idx="2"/>
          </p:nvPr>
        </p:nvSpPr>
        <p:spPr>
          <a:xfrm>
            <a:off x="15" y="0"/>
            <a:ext cx="12191985" cy="4578350"/>
          </a:xfrm>
          <a:prstGeom prst="rect">
            <a:avLst/>
          </a:prstGeom>
          <a:solidFill>
            <a:srgbClr val="D8D8D8"/>
          </a:solidFill>
          <a:ln>
            <a:noFill/>
          </a:ln>
        </p:spPr>
      </p:sp>
      <p:sp>
        <p:nvSpPr>
          <p:cNvPr id="99" name="Google Shape;99;p14"/>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01" name="Google Shape;101;p1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FEFEFE"/>
              </a:buClr>
              <a:buSzPts val="1800"/>
              <a:buChar char="◦"/>
              <a:defRPr/>
            </a:lvl2pPr>
            <a:lvl3pPr marL="1371600" lvl="2" indent="-342900" algn="l">
              <a:lnSpc>
                <a:spcPct val="100000"/>
              </a:lnSpc>
              <a:spcBef>
                <a:spcPts val="400"/>
              </a:spcBef>
              <a:spcAft>
                <a:spcPts val="0"/>
              </a:spcAft>
              <a:buClr>
                <a:srgbClr val="FEFEFE"/>
              </a:buClr>
              <a:buSzPts val="1800"/>
              <a:buChar char="◦"/>
              <a:defRPr/>
            </a:lvl3pPr>
            <a:lvl4pPr marL="1828800" lvl="3" indent="-342900" algn="l">
              <a:lnSpc>
                <a:spcPct val="100000"/>
              </a:lnSpc>
              <a:spcBef>
                <a:spcPts val="400"/>
              </a:spcBef>
              <a:spcAft>
                <a:spcPts val="0"/>
              </a:spcAft>
              <a:buClr>
                <a:srgbClr val="FEFEFE"/>
              </a:buClr>
              <a:buSzPts val="1800"/>
              <a:buChar char="◦"/>
              <a:defRPr/>
            </a:lvl4pPr>
            <a:lvl5pPr marL="2286000" lvl="4" indent="-342900" algn="l">
              <a:lnSpc>
                <a:spcPct val="100000"/>
              </a:lnSpc>
              <a:spcBef>
                <a:spcPts val="400"/>
              </a:spcBef>
              <a:spcAft>
                <a:spcPts val="0"/>
              </a:spcAft>
              <a:buClr>
                <a:srgbClr val="FEFEFE"/>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6"/>
        <p:cNvGrpSpPr/>
        <p:nvPr/>
      </p:nvGrpSpPr>
      <p:grpSpPr>
        <a:xfrm>
          <a:off x="0" y="0"/>
          <a:ext cx="0" cy="0"/>
          <a:chOff x="0" y="0"/>
          <a:chExt cx="0" cy="0"/>
        </a:xfrm>
      </p:grpSpPr>
      <p:sp>
        <p:nvSpPr>
          <p:cNvPr id="47" name="Google Shape;47;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50" name="Google Shape;50;p7"/>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51" name="Google Shape;51;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4"/>
        <p:cNvGrpSpPr/>
        <p:nvPr/>
      </p:nvGrpSpPr>
      <p:grpSpPr>
        <a:xfrm>
          <a:off x="0" y="0"/>
          <a:ext cx="0" cy="0"/>
          <a:chOff x="0" y="0"/>
          <a:chExt cx="0" cy="0"/>
        </a:xfrm>
      </p:grpSpPr>
      <p:sp>
        <p:nvSpPr>
          <p:cNvPr id="55" name="Google Shape;55;p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8" name="Google Shape;58;p8"/>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9" name="Google Shape;59;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9"/>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2" name="Google Shape;72;p10"/>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3" name="Google Shape;73;p10"/>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4" name="Google Shape;74;p10"/>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5" name="Google Shape;75;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5"/>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36" name="Google Shape;36;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7" name="Google Shape;37;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8" name="Google Shape;38;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39" name="Google Shape;39;p5"/>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sontario.ca/"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uac.on.ca/"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cu.gov.on.ca/eng/employmentontario/"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llegeoftrades.c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ontariocolleges.ca/"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7"/>
        <p:cNvGrpSpPr/>
        <p:nvPr/>
      </p:nvGrpSpPr>
      <p:grpSpPr>
        <a:xfrm>
          <a:off x="0" y="0"/>
          <a:ext cx="0" cy="0"/>
          <a:chOff x="0" y="0"/>
          <a:chExt cx="0" cy="0"/>
        </a:xfrm>
      </p:grpSpPr>
      <p:sp>
        <p:nvSpPr>
          <p:cNvPr id="108" name="Google Shape;108;p15"/>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09" name="Google Shape;109;p15"/>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110" name="Google Shape;110;p15"/>
          <p:cNvSpPr/>
          <p:nvPr/>
        </p:nvSpPr>
        <p:spPr>
          <a:xfrm>
            <a:off x="4654296"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11" name="Google Shape;111;p15"/>
          <p:cNvSpPr txBox="1">
            <a:spLocks noGrp="1"/>
          </p:cNvSpPr>
          <p:nvPr>
            <p:ph type="ctrTitle"/>
          </p:nvPr>
        </p:nvSpPr>
        <p:spPr>
          <a:xfrm>
            <a:off x="4985517" y="3331444"/>
            <a:ext cx="6470692" cy="122930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5400"/>
              <a:buFont typeface="Bookman Old Style"/>
              <a:buNone/>
            </a:pPr>
            <a:r>
              <a:rPr lang="en-US" sz="5400" dirty="0">
                <a:solidFill>
                  <a:schemeClr val="lt1"/>
                </a:solidFill>
              </a:rPr>
              <a:t>Unit 2 Career Pathways</a:t>
            </a:r>
            <a:endParaRPr dirty="0"/>
          </a:p>
        </p:txBody>
      </p:sp>
      <p:cxnSp>
        <p:nvCxnSpPr>
          <p:cNvPr id="112" name="Google Shape;112;p15"/>
          <p:cNvCxnSpPr/>
          <p:nvPr/>
        </p:nvCxnSpPr>
        <p:spPr>
          <a:xfrm>
            <a:off x="5110211"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13" name="Google Shape;113;p15"/>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7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8"/>
        <p:cNvGrpSpPr/>
        <p:nvPr/>
      </p:nvGrpSpPr>
      <p:grpSpPr>
        <a:xfrm>
          <a:off x="0" y="0"/>
          <a:ext cx="0" cy="0"/>
          <a:chOff x="0" y="0"/>
          <a:chExt cx="0" cy="0"/>
        </a:xfrm>
      </p:grpSpPr>
      <p:sp>
        <p:nvSpPr>
          <p:cNvPr id="199" name="Google Shape;199;p2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 name="Google Shape;200;p24"/>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01" name="Google Shape;201;p2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02" name="Google Shape;202;p24" descr="About Us – Community Living Ontario"/>
          <p:cNvPicPr preferRelativeResize="0"/>
          <p:nvPr/>
        </p:nvPicPr>
        <p:blipFill rotWithShape="1">
          <a:blip r:embed="rId3">
            <a:alphaModFix/>
          </a:blip>
          <a:srcRect l="4443" r="1" b="1"/>
          <a:stretch/>
        </p:blipFill>
        <p:spPr>
          <a:xfrm>
            <a:off x="-1" y="10"/>
            <a:ext cx="12191999" cy="6857990"/>
          </a:xfrm>
          <a:prstGeom prst="rect">
            <a:avLst/>
          </a:prstGeom>
          <a:noFill/>
          <a:ln>
            <a:noFill/>
          </a:ln>
        </p:spPr>
      </p:pic>
      <p:sp>
        <p:nvSpPr>
          <p:cNvPr id="203" name="Google Shape;203;p24"/>
          <p:cNvSpPr/>
          <p:nvPr/>
        </p:nvSpPr>
        <p:spPr>
          <a:xfrm>
            <a:off x="-1"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04" name="Google Shape;204;p24"/>
          <p:cNvSpPr txBox="1">
            <a:spLocks noGrp="1"/>
          </p:cNvSpPr>
          <p:nvPr>
            <p:ph type="title"/>
          </p:nvPr>
        </p:nvSpPr>
        <p:spPr>
          <a:xfrm>
            <a:off x="735791"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Community Living</a:t>
            </a:r>
            <a:endParaRPr/>
          </a:p>
        </p:txBody>
      </p:sp>
      <p:cxnSp>
        <p:nvCxnSpPr>
          <p:cNvPr id="205" name="Google Shape;205;p24"/>
          <p:cNvCxnSpPr/>
          <p:nvPr/>
        </p:nvCxnSpPr>
        <p:spPr>
          <a:xfrm>
            <a:off x="772429"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206" name="Google Shape;206;p2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7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25"/>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12" name="Google Shape;212;p25"/>
          <p:cNvSpPr/>
          <p:nvPr/>
        </p:nvSpPr>
        <p:spPr>
          <a:xfrm>
            <a:off x="1507" y="0"/>
            <a:ext cx="12188952" cy="19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700"/>
              <a:buFont typeface="Bookman Old Style"/>
              <a:buNone/>
            </a:pPr>
            <a:r>
              <a:rPr lang="en-US">
                <a:solidFill>
                  <a:srgbClr val="FFFFFF"/>
                </a:solidFill>
              </a:rPr>
              <a:t>Community Living Details</a:t>
            </a:r>
            <a:endParaRPr>
              <a:solidFill>
                <a:srgbClr val="FFFFFF"/>
              </a:solidFill>
            </a:endParaRPr>
          </a:p>
        </p:txBody>
      </p:sp>
      <p:sp>
        <p:nvSpPr>
          <p:cNvPr id="214" name="Google Shape;214;p25"/>
          <p:cNvSpPr txBox="1">
            <a:spLocks noGrp="1"/>
          </p:cNvSpPr>
          <p:nvPr>
            <p:ph type="body" idx="1"/>
          </p:nvPr>
        </p:nvSpPr>
        <p:spPr>
          <a:xfrm>
            <a:off x="1096963" y="2675694"/>
            <a:ext cx="10058400" cy="3193294"/>
          </a:xfrm>
          <a:prstGeom prst="rect">
            <a:avLst/>
          </a:prstGeom>
          <a:noFill/>
          <a:ln>
            <a:noFill/>
          </a:ln>
        </p:spPr>
        <p:txBody>
          <a:bodyPr spcFirstLastPara="1" wrap="square" lIns="0" tIns="45700" rIns="0" bIns="45700" anchor="t" anchorCtr="0">
            <a:normAutofit/>
          </a:bodyPr>
          <a:lstStyle/>
          <a:p>
            <a:pPr marL="91440" lvl="0" indent="-101600" algn="l" rtl="0">
              <a:lnSpc>
                <a:spcPct val="110000"/>
              </a:lnSpc>
              <a:spcBef>
                <a:spcPts val="0"/>
              </a:spcBef>
              <a:spcAft>
                <a:spcPts val="0"/>
              </a:spcAft>
              <a:buSzPts val="1600"/>
              <a:buFont typeface="Noto Sans Symbols"/>
              <a:buChar char="⮚"/>
            </a:pPr>
            <a:r>
              <a:rPr lang="en-US" sz="1600" b="0" i="0" dirty="0">
                <a:solidFill>
                  <a:srgbClr val="000000"/>
                </a:solidFill>
              </a:rPr>
              <a:t> Community Living is a non-profit program that advocates for people who have an intellectual disability to be fully included in all aspects of community life. </a:t>
            </a:r>
            <a:endParaRPr dirty="0"/>
          </a:p>
          <a:p>
            <a:pPr marL="91440" lvl="0" indent="-101600" algn="l" rtl="0">
              <a:lnSpc>
                <a:spcPct val="110000"/>
              </a:lnSpc>
              <a:spcBef>
                <a:spcPts val="1400"/>
              </a:spcBef>
              <a:spcAft>
                <a:spcPts val="0"/>
              </a:spcAft>
              <a:buSzPts val="1600"/>
              <a:buFont typeface="Noto Sans Symbols"/>
              <a:buChar char="⮚"/>
            </a:pPr>
            <a:r>
              <a:rPr lang="en-US" sz="1600" b="0" i="0" dirty="0">
                <a:solidFill>
                  <a:srgbClr val="000000"/>
                </a:solidFill>
              </a:rPr>
              <a:t> Serves and advocates on behalf of more than 12,000 members across the province of Ontario</a:t>
            </a:r>
            <a:endParaRPr dirty="0"/>
          </a:p>
          <a:p>
            <a:pPr marL="91440" lvl="0" indent="-101600" algn="l" rtl="0">
              <a:lnSpc>
                <a:spcPct val="110000"/>
              </a:lnSpc>
              <a:spcBef>
                <a:spcPts val="1400"/>
              </a:spcBef>
              <a:spcAft>
                <a:spcPts val="0"/>
              </a:spcAft>
              <a:buSzPts val="1600"/>
              <a:buFont typeface="Noto Sans Symbols"/>
              <a:buChar char="⮚"/>
            </a:pPr>
            <a:r>
              <a:rPr lang="en-US" sz="1600" b="0" i="0" dirty="0">
                <a:solidFill>
                  <a:srgbClr val="2E2E2E"/>
                </a:solidFill>
              </a:rPr>
              <a:t> Involves “transition planning” aka looking ahead to the future and preparing for adulthood. It is a partnership involving student, parent, teachers, friends, community and adult service providers.</a:t>
            </a:r>
            <a:endParaRPr dirty="0"/>
          </a:p>
          <a:p>
            <a:pPr marL="91440" lvl="0" indent="-101600" algn="l" rtl="0">
              <a:lnSpc>
                <a:spcPct val="110000"/>
              </a:lnSpc>
              <a:spcBef>
                <a:spcPts val="1400"/>
              </a:spcBef>
              <a:spcAft>
                <a:spcPts val="0"/>
              </a:spcAft>
              <a:buSzPts val="1600"/>
              <a:buFont typeface="Noto Sans Symbols"/>
              <a:buChar char="⮚"/>
            </a:pPr>
            <a:r>
              <a:rPr lang="en-US" sz="1600" b="0" i="0" dirty="0">
                <a:solidFill>
                  <a:srgbClr val="2E2E2E"/>
                </a:solidFill>
              </a:rPr>
              <a:t> Concern themselves with such things as: living arrangements, employment opportunities, further education opportunities, recreation and social activities, and more.</a:t>
            </a:r>
            <a:endParaRPr dirty="0"/>
          </a:p>
          <a:p>
            <a:pPr marL="91440" lvl="0" indent="-101600" algn="l" rtl="0">
              <a:lnSpc>
                <a:spcPct val="110000"/>
              </a:lnSpc>
              <a:spcBef>
                <a:spcPts val="1400"/>
              </a:spcBef>
              <a:spcAft>
                <a:spcPts val="0"/>
              </a:spcAft>
              <a:buSzPts val="1600"/>
              <a:buFont typeface="Noto Sans Symbols"/>
              <a:buChar char="⮚"/>
            </a:pPr>
            <a:r>
              <a:rPr lang="en-US" sz="1600" b="0" i="0" dirty="0">
                <a:solidFill>
                  <a:srgbClr val="2E2E2E"/>
                </a:solidFill>
              </a:rPr>
              <a:t> Visit </a:t>
            </a:r>
            <a:r>
              <a:rPr lang="en-US" sz="1600" b="1" i="0" u="sng" strike="noStrike" dirty="0">
                <a:solidFill>
                  <a:srgbClr val="136BA9"/>
                </a:solidFill>
                <a:hlinkClick r:id="rId3">
                  <a:extLst>
                    <a:ext uri="{A12FA001-AC4F-418D-AE19-62706E023703}">
                      <ahyp:hlinkClr xmlns:ahyp="http://schemas.microsoft.com/office/drawing/2018/hyperlinkcolor" val="tx"/>
                    </a:ext>
                  </a:extLst>
                </a:hlinkClick>
              </a:rPr>
              <a:t>Developmental Services Ontario</a:t>
            </a:r>
            <a:r>
              <a:rPr lang="en-US" sz="1600" b="0" i="0" dirty="0">
                <a:solidFill>
                  <a:srgbClr val="2E2E2E"/>
                </a:solidFill>
              </a:rPr>
              <a:t> for information. </a:t>
            </a:r>
            <a:endParaRPr dirty="0"/>
          </a:p>
          <a:p>
            <a:pPr marL="91440" lvl="0" indent="0" algn="l" rtl="0">
              <a:lnSpc>
                <a:spcPct val="110000"/>
              </a:lnSpc>
              <a:spcBef>
                <a:spcPts val="1400"/>
              </a:spcBef>
              <a:spcAft>
                <a:spcPts val="0"/>
              </a:spcAft>
              <a:buSzPts val="1900"/>
              <a:buNone/>
            </a:pPr>
            <a:endParaRPr dirty="0"/>
          </a:p>
        </p:txBody>
      </p:sp>
      <p:sp>
        <p:nvSpPr>
          <p:cNvPr id="215" name="Google Shape;215;p25"/>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63876"/>
            </a:gs>
            <a:gs pos="86000">
              <a:schemeClr val="dk1"/>
            </a:gs>
            <a:gs pos="100000">
              <a:schemeClr val="dk1"/>
            </a:gs>
          </a:gsLst>
          <a:lin ang="16200000" scaled="0"/>
        </a:gradFill>
        <a:effectLst/>
      </p:bgPr>
    </p:bg>
    <p:spTree>
      <p:nvGrpSpPr>
        <p:cNvPr id="1" name="Shape 219"/>
        <p:cNvGrpSpPr/>
        <p:nvPr/>
      </p:nvGrpSpPr>
      <p:grpSpPr>
        <a:xfrm>
          <a:off x="0" y="0"/>
          <a:ext cx="0" cy="0"/>
          <a:chOff x="0" y="0"/>
          <a:chExt cx="0" cy="0"/>
        </a:xfrm>
      </p:grpSpPr>
      <p:sp>
        <p:nvSpPr>
          <p:cNvPr id="220" name="Google Shape;220;p2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 name="Google Shape;221;p26"/>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22" name="Google Shape;222;p26"/>
          <p:cNvSpPr/>
          <p:nvPr/>
        </p:nvSpPr>
        <p:spPr>
          <a:xfrm>
            <a:off x="0" y="0"/>
            <a:ext cx="12188952" cy="6858000"/>
          </a:xfrm>
          <a:prstGeom prst="rect">
            <a:avLst/>
          </a:prstGeom>
          <a:gradFill>
            <a:gsLst>
              <a:gs pos="0">
                <a:srgbClr val="363876"/>
              </a:gs>
              <a:gs pos="86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23" name="Google Shape;223;p26"/>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EFEFE"/>
              </a:buClr>
              <a:buSzPts val="8000"/>
              <a:buFont typeface="Bookman Old Style"/>
              <a:buNone/>
            </a:pPr>
            <a:r>
              <a:rPr lang="en-US" sz="8000" dirty="0"/>
              <a:t>Thoughts</a:t>
            </a:r>
            <a:r>
              <a:rPr lang="en-US" sz="8000" dirty="0">
                <a:solidFill>
                  <a:srgbClr val="FEFEFE"/>
                </a:solidFill>
              </a:rPr>
              <a:t>?</a:t>
            </a:r>
            <a:endParaRPr dirty="0"/>
          </a:p>
        </p:txBody>
      </p:sp>
      <p:cxnSp>
        <p:nvCxnSpPr>
          <p:cNvPr id="224" name="Google Shape;224;p26"/>
          <p:cNvCxnSpPr/>
          <p:nvPr/>
        </p:nvCxnSpPr>
        <p:spPr>
          <a:xfrm>
            <a:off x="7534656" y="1391367"/>
            <a:ext cx="0" cy="3558208"/>
          </a:xfrm>
          <a:prstGeom prst="straightConnector1">
            <a:avLst/>
          </a:prstGeom>
          <a:noFill/>
          <a:ln w="12700" cap="flat" cmpd="sng">
            <a:solidFill>
              <a:srgbClr val="FEFEFE"/>
            </a:solidFill>
            <a:prstDash val="solid"/>
            <a:round/>
            <a:headEnd type="none" w="sm" len="sm"/>
            <a:tailEnd type="none" w="sm" len="sm"/>
          </a:ln>
        </p:spPr>
      </p:cxnSp>
      <p:sp>
        <p:nvSpPr>
          <p:cNvPr id="225" name="Google Shape;225;p2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DB52AAE4-937F-482C-AB2F-5573C6D78EB9}"/>
              </a:ext>
            </a:extLst>
          </p:cNvPr>
          <p:cNvSpPr txBox="1"/>
          <p:nvPr/>
        </p:nvSpPr>
        <p:spPr>
          <a:xfrm>
            <a:off x="7993676" y="2644170"/>
            <a:ext cx="3736256" cy="1569660"/>
          </a:xfrm>
          <a:prstGeom prst="rect">
            <a:avLst/>
          </a:prstGeom>
          <a:noFill/>
        </p:spPr>
        <p:txBody>
          <a:bodyPr wrap="square" rtlCol="0">
            <a:spAutoFit/>
          </a:bodyPr>
          <a:lstStyle/>
          <a:p>
            <a:r>
              <a:rPr lang="en-US" sz="1600" dirty="0">
                <a:solidFill>
                  <a:schemeClr val="bg1"/>
                </a:solidFill>
              </a:rPr>
              <a:t>What are your thoughts on community living? Do you think it is beneficial? Why or why not? </a:t>
            </a:r>
          </a:p>
          <a:p>
            <a:endParaRPr lang="en-US" sz="1600" dirty="0">
              <a:solidFill>
                <a:schemeClr val="bg1"/>
              </a:solidFill>
            </a:endParaRPr>
          </a:p>
          <a:p>
            <a:r>
              <a:rPr lang="en-US" sz="1600" dirty="0">
                <a:solidFill>
                  <a:schemeClr val="bg1"/>
                </a:solidFill>
              </a:rPr>
              <a:t>Post your answers in the For Learning Moodle Forum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9"/>
        <p:cNvGrpSpPr/>
        <p:nvPr/>
      </p:nvGrpSpPr>
      <p:grpSpPr>
        <a:xfrm>
          <a:off x="0" y="0"/>
          <a:ext cx="0" cy="0"/>
          <a:chOff x="0" y="0"/>
          <a:chExt cx="0" cy="0"/>
        </a:xfrm>
      </p:grpSpPr>
      <p:sp>
        <p:nvSpPr>
          <p:cNvPr id="230" name="Google Shape;230;p2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 name="Google Shape;231;p27"/>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32" name="Google Shape;232;p27"/>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33" name="Google Shape;233;p27" descr="A room of colourful chairs"/>
          <p:cNvPicPr preferRelativeResize="0"/>
          <p:nvPr/>
        </p:nvPicPr>
        <p:blipFill rotWithShape="1">
          <a:blip r:embed="rId3">
            <a:alphaModFix/>
          </a:blip>
          <a:srcRect t="184" b="15547"/>
          <a:stretch/>
        </p:blipFill>
        <p:spPr>
          <a:xfrm>
            <a:off x="-1" y="10"/>
            <a:ext cx="12191999" cy="6857990"/>
          </a:xfrm>
          <a:prstGeom prst="rect">
            <a:avLst/>
          </a:prstGeom>
          <a:noFill/>
          <a:ln>
            <a:noFill/>
          </a:ln>
        </p:spPr>
      </p:pic>
      <p:sp>
        <p:nvSpPr>
          <p:cNvPr id="234" name="Google Shape;234;p27"/>
          <p:cNvSpPr/>
          <p:nvPr/>
        </p:nvSpPr>
        <p:spPr>
          <a:xfrm>
            <a:off x="-1"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35" name="Google Shape;235;p27"/>
          <p:cNvSpPr txBox="1">
            <a:spLocks noGrp="1"/>
          </p:cNvSpPr>
          <p:nvPr>
            <p:ph type="title"/>
          </p:nvPr>
        </p:nvSpPr>
        <p:spPr>
          <a:xfrm>
            <a:off x="735791"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University</a:t>
            </a:r>
            <a:endParaRPr/>
          </a:p>
        </p:txBody>
      </p:sp>
      <p:cxnSp>
        <p:nvCxnSpPr>
          <p:cNvPr id="236" name="Google Shape;236;p27"/>
          <p:cNvCxnSpPr/>
          <p:nvPr/>
        </p:nvCxnSpPr>
        <p:spPr>
          <a:xfrm>
            <a:off x="772429"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237" name="Google Shape;237;p27"/>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28"/>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43" name="Google Shape;243;p28"/>
          <p:cNvSpPr/>
          <p:nvPr/>
        </p:nvSpPr>
        <p:spPr>
          <a:xfrm>
            <a:off x="1507" y="0"/>
            <a:ext cx="12188952" cy="19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700"/>
              <a:buFont typeface="Bookman Old Style"/>
              <a:buNone/>
            </a:pPr>
            <a:r>
              <a:rPr lang="en-US">
                <a:solidFill>
                  <a:srgbClr val="FFFFFF"/>
                </a:solidFill>
              </a:rPr>
              <a:t>University Details</a:t>
            </a:r>
            <a:endParaRPr>
              <a:solidFill>
                <a:srgbClr val="FFFFFF"/>
              </a:solidFill>
            </a:endParaRPr>
          </a:p>
        </p:txBody>
      </p:sp>
      <p:sp>
        <p:nvSpPr>
          <p:cNvPr id="245" name="Google Shape;245;p28"/>
          <p:cNvSpPr txBox="1">
            <a:spLocks noGrp="1"/>
          </p:cNvSpPr>
          <p:nvPr>
            <p:ph type="body" idx="1"/>
          </p:nvPr>
        </p:nvSpPr>
        <p:spPr>
          <a:xfrm>
            <a:off x="1096963" y="2675694"/>
            <a:ext cx="10058400" cy="3193294"/>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Noto Sans Symbols"/>
              <a:buChar char="⮚"/>
            </a:pPr>
            <a:r>
              <a:rPr lang="en-US" b="0" i="0" dirty="0"/>
              <a:t> To attend university, students must attain their Ontario Secondary School Diploma and 6 of their grade 12 courses must be at the University or University/College Level. </a:t>
            </a:r>
            <a:endParaRPr dirty="0"/>
          </a:p>
          <a:p>
            <a:pPr marL="91440" lvl="0" indent="-120650" algn="l" rtl="0">
              <a:lnSpc>
                <a:spcPct val="110000"/>
              </a:lnSpc>
              <a:spcBef>
                <a:spcPts val="1400"/>
              </a:spcBef>
              <a:spcAft>
                <a:spcPts val="0"/>
              </a:spcAft>
              <a:buSzPts val="1900"/>
              <a:buFont typeface="Noto Sans Symbols"/>
              <a:buChar char="⮚"/>
            </a:pPr>
            <a:r>
              <a:rPr lang="en-US" b="0" i="0" dirty="0"/>
              <a:t> There are 21 universities in Ontario, offering professional programs in a variety of fields. Universities offer three and four year undergraduate degrees. </a:t>
            </a:r>
            <a:endParaRPr dirty="0"/>
          </a:p>
          <a:p>
            <a:pPr marL="91440" lvl="0" indent="-120650" algn="l" rtl="0">
              <a:lnSpc>
                <a:spcPct val="110000"/>
              </a:lnSpc>
              <a:spcBef>
                <a:spcPts val="1400"/>
              </a:spcBef>
              <a:spcAft>
                <a:spcPts val="0"/>
              </a:spcAft>
              <a:buSzPts val="1900"/>
              <a:buFont typeface="Noto Sans Symbols"/>
              <a:buChar char="⮚"/>
            </a:pPr>
            <a:r>
              <a:rPr lang="en-US" dirty="0"/>
              <a:t> </a:t>
            </a:r>
            <a:r>
              <a:rPr lang="en-US" b="0" i="0" dirty="0"/>
              <a:t>For specific information about programs, visit </a:t>
            </a:r>
            <a:r>
              <a:rPr lang="en-US" b="0" i="0" dirty="0">
                <a:hlinkClick r:id="rId3"/>
              </a:rPr>
              <a:t>https://www.ouac.on.ca/</a:t>
            </a:r>
            <a:r>
              <a:rPr lang="en-US" b="0" i="0" dirty="0"/>
              <a:t> and/or a specific university website</a:t>
            </a:r>
            <a:endParaRPr dirty="0">
              <a:latin typeface="Calibri"/>
              <a:ea typeface="Calibri"/>
              <a:cs typeface="Calibri"/>
              <a:sym typeface="Calibri"/>
            </a:endParaRPr>
          </a:p>
        </p:txBody>
      </p:sp>
      <p:sp>
        <p:nvSpPr>
          <p:cNvPr id="246" name="Google Shape;246;p28"/>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363876"/>
            </a:gs>
            <a:gs pos="86000">
              <a:schemeClr val="dk1"/>
            </a:gs>
            <a:gs pos="100000">
              <a:schemeClr val="dk1"/>
            </a:gs>
          </a:gsLst>
          <a:lin ang="16200000" scaled="0"/>
        </a:gradFill>
        <a:effectLst/>
      </p:bgPr>
    </p:bg>
    <p:spTree>
      <p:nvGrpSpPr>
        <p:cNvPr id="1" name="Shape 250"/>
        <p:cNvGrpSpPr/>
        <p:nvPr/>
      </p:nvGrpSpPr>
      <p:grpSpPr>
        <a:xfrm>
          <a:off x="0" y="0"/>
          <a:ext cx="0" cy="0"/>
          <a:chOff x="0" y="0"/>
          <a:chExt cx="0" cy="0"/>
        </a:xfrm>
      </p:grpSpPr>
      <p:sp>
        <p:nvSpPr>
          <p:cNvPr id="251" name="Google Shape;251;p29"/>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2" name="Google Shape;252;p29"/>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53" name="Google Shape;253;p29"/>
          <p:cNvSpPr/>
          <p:nvPr/>
        </p:nvSpPr>
        <p:spPr>
          <a:xfrm>
            <a:off x="0" y="0"/>
            <a:ext cx="12188952" cy="6858000"/>
          </a:xfrm>
          <a:prstGeom prst="rect">
            <a:avLst/>
          </a:prstGeom>
          <a:gradFill>
            <a:gsLst>
              <a:gs pos="0">
                <a:srgbClr val="363876"/>
              </a:gs>
              <a:gs pos="86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54" name="Google Shape;254;p29"/>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EFEFE"/>
              </a:buClr>
              <a:buSzPts val="8000"/>
              <a:buFont typeface="Bookman Old Style"/>
              <a:buNone/>
            </a:pPr>
            <a:r>
              <a:rPr lang="en-US" sz="8000" dirty="0">
                <a:solidFill>
                  <a:srgbClr val="FEFEFE"/>
                </a:solidFill>
              </a:rPr>
              <a:t>Examples</a:t>
            </a:r>
            <a:endParaRPr dirty="0"/>
          </a:p>
        </p:txBody>
      </p:sp>
      <p:cxnSp>
        <p:nvCxnSpPr>
          <p:cNvPr id="255" name="Google Shape;255;p29"/>
          <p:cNvCxnSpPr/>
          <p:nvPr/>
        </p:nvCxnSpPr>
        <p:spPr>
          <a:xfrm>
            <a:off x="7534656" y="1391367"/>
            <a:ext cx="0" cy="3558208"/>
          </a:xfrm>
          <a:prstGeom prst="straightConnector1">
            <a:avLst/>
          </a:prstGeom>
          <a:noFill/>
          <a:ln w="12700" cap="flat" cmpd="sng">
            <a:solidFill>
              <a:srgbClr val="FEFEFE"/>
            </a:solidFill>
            <a:prstDash val="solid"/>
            <a:round/>
            <a:headEnd type="none" w="sm" len="sm"/>
            <a:tailEnd type="none" w="sm" len="sm"/>
          </a:ln>
        </p:spPr>
      </p:cxnSp>
      <p:sp>
        <p:nvSpPr>
          <p:cNvPr id="256" name="Google Shape;256;p29"/>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DD0CF8F9-95D7-4C5F-8F9E-CA2D92BD8E52}"/>
              </a:ext>
            </a:extLst>
          </p:cNvPr>
          <p:cNvSpPr txBox="1"/>
          <p:nvPr/>
        </p:nvSpPr>
        <p:spPr>
          <a:xfrm>
            <a:off x="7987851" y="2659558"/>
            <a:ext cx="3433476" cy="1785104"/>
          </a:xfrm>
          <a:prstGeom prst="rect">
            <a:avLst/>
          </a:prstGeom>
          <a:noFill/>
        </p:spPr>
        <p:txBody>
          <a:bodyPr wrap="square" rtlCol="0">
            <a:spAutoFit/>
          </a:bodyPr>
          <a:lstStyle/>
          <a:p>
            <a:r>
              <a:rPr lang="en-US" sz="1600" dirty="0">
                <a:solidFill>
                  <a:schemeClr val="bg1"/>
                </a:solidFill>
              </a:rPr>
              <a:t>Choose three universities that you think might be a good place for you to study. </a:t>
            </a:r>
          </a:p>
          <a:p>
            <a:endParaRPr lang="en-US" sz="1600" dirty="0">
              <a:solidFill>
                <a:schemeClr val="bg1"/>
              </a:solidFill>
            </a:endParaRPr>
          </a:p>
          <a:p>
            <a:r>
              <a:rPr lang="en-US" sz="1600" dirty="0">
                <a:solidFill>
                  <a:schemeClr val="bg1"/>
                </a:solidFill>
              </a:rPr>
              <a:t>Post in the For Learning Moodle Forum</a:t>
            </a:r>
          </a:p>
          <a:p>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0"/>
        <p:cNvGrpSpPr/>
        <p:nvPr/>
      </p:nvGrpSpPr>
      <p:grpSpPr>
        <a:xfrm>
          <a:off x="0" y="0"/>
          <a:ext cx="0" cy="0"/>
          <a:chOff x="0" y="0"/>
          <a:chExt cx="0" cy="0"/>
        </a:xfrm>
      </p:grpSpPr>
      <p:sp>
        <p:nvSpPr>
          <p:cNvPr id="261" name="Google Shape;261;p3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2" name="Google Shape;262;p30"/>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63" name="Google Shape;263;p30"/>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64" name="Google Shape;264;p30" descr="Working space background"/>
          <p:cNvPicPr preferRelativeResize="0"/>
          <p:nvPr/>
        </p:nvPicPr>
        <p:blipFill rotWithShape="1">
          <a:blip r:embed="rId3">
            <a:alphaModFix/>
          </a:blip>
          <a:srcRect t="5742" b="9986"/>
          <a:stretch/>
        </p:blipFill>
        <p:spPr>
          <a:xfrm>
            <a:off x="-1" y="10"/>
            <a:ext cx="12191999" cy="6857990"/>
          </a:xfrm>
          <a:prstGeom prst="rect">
            <a:avLst/>
          </a:prstGeom>
          <a:noFill/>
          <a:ln>
            <a:noFill/>
          </a:ln>
        </p:spPr>
      </p:pic>
      <p:sp>
        <p:nvSpPr>
          <p:cNvPr id="265" name="Google Shape;265;p30"/>
          <p:cNvSpPr/>
          <p:nvPr/>
        </p:nvSpPr>
        <p:spPr>
          <a:xfrm>
            <a:off x="-1"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66" name="Google Shape;266;p30"/>
          <p:cNvSpPr txBox="1">
            <a:spLocks noGrp="1"/>
          </p:cNvSpPr>
          <p:nvPr>
            <p:ph type="title"/>
          </p:nvPr>
        </p:nvSpPr>
        <p:spPr>
          <a:xfrm>
            <a:off x="735791"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Workplace</a:t>
            </a:r>
            <a:endParaRPr/>
          </a:p>
        </p:txBody>
      </p:sp>
      <p:cxnSp>
        <p:nvCxnSpPr>
          <p:cNvPr id="267" name="Google Shape;267;p30"/>
          <p:cNvCxnSpPr/>
          <p:nvPr/>
        </p:nvCxnSpPr>
        <p:spPr>
          <a:xfrm>
            <a:off x="772429"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268" name="Google Shape;268;p30"/>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31"/>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74" name="Google Shape;274;p31"/>
          <p:cNvSpPr/>
          <p:nvPr/>
        </p:nvSpPr>
        <p:spPr>
          <a:xfrm>
            <a:off x="1507" y="0"/>
            <a:ext cx="12188952" cy="19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700"/>
              <a:buFont typeface="Bookman Old Style"/>
              <a:buNone/>
            </a:pPr>
            <a:r>
              <a:rPr lang="en-US">
                <a:solidFill>
                  <a:srgbClr val="FFFFFF"/>
                </a:solidFill>
              </a:rPr>
              <a:t>Workplace Details</a:t>
            </a:r>
            <a:endParaRPr>
              <a:solidFill>
                <a:srgbClr val="FFFFFF"/>
              </a:solidFill>
            </a:endParaRPr>
          </a:p>
        </p:txBody>
      </p:sp>
      <p:sp>
        <p:nvSpPr>
          <p:cNvPr id="276" name="Google Shape;276;p31"/>
          <p:cNvSpPr txBox="1">
            <a:spLocks noGrp="1"/>
          </p:cNvSpPr>
          <p:nvPr>
            <p:ph type="body" idx="1"/>
          </p:nvPr>
        </p:nvSpPr>
        <p:spPr>
          <a:xfrm>
            <a:off x="1096963" y="2675694"/>
            <a:ext cx="10058400" cy="3193294"/>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Noto Sans Symbols"/>
              <a:buChar char="⮚"/>
            </a:pPr>
            <a:r>
              <a:rPr lang="en-US" b="0" i="0" dirty="0"/>
              <a:t> The goal of all students is to find employment that is fulfilling and of service to society. There are many ways to get to the world of work and one of the ways is through an entry-level job. </a:t>
            </a:r>
            <a:endParaRPr dirty="0"/>
          </a:p>
          <a:p>
            <a:pPr marL="91440" lvl="0" indent="-120650" algn="l" rtl="0">
              <a:lnSpc>
                <a:spcPct val="110000"/>
              </a:lnSpc>
              <a:spcBef>
                <a:spcPts val="1400"/>
              </a:spcBef>
              <a:spcAft>
                <a:spcPts val="0"/>
              </a:spcAft>
              <a:buSzPts val="1900"/>
              <a:buFont typeface="Noto Sans Symbols"/>
              <a:buChar char="⮚"/>
            </a:pPr>
            <a:r>
              <a:rPr lang="en-US" dirty="0"/>
              <a:t> </a:t>
            </a:r>
            <a:r>
              <a:rPr lang="en-US" b="0" i="0" dirty="0"/>
              <a:t>Students will find information regarding the availability of entry-level jobs in their guidance department at high school. A number of organizations exist that help assist students to find employment after high school. An important organization is Employment Ontario.</a:t>
            </a:r>
            <a:endParaRPr dirty="0"/>
          </a:p>
          <a:p>
            <a:pPr marL="91440" lvl="0" indent="-120650" algn="l" rtl="0">
              <a:lnSpc>
                <a:spcPct val="110000"/>
              </a:lnSpc>
              <a:spcBef>
                <a:spcPts val="1400"/>
              </a:spcBef>
              <a:spcAft>
                <a:spcPts val="0"/>
              </a:spcAft>
              <a:buSzPts val="1900"/>
              <a:buFont typeface="Noto Sans Symbols"/>
              <a:buChar char="⮚"/>
            </a:pPr>
            <a:r>
              <a:rPr lang="en-US" b="0" i="0" dirty="0"/>
              <a:t> Visit </a:t>
            </a:r>
            <a:r>
              <a:rPr lang="en-US" b="1" i="0" u="sng" strike="noStrike" dirty="0">
                <a:solidFill>
                  <a:srgbClr val="00B0F0"/>
                </a:solidFill>
                <a:hlinkClick r:id="rId3">
                  <a:extLst>
                    <a:ext uri="{A12FA001-AC4F-418D-AE19-62706E023703}">
                      <ahyp:hlinkClr xmlns:ahyp="http://schemas.microsoft.com/office/drawing/2018/hyperlinkcolor" val="tx"/>
                    </a:ext>
                  </a:extLst>
                </a:hlinkClick>
              </a:rPr>
              <a:t>Employment </a:t>
            </a:r>
            <a:r>
              <a:rPr lang="en-US" b="1" i="0" u="sng" strike="noStrike" dirty="0">
                <a:solidFill>
                  <a:srgbClr val="00B0F0"/>
                </a:solidFill>
              </a:rPr>
              <a:t>Ontario</a:t>
            </a:r>
            <a:r>
              <a:rPr lang="en-US" b="0" i="0" dirty="0">
                <a:solidFill>
                  <a:srgbClr val="00B0F0"/>
                </a:solidFill>
              </a:rPr>
              <a:t> </a:t>
            </a:r>
            <a:r>
              <a:rPr lang="en-US" b="0" i="0" dirty="0"/>
              <a:t>for specific information about programs.</a:t>
            </a:r>
            <a:endParaRPr dirty="0"/>
          </a:p>
          <a:p>
            <a:pPr marL="91440" lvl="0" indent="0" algn="l" rtl="0">
              <a:lnSpc>
                <a:spcPct val="110000"/>
              </a:lnSpc>
              <a:spcBef>
                <a:spcPts val="1400"/>
              </a:spcBef>
              <a:spcAft>
                <a:spcPts val="0"/>
              </a:spcAft>
              <a:buSzPts val="1900"/>
              <a:buNone/>
            </a:pPr>
            <a:endParaRPr dirty="0"/>
          </a:p>
        </p:txBody>
      </p:sp>
      <p:sp>
        <p:nvSpPr>
          <p:cNvPr id="277" name="Google Shape;277;p31"/>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363876"/>
            </a:gs>
            <a:gs pos="86000">
              <a:schemeClr val="dk1"/>
            </a:gs>
            <a:gs pos="100000">
              <a:schemeClr val="dk1"/>
            </a:gs>
          </a:gsLst>
          <a:lin ang="16200000" scaled="0"/>
        </a:gradFill>
        <a:effectLst/>
      </p:bgPr>
    </p:bg>
    <p:spTree>
      <p:nvGrpSpPr>
        <p:cNvPr id="1" name="Shape 281"/>
        <p:cNvGrpSpPr/>
        <p:nvPr/>
      </p:nvGrpSpPr>
      <p:grpSpPr>
        <a:xfrm>
          <a:off x="0" y="0"/>
          <a:ext cx="0" cy="0"/>
          <a:chOff x="0" y="0"/>
          <a:chExt cx="0" cy="0"/>
        </a:xfrm>
      </p:grpSpPr>
      <p:sp>
        <p:nvSpPr>
          <p:cNvPr id="282" name="Google Shape;282;p3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3" name="Google Shape;283;p3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84" name="Google Shape;284;p32"/>
          <p:cNvSpPr/>
          <p:nvPr/>
        </p:nvSpPr>
        <p:spPr>
          <a:xfrm>
            <a:off x="0" y="0"/>
            <a:ext cx="12188952" cy="6858000"/>
          </a:xfrm>
          <a:prstGeom prst="rect">
            <a:avLst/>
          </a:prstGeom>
          <a:gradFill>
            <a:gsLst>
              <a:gs pos="0">
                <a:srgbClr val="363876"/>
              </a:gs>
              <a:gs pos="86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85" name="Google Shape;285;p32"/>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EFEFE"/>
              </a:buClr>
              <a:buSzPts val="8000"/>
              <a:buFont typeface="Bookman Old Style"/>
              <a:buNone/>
            </a:pPr>
            <a:r>
              <a:rPr lang="en-US" sz="8000" dirty="0"/>
              <a:t>Thoughts</a:t>
            </a:r>
            <a:r>
              <a:rPr lang="en-US" sz="8000" dirty="0">
                <a:solidFill>
                  <a:srgbClr val="FEFEFE"/>
                </a:solidFill>
              </a:rPr>
              <a:t>?</a:t>
            </a:r>
            <a:endParaRPr dirty="0"/>
          </a:p>
        </p:txBody>
      </p:sp>
      <p:cxnSp>
        <p:nvCxnSpPr>
          <p:cNvPr id="286" name="Google Shape;286;p32"/>
          <p:cNvCxnSpPr/>
          <p:nvPr/>
        </p:nvCxnSpPr>
        <p:spPr>
          <a:xfrm>
            <a:off x="7534656" y="1391367"/>
            <a:ext cx="0" cy="3558208"/>
          </a:xfrm>
          <a:prstGeom prst="straightConnector1">
            <a:avLst/>
          </a:prstGeom>
          <a:noFill/>
          <a:ln w="12700" cap="flat" cmpd="sng">
            <a:solidFill>
              <a:srgbClr val="FEFEFE"/>
            </a:solidFill>
            <a:prstDash val="solid"/>
            <a:round/>
            <a:headEnd type="none" w="sm" len="sm"/>
            <a:tailEnd type="none" w="sm" len="sm"/>
          </a:ln>
        </p:spPr>
      </p:cxnSp>
      <p:sp>
        <p:nvSpPr>
          <p:cNvPr id="287" name="Google Shape;287;p3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B016273-6F39-4E74-BCD9-FD56003FE503}"/>
              </a:ext>
            </a:extLst>
          </p:cNvPr>
          <p:cNvSpPr txBox="1"/>
          <p:nvPr/>
        </p:nvSpPr>
        <p:spPr>
          <a:xfrm>
            <a:off x="8052619" y="2644170"/>
            <a:ext cx="3472806" cy="1569660"/>
          </a:xfrm>
          <a:prstGeom prst="rect">
            <a:avLst/>
          </a:prstGeom>
          <a:noFill/>
        </p:spPr>
        <p:txBody>
          <a:bodyPr wrap="square" rtlCol="0">
            <a:spAutoFit/>
          </a:bodyPr>
          <a:lstStyle/>
          <a:p>
            <a:r>
              <a:rPr lang="en-US" sz="1600" dirty="0">
                <a:solidFill>
                  <a:schemeClr val="bg1"/>
                </a:solidFill>
              </a:rPr>
              <a:t>Go through the Employment Ontario website. Do you think this is a useful tool? Why or why not? </a:t>
            </a:r>
          </a:p>
          <a:p>
            <a:endParaRPr lang="en-US" sz="1600" dirty="0">
              <a:solidFill>
                <a:schemeClr val="bg1"/>
              </a:solidFill>
            </a:endParaRPr>
          </a:p>
          <a:p>
            <a:r>
              <a:rPr lang="en-US" sz="1600" dirty="0">
                <a:solidFill>
                  <a:schemeClr val="bg1"/>
                </a:solidFill>
              </a:rPr>
              <a:t>Post your answer in the appropriate For Learning Moodle Forum</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16"/>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19" name="Google Shape;119;p16"/>
          <p:cNvSpPr/>
          <p:nvPr/>
        </p:nvSpPr>
        <p:spPr>
          <a:xfrm>
            <a:off x="16" y="0"/>
            <a:ext cx="4059919" cy="6858000"/>
          </a:xfrm>
          <a:prstGeom prst="rect">
            <a:avLst/>
          </a:prstGeom>
          <a:solidFill>
            <a:srgbClr val="234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Overview</a:t>
            </a:r>
            <a:endParaRPr sz="4000">
              <a:solidFill>
                <a:srgbClr val="FFFFFF"/>
              </a:solidFill>
            </a:endParaRPr>
          </a:p>
        </p:txBody>
      </p:sp>
      <p:cxnSp>
        <p:nvCxnSpPr>
          <p:cNvPr id="121" name="Google Shape;121;p16"/>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122" name="Google Shape;122;p16"/>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SzPts val="1800"/>
              <a:buNone/>
            </a:pPr>
            <a:r>
              <a:rPr lang="en-US" sz="1800" dirty="0">
                <a:solidFill>
                  <a:srgbClr val="FFFFFF"/>
                </a:solidFill>
                <a:latin typeface="Calibri"/>
                <a:ea typeface="Calibri"/>
                <a:cs typeface="Calibri"/>
                <a:sym typeface="Calibri"/>
              </a:rPr>
              <a:t>What we will be covering in class today: </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Post-Secondary Pathways</a:t>
            </a:r>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cs typeface="Calibri"/>
                <a:sym typeface="Calibri"/>
              </a:rPr>
              <a:t>Moodle Work</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Exit Ticket</a:t>
            </a:r>
            <a:endParaRPr sz="1800" dirty="0">
              <a:solidFill>
                <a:srgbClr val="FFFFFF"/>
              </a:solidFill>
              <a:latin typeface="Calibri"/>
              <a:ea typeface="Calibri"/>
              <a:cs typeface="Calibri"/>
              <a:sym typeface="Calibri"/>
            </a:endParaRPr>
          </a:p>
        </p:txBody>
      </p:sp>
      <p:pic>
        <p:nvPicPr>
          <p:cNvPr id="123" name="Google Shape;123;p16" descr="Find A New Career At 40 | Best Careers To Start At 40"/>
          <p:cNvPicPr preferRelativeResize="0"/>
          <p:nvPr/>
        </p:nvPicPr>
        <p:blipFill rotWithShape="1">
          <a:blip r:embed="rId3">
            <a:alphaModFix/>
          </a:blip>
          <a:srcRect/>
          <a:stretch/>
        </p:blipFill>
        <p:spPr>
          <a:xfrm>
            <a:off x="4742017" y="1483049"/>
            <a:ext cx="6798082" cy="3891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7"/>
        <p:cNvGrpSpPr/>
        <p:nvPr/>
      </p:nvGrpSpPr>
      <p:grpSpPr>
        <a:xfrm>
          <a:off x="0" y="0"/>
          <a:ext cx="0" cy="0"/>
          <a:chOff x="0" y="0"/>
          <a:chExt cx="0" cy="0"/>
        </a:xfrm>
      </p:grpSpPr>
      <p:sp>
        <p:nvSpPr>
          <p:cNvPr id="128" name="Google Shape;128;p17"/>
          <p:cNvSpPr/>
          <p:nvPr/>
        </p:nvSpPr>
        <p:spPr>
          <a:xfrm>
            <a:off x="-1"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txBox="1">
            <a:spLocks noGrp="1"/>
          </p:cNvSpPr>
          <p:nvPr>
            <p:ph type="title"/>
          </p:nvPr>
        </p:nvSpPr>
        <p:spPr>
          <a:xfrm>
            <a:off x="5116783" y="516835"/>
            <a:ext cx="5977937"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Post-Secondary Pathways</a:t>
            </a:r>
            <a:endParaRPr sz="4000">
              <a:solidFill>
                <a:srgbClr val="FFFFFF"/>
              </a:solidFill>
            </a:endParaRPr>
          </a:p>
        </p:txBody>
      </p:sp>
      <p:pic>
        <p:nvPicPr>
          <p:cNvPr id="130" name="Google Shape;130;p17" descr="Getting Ready for Post-Secondary - St. Mary Catholic Secondary School"/>
          <p:cNvPicPr preferRelativeResize="0"/>
          <p:nvPr/>
        </p:nvPicPr>
        <p:blipFill rotWithShape="1">
          <a:blip r:embed="rId3">
            <a:alphaModFix/>
          </a:blip>
          <a:srcRect t="5436" r="1" b="33546"/>
          <a:stretch/>
        </p:blipFill>
        <p:spPr>
          <a:xfrm>
            <a:off x="20" y="10"/>
            <a:ext cx="4580077" cy="6857990"/>
          </a:xfrm>
          <a:prstGeom prst="rect">
            <a:avLst/>
          </a:prstGeom>
          <a:noFill/>
          <a:ln>
            <a:noFill/>
          </a:ln>
        </p:spPr>
      </p:pic>
      <p:cxnSp>
        <p:nvCxnSpPr>
          <p:cNvPr id="131" name="Google Shape;131;p17"/>
          <p:cNvCxnSpPr/>
          <p:nvPr/>
        </p:nvCxnSpPr>
        <p:spPr>
          <a:xfrm>
            <a:off x="5200864" y="2353592"/>
            <a:ext cx="5669280" cy="0"/>
          </a:xfrm>
          <a:prstGeom prst="straightConnector1">
            <a:avLst/>
          </a:prstGeom>
          <a:noFill/>
          <a:ln w="19050" cap="flat" cmpd="sng">
            <a:solidFill>
              <a:schemeClr val="accent1"/>
            </a:solidFill>
            <a:prstDash val="solid"/>
            <a:round/>
            <a:headEnd type="none" w="sm" len="sm"/>
            <a:tailEnd type="none" w="sm" len="sm"/>
          </a:ln>
        </p:spPr>
      </p:cxnSp>
      <p:sp>
        <p:nvSpPr>
          <p:cNvPr id="132" name="Google Shape;132;p17"/>
          <p:cNvSpPr txBox="1">
            <a:spLocks noGrp="1"/>
          </p:cNvSpPr>
          <p:nvPr>
            <p:ph type="body" idx="1"/>
          </p:nvPr>
        </p:nvSpPr>
        <p:spPr>
          <a:xfrm>
            <a:off x="5116784" y="2546224"/>
            <a:ext cx="5977938" cy="3342747"/>
          </a:xfrm>
          <a:prstGeom prst="rect">
            <a:avLst/>
          </a:prstGeom>
          <a:noFill/>
          <a:ln>
            <a:noFill/>
          </a:ln>
        </p:spPr>
        <p:txBody>
          <a:bodyPr spcFirstLastPara="1" wrap="square" lIns="0" tIns="45700" rIns="0" bIns="45700" anchor="t" anchorCtr="0">
            <a:normAutofit/>
          </a:bodyPr>
          <a:lstStyle/>
          <a:p>
            <a:pPr marL="91440" lvl="0" indent="-114300" algn="l" rtl="0">
              <a:lnSpc>
                <a:spcPct val="110000"/>
              </a:lnSpc>
              <a:spcBef>
                <a:spcPts val="0"/>
              </a:spcBef>
              <a:spcAft>
                <a:spcPts val="0"/>
              </a:spcAft>
              <a:buSzPts val="1800"/>
              <a:buChar char=" "/>
            </a:pPr>
            <a:r>
              <a:rPr lang="en-US" sz="1800">
                <a:solidFill>
                  <a:srgbClr val="FFFFFF"/>
                </a:solidFill>
              </a:rPr>
              <a:t>1. Apprenticeship</a:t>
            </a:r>
            <a:endParaRPr/>
          </a:p>
          <a:p>
            <a:pPr marL="91440" lvl="0" indent="-114300" algn="l" rtl="0">
              <a:lnSpc>
                <a:spcPct val="110000"/>
              </a:lnSpc>
              <a:spcBef>
                <a:spcPts val="1400"/>
              </a:spcBef>
              <a:spcAft>
                <a:spcPts val="0"/>
              </a:spcAft>
              <a:buSzPts val="1800"/>
              <a:buChar char=" "/>
            </a:pPr>
            <a:r>
              <a:rPr lang="en-US" sz="1800">
                <a:solidFill>
                  <a:srgbClr val="FFFFFF"/>
                </a:solidFill>
              </a:rPr>
              <a:t>2. College</a:t>
            </a:r>
            <a:endParaRPr/>
          </a:p>
          <a:p>
            <a:pPr marL="91440" lvl="0" indent="-114300" algn="l" rtl="0">
              <a:lnSpc>
                <a:spcPct val="110000"/>
              </a:lnSpc>
              <a:spcBef>
                <a:spcPts val="1400"/>
              </a:spcBef>
              <a:spcAft>
                <a:spcPts val="0"/>
              </a:spcAft>
              <a:buSzPts val="1800"/>
              <a:buChar char=" "/>
            </a:pPr>
            <a:r>
              <a:rPr lang="en-US" sz="1800">
                <a:solidFill>
                  <a:srgbClr val="FFFFFF"/>
                </a:solidFill>
              </a:rPr>
              <a:t>3. Community Living</a:t>
            </a:r>
            <a:endParaRPr/>
          </a:p>
          <a:p>
            <a:pPr marL="91440" lvl="0" indent="-114300" algn="l" rtl="0">
              <a:lnSpc>
                <a:spcPct val="110000"/>
              </a:lnSpc>
              <a:spcBef>
                <a:spcPts val="1400"/>
              </a:spcBef>
              <a:spcAft>
                <a:spcPts val="0"/>
              </a:spcAft>
              <a:buSzPts val="1800"/>
              <a:buChar char=" "/>
            </a:pPr>
            <a:r>
              <a:rPr lang="en-US" sz="1800">
                <a:solidFill>
                  <a:srgbClr val="FFFFFF"/>
                </a:solidFill>
              </a:rPr>
              <a:t>4. University</a:t>
            </a:r>
            <a:endParaRPr/>
          </a:p>
          <a:p>
            <a:pPr marL="91440" lvl="0" indent="-114300" algn="l" rtl="0">
              <a:lnSpc>
                <a:spcPct val="110000"/>
              </a:lnSpc>
              <a:spcBef>
                <a:spcPts val="1400"/>
              </a:spcBef>
              <a:spcAft>
                <a:spcPts val="0"/>
              </a:spcAft>
              <a:buSzPts val="1800"/>
              <a:buChar char=" "/>
            </a:pPr>
            <a:r>
              <a:rPr lang="en-US" sz="1800">
                <a:solidFill>
                  <a:srgbClr val="FFFFFF"/>
                </a:solidFill>
              </a:rPr>
              <a:t>5. Workplace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
        <p:cNvGrpSpPr/>
        <p:nvPr/>
      </p:nvGrpSpPr>
      <p:grpSpPr>
        <a:xfrm>
          <a:off x="0" y="0"/>
          <a:ext cx="0" cy="0"/>
          <a:chOff x="0" y="0"/>
          <a:chExt cx="0" cy="0"/>
        </a:xfrm>
      </p:grpSpPr>
      <p:sp>
        <p:nvSpPr>
          <p:cNvPr id="137" name="Google Shape;137;p1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18"/>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39" name="Google Shape;139;p18"/>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40" name="Google Shape;140;p18" descr="Silhouette of a construction site"/>
          <p:cNvPicPr preferRelativeResize="0"/>
          <p:nvPr/>
        </p:nvPicPr>
        <p:blipFill rotWithShape="1">
          <a:blip r:embed="rId3">
            <a:alphaModFix/>
          </a:blip>
          <a:srcRect t="4591" b="11139"/>
          <a:stretch/>
        </p:blipFill>
        <p:spPr>
          <a:xfrm>
            <a:off x="-1" y="10"/>
            <a:ext cx="12191999" cy="6857990"/>
          </a:xfrm>
          <a:prstGeom prst="rect">
            <a:avLst/>
          </a:prstGeom>
          <a:noFill/>
          <a:ln>
            <a:noFill/>
          </a:ln>
        </p:spPr>
      </p:pic>
      <p:sp>
        <p:nvSpPr>
          <p:cNvPr id="141" name="Google Shape;141;p18"/>
          <p:cNvSpPr/>
          <p:nvPr/>
        </p:nvSpPr>
        <p:spPr>
          <a:xfrm>
            <a:off x="-1"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42" name="Google Shape;142;p18"/>
          <p:cNvSpPr txBox="1">
            <a:spLocks noGrp="1"/>
          </p:cNvSpPr>
          <p:nvPr>
            <p:ph type="title"/>
          </p:nvPr>
        </p:nvSpPr>
        <p:spPr>
          <a:xfrm>
            <a:off x="735791"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Apprenticeship</a:t>
            </a:r>
            <a:endParaRPr/>
          </a:p>
        </p:txBody>
      </p:sp>
      <p:cxnSp>
        <p:nvCxnSpPr>
          <p:cNvPr id="143" name="Google Shape;143;p18"/>
          <p:cNvCxnSpPr/>
          <p:nvPr/>
        </p:nvCxnSpPr>
        <p:spPr>
          <a:xfrm>
            <a:off x="772429"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44" name="Google Shape;144;p18"/>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19"/>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50" name="Google Shape;150;p19"/>
          <p:cNvSpPr/>
          <p:nvPr/>
        </p:nvSpPr>
        <p:spPr>
          <a:xfrm>
            <a:off x="1507" y="0"/>
            <a:ext cx="12188952" cy="19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700"/>
              <a:buFont typeface="Bookman Old Style"/>
              <a:buNone/>
            </a:pPr>
            <a:r>
              <a:rPr lang="en-US">
                <a:solidFill>
                  <a:srgbClr val="FFFFFF"/>
                </a:solidFill>
              </a:rPr>
              <a:t>Apprenticeship Details</a:t>
            </a:r>
            <a:endParaRPr>
              <a:solidFill>
                <a:srgbClr val="FFFFFF"/>
              </a:solidFill>
            </a:endParaRPr>
          </a:p>
        </p:txBody>
      </p:sp>
      <p:sp>
        <p:nvSpPr>
          <p:cNvPr id="152" name="Google Shape;152;p19"/>
          <p:cNvSpPr txBox="1">
            <a:spLocks noGrp="1"/>
          </p:cNvSpPr>
          <p:nvPr>
            <p:ph type="body" idx="1"/>
          </p:nvPr>
        </p:nvSpPr>
        <p:spPr>
          <a:xfrm>
            <a:off x="1096963" y="2675694"/>
            <a:ext cx="10058400" cy="3193294"/>
          </a:xfrm>
          <a:prstGeom prst="rect">
            <a:avLst/>
          </a:prstGeom>
          <a:noFill/>
          <a:ln>
            <a:noFill/>
          </a:ln>
        </p:spPr>
        <p:txBody>
          <a:bodyPr spcFirstLastPara="1" wrap="square" lIns="0" tIns="45700" rIns="0" bIns="45700" anchor="t" anchorCtr="0">
            <a:normAutofit/>
          </a:bodyPr>
          <a:lstStyle/>
          <a:p>
            <a:pPr marL="91440" lvl="0" indent="-95250" algn="l" rtl="0">
              <a:lnSpc>
                <a:spcPct val="90000"/>
              </a:lnSpc>
              <a:spcBef>
                <a:spcPts val="0"/>
              </a:spcBef>
              <a:spcAft>
                <a:spcPts val="0"/>
              </a:spcAft>
              <a:buSzPts val="1500"/>
              <a:buFont typeface="Noto Sans Symbols"/>
              <a:buChar char="⮚"/>
            </a:pPr>
            <a:r>
              <a:rPr lang="en-US" sz="1500" b="0" i="0" dirty="0">
                <a:latin typeface="Roboto"/>
                <a:ea typeface="Roboto"/>
                <a:cs typeface="Roboto"/>
                <a:sym typeface="Roboto"/>
              </a:rPr>
              <a:t> Apprenticeship is a post-secondary pathway that combines on-the-job training, work experience and technical training that leads to certification in over 150 trades.</a:t>
            </a:r>
            <a:endParaRPr dirty="0"/>
          </a:p>
          <a:p>
            <a:pPr marL="91440" lvl="0" indent="-95250" algn="l" rtl="0">
              <a:lnSpc>
                <a:spcPct val="90000"/>
              </a:lnSpc>
              <a:spcBef>
                <a:spcPts val="1400"/>
              </a:spcBef>
              <a:spcAft>
                <a:spcPts val="0"/>
              </a:spcAft>
              <a:buSzPts val="1500"/>
              <a:buFont typeface="Noto Sans Symbols"/>
              <a:buChar char="⮚"/>
            </a:pPr>
            <a:r>
              <a:rPr lang="en-US" sz="1500" dirty="0">
                <a:latin typeface="Roboto"/>
                <a:ea typeface="Roboto"/>
                <a:cs typeface="Roboto"/>
                <a:sym typeface="Roboto"/>
              </a:rPr>
              <a:t> 9</a:t>
            </a:r>
            <a:r>
              <a:rPr lang="en-US" sz="1500" b="0" i="0" dirty="0">
                <a:latin typeface="Roboto"/>
                <a:ea typeface="Roboto"/>
                <a:cs typeface="Roboto"/>
                <a:sym typeface="Roboto"/>
              </a:rPr>
              <a:t>0% of apprenticeship training happens in the workplace doing the actual job.</a:t>
            </a:r>
            <a:endParaRPr dirty="0"/>
          </a:p>
          <a:p>
            <a:pPr marL="91440" lvl="0" indent="-95250" algn="l" rtl="0">
              <a:lnSpc>
                <a:spcPct val="90000"/>
              </a:lnSpc>
              <a:spcBef>
                <a:spcPts val="1400"/>
              </a:spcBef>
              <a:spcAft>
                <a:spcPts val="0"/>
              </a:spcAft>
              <a:buSzPts val="1500"/>
              <a:buFont typeface="Noto Sans Symbols"/>
              <a:buChar char="⮚"/>
            </a:pPr>
            <a:r>
              <a:rPr lang="en-US" sz="1500" b="0" i="0" dirty="0">
                <a:latin typeface="Roboto"/>
                <a:ea typeface="Roboto"/>
                <a:cs typeface="Roboto"/>
                <a:sym typeface="Roboto"/>
              </a:rPr>
              <a:t> All apprentices attend in-school sessions offered by approved training delivery agents (e.g. colleges, unions) for the remaining 10%, which involves classroom instruction on theory.</a:t>
            </a:r>
            <a:endParaRPr dirty="0"/>
          </a:p>
          <a:p>
            <a:pPr marL="91440" lvl="0" indent="-95250" algn="l" rtl="0">
              <a:lnSpc>
                <a:spcPct val="90000"/>
              </a:lnSpc>
              <a:spcBef>
                <a:spcPts val="1400"/>
              </a:spcBef>
              <a:spcAft>
                <a:spcPts val="0"/>
              </a:spcAft>
              <a:buSzPts val="1500"/>
              <a:buFont typeface="Noto Sans Symbols"/>
              <a:buChar char="⮚"/>
            </a:pPr>
            <a:r>
              <a:rPr lang="en-US" sz="1500" b="0" i="0" dirty="0">
                <a:latin typeface="Roboto"/>
                <a:ea typeface="Roboto"/>
                <a:cs typeface="Roboto"/>
                <a:sym typeface="Roboto"/>
              </a:rPr>
              <a:t> Once both school and on-the-job components have been satisfied, apprentices will receive a Certificate of Apprenticeship.</a:t>
            </a:r>
            <a:endParaRPr dirty="0"/>
          </a:p>
          <a:p>
            <a:pPr marL="384048" lvl="1" indent="-182880" algn="l" rtl="0">
              <a:lnSpc>
                <a:spcPct val="90000"/>
              </a:lnSpc>
              <a:spcBef>
                <a:spcPts val="400"/>
              </a:spcBef>
              <a:spcAft>
                <a:spcPts val="0"/>
              </a:spcAft>
              <a:buClr>
                <a:srgbClr val="3F3F3F"/>
              </a:buClr>
              <a:buSzPts val="1500"/>
              <a:buFont typeface="Noto Sans Symbols"/>
              <a:buChar char="⮚"/>
            </a:pPr>
            <a:r>
              <a:rPr lang="en-US" sz="1500" b="0" i="0" dirty="0">
                <a:latin typeface="Roboto"/>
                <a:ea typeface="Roboto"/>
                <a:cs typeface="Roboto"/>
                <a:sym typeface="Roboto"/>
              </a:rPr>
              <a:t>Note: For trades with exams, apprentices must pass the exam before they can receive their Certificate of Qualification.</a:t>
            </a:r>
            <a:endParaRPr dirty="0"/>
          </a:p>
          <a:p>
            <a:pPr marL="91440" lvl="0" indent="-95250" algn="l" rtl="0">
              <a:lnSpc>
                <a:spcPct val="90000"/>
              </a:lnSpc>
              <a:spcBef>
                <a:spcPts val="1600"/>
              </a:spcBef>
              <a:spcAft>
                <a:spcPts val="0"/>
              </a:spcAft>
              <a:buSzPts val="1500"/>
              <a:buFont typeface="Noto Sans Symbols"/>
              <a:buChar char="⮚"/>
            </a:pPr>
            <a:r>
              <a:rPr lang="en-US" sz="1500" b="0" i="0" dirty="0">
                <a:latin typeface="Roboto"/>
                <a:ea typeface="Roboto"/>
                <a:cs typeface="Roboto"/>
                <a:sym typeface="Roboto"/>
              </a:rPr>
              <a:t> Check out </a:t>
            </a:r>
            <a:r>
              <a:rPr lang="en-US" sz="1500" b="1" i="0" u="sng" strike="noStrike" dirty="0">
                <a:solidFill>
                  <a:schemeClr val="hlink"/>
                </a:solidFill>
                <a:latin typeface="Roboto"/>
                <a:ea typeface="Roboto"/>
                <a:cs typeface="Roboto"/>
                <a:sym typeface="Roboto"/>
                <a:hlinkClick r:id="rId3"/>
              </a:rPr>
              <a:t>College of Trades</a:t>
            </a:r>
            <a:r>
              <a:rPr lang="en-US" sz="1500" b="0" i="0" dirty="0">
                <a:latin typeface="Roboto"/>
                <a:ea typeface="Roboto"/>
                <a:cs typeface="Roboto"/>
                <a:sym typeface="Roboto"/>
              </a:rPr>
              <a:t> for more information about apprenticeship opportunities.</a:t>
            </a:r>
            <a:endParaRPr dirty="0"/>
          </a:p>
          <a:p>
            <a:pPr marL="91440" lvl="0" indent="-2539" algn="l" rtl="0">
              <a:lnSpc>
                <a:spcPct val="90000"/>
              </a:lnSpc>
              <a:spcBef>
                <a:spcPts val="1400"/>
              </a:spcBef>
              <a:spcAft>
                <a:spcPts val="0"/>
              </a:spcAft>
              <a:buSzPts val="1400"/>
              <a:buNone/>
            </a:pPr>
            <a:endParaRPr sz="1400" dirty="0"/>
          </a:p>
        </p:txBody>
      </p:sp>
      <p:sp>
        <p:nvSpPr>
          <p:cNvPr id="153" name="Google Shape;153;p19"/>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63876"/>
            </a:gs>
            <a:gs pos="86000">
              <a:schemeClr val="dk1"/>
            </a:gs>
            <a:gs pos="100000">
              <a:schemeClr val="dk1"/>
            </a:gs>
          </a:gsLst>
          <a:lin ang="16200000" scaled="0"/>
        </a:gradFill>
        <a:effectLst/>
      </p:bgPr>
    </p:bg>
    <p:spTree>
      <p:nvGrpSpPr>
        <p:cNvPr id="1" name="Shape 157"/>
        <p:cNvGrpSpPr/>
        <p:nvPr/>
      </p:nvGrpSpPr>
      <p:grpSpPr>
        <a:xfrm>
          <a:off x="0" y="0"/>
          <a:ext cx="0" cy="0"/>
          <a:chOff x="0" y="0"/>
          <a:chExt cx="0" cy="0"/>
        </a:xfrm>
      </p:grpSpPr>
      <p:sp>
        <p:nvSpPr>
          <p:cNvPr id="158" name="Google Shape;158;p2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 name="Google Shape;159;p20"/>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60" name="Google Shape;160;p20"/>
          <p:cNvSpPr/>
          <p:nvPr/>
        </p:nvSpPr>
        <p:spPr>
          <a:xfrm>
            <a:off x="0" y="0"/>
            <a:ext cx="12188952" cy="6858000"/>
          </a:xfrm>
          <a:prstGeom prst="rect">
            <a:avLst/>
          </a:prstGeom>
          <a:gradFill>
            <a:gsLst>
              <a:gs pos="0">
                <a:srgbClr val="363876"/>
              </a:gs>
              <a:gs pos="86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61" name="Google Shape;161;p20"/>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EFEFE"/>
              </a:buClr>
              <a:buSzPts val="8000"/>
              <a:buFont typeface="Bookman Old Style"/>
              <a:buNone/>
            </a:pPr>
            <a:r>
              <a:rPr lang="en-US" sz="8000" dirty="0">
                <a:solidFill>
                  <a:srgbClr val="FEFEFE"/>
                </a:solidFill>
              </a:rPr>
              <a:t>Examples</a:t>
            </a:r>
            <a:endParaRPr dirty="0"/>
          </a:p>
        </p:txBody>
      </p:sp>
      <p:cxnSp>
        <p:nvCxnSpPr>
          <p:cNvPr id="162" name="Google Shape;162;p20"/>
          <p:cNvCxnSpPr/>
          <p:nvPr/>
        </p:nvCxnSpPr>
        <p:spPr>
          <a:xfrm>
            <a:off x="7534656" y="1391367"/>
            <a:ext cx="0" cy="3558208"/>
          </a:xfrm>
          <a:prstGeom prst="straightConnector1">
            <a:avLst/>
          </a:prstGeom>
          <a:noFill/>
          <a:ln w="12700" cap="flat" cmpd="sng">
            <a:solidFill>
              <a:srgbClr val="FEFEFE"/>
            </a:solidFill>
            <a:prstDash val="solid"/>
            <a:round/>
            <a:headEnd type="none" w="sm" len="sm"/>
            <a:tailEnd type="none" w="sm" len="sm"/>
          </a:ln>
        </p:spPr>
      </p:cxnSp>
      <p:sp>
        <p:nvSpPr>
          <p:cNvPr id="163" name="Google Shape;163;p2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5D501A09-20BE-440A-97F2-966F60604240}"/>
              </a:ext>
            </a:extLst>
          </p:cNvPr>
          <p:cNvSpPr txBox="1"/>
          <p:nvPr/>
        </p:nvSpPr>
        <p:spPr>
          <a:xfrm>
            <a:off x="8116580" y="2579577"/>
            <a:ext cx="3632966" cy="1569660"/>
          </a:xfrm>
          <a:prstGeom prst="rect">
            <a:avLst/>
          </a:prstGeom>
          <a:noFill/>
        </p:spPr>
        <p:txBody>
          <a:bodyPr wrap="square" rtlCol="0">
            <a:spAutoFit/>
          </a:bodyPr>
          <a:lstStyle/>
          <a:p>
            <a:r>
              <a:rPr lang="en-US" sz="1600" dirty="0">
                <a:solidFill>
                  <a:schemeClr val="bg1"/>
                </a:solidFill>
              </a:rPr>
              <a:t>Look at the websites on the previous slide and choose one Apprenticeship and one Trade that you think are interesting. </a:t>
            </a:r>
          </a:p>
          <a:p>
            <a:endParaRPr lang="en-US" sz="1600" dirty="0">
              <a:solidFill>
                <a:schemeClr val="bg1"/>
              </a:solidFill>
            </a:endParaRPr>
          </a:p>
          <a:p>
            <a:r>
              <a:rPr lang="en-US" sz="1600" dirty="0">
                <a:solidFill>
                  <a:schemeClr val="bg1"/>
                </a:solidFill>
              </a:rPr>
              <a:t>Post in the appropriate Moodle forum.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7"/>
        <p:cNvGrpSpPr/>
        <p:nvPr/>
      </p:nvGrpSpPr>
      <p:grpSpPr>
        <a:xfrm>
          <a:off x="0" y="0"/>
          <a:ext cx="0" cy="0"/>
          <a:chOff x="0" y="0"/>
          <a:chExt cx="0" cy="0"/>
        </a:xfrm>
      </p:grpSpPr>
      <p:sp>
        <p:nvSpPr>
          <p:cNvPr id="168" name="Google Shape;168;p2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 name="Google Shape;169;p21"/>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70" name="Google Shape;170;p2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71" name="Google Shape;171;p21" descr="School corridor with lockers"/>
          <p:cNvPicPr preferRelativeResize="0"/>
          <p:nvPr/>
        </p:nvPicPr>
        <p:blipFill rotWithShape="1">
          <a:blip r:embed="rId3">
            <a:alphaModFix/>
          </a:blip>
          <a:srcRect t="13793"/>
          <a:stretch/>
        </p:blipFill>
        <p:spPr>
          <a:xfrm>
            <a:off x="-1" y="10"/>
            <a:ext cx="12191999" cy="6857990"/>
          </a:xfrm>
          <a:prstGeom prst="rect">
            <a:avLst/>
          </a:prstGeom>
          <a:noFill/>
          <a:ln>
            <a:noFill/>
          </a:ln>
        </p:spPr>
      </p:pic>
      <p:sp>
        <p:nvSpPr>
          <p:cNvPr id="172" name="Google Shape;172;p21"/>
          <p:cNvSpPr/>
          <p:nvPr/>
        </p:nvSpPr>
        <p:spPr>
          <a:xfrm>
            <a:off x="-1"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73" name="Google Shape;173;p21"/>
          <p:cNvSpPr txBox="1">
            <a:spLocks noGrp="1"/>
          </p:cNvSpPr>
          <p:nvPr>
            <p:ph type="title"/>
          </p:nvPr>
        </p:nvSpPr>
        <p:spPr>
          <a:xfrm>
            <a:off x="735791"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College</a:t>
            </a:r>
            <a:endParaRPr/>
          </a:p>
        </p:txBody>
      </p:sp>
      <p:cxnSp>
        <p:nvCxnSpPr>
          <p:cNvPr id="174" name="Google Shape;174;p21"/>
          <p:cNvCxnSpPr/>
          <p:nvPr/>
        </p:nvCxnSpPr>
        <p:spPr>
          <a:xfrm>
            <a:off x="772429"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75" name="Google Shape;175;p21"/>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22"/>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81" name="Google Shape;181;p22"/>
          <p:cNvSpPr/>
          <p:nvPr/>
        </p:nvSpPr>
        <p:spPr>
          <a:xfrm>
            <a:off x="1507" y="0"/>
            <a:ext cx="12188952" cy="19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700"/>
              <a:buFont typeface="Bookman Old Style"/>
              <a:buNone/>
            </a:pPr>
            <a:r>
              <a:rPr lang="en-US">
                <a:solidFill>
                  <a:srgbClr val="FFFFFF"/>
                </a:solidFill>
              </a:rPr>
              <a:t>College Details</a:t>
            </a:r>
            <a:endParaRPr>
              <a:solidFill>
                <a:srgbClr val="FFFFFF"/>
              </a:solidFill>
            </a:endParaRPr>
          </a:p>
        </p:txBody>
      </p:sp>
      <p:sp>
        <p:nvSpPr>
          <p:cNvPr id="183" name="Google Shape;183;p22"/>
          <p:cNvSpPr txBox="1">
            <a:spLocks noGrp="1"/>
          </p:cNvSpPr>
          <p:nvPr>
            <p:ph type="body" idx="1"/>
          </p:nvPr>
        </p:nvSpPr>
        <p:spPr>
          <a:xfrm>
            <a:off x="1096963" y="2675694"/>
            <a:ext cx="10058400" cy="3193294"/>
          </a:xfrm>
          <a:prstGeom prst="rect">
            <a:avLst/>
          </a:prstGeom>
          <a:noFill/>
          <a:ln>
            <a:noFill/>
          </a:ln>
        </p:spPr>
        <p:txBody>
          <a:bodyPr spcFirstLastPara="1" wrap="square" lIns="0" tIns="45700" rIns="0" bIns="45700" anchor="t" anchorCtr="0">
            <a:normAutofit/>
          </a:bodyPr>
          <a:lstStyle/>
          <a:p>
            <a:pPr marL="91440" lvl="0" indent="-101600" algn="l" rtl="0">
              <a:lnSpc>
                <a:spcPct val="100000"/>
              </a:lnSpc>
              <a:spcBef>
                <a:spcPts val="0"/>
              </a:spcBef>
              <a:spcAft>
                <a:spcPts val="0"/>
              </a:spcAft>
              <a:buSzPts val="1600"/>
              <a:buFont typeface="Noto Sans Symbols"/>
              <a:buChar char="⮚"/>
            </a:pPr>
            <a:r>
              <a:rPr lang="en-US" sz="1600" b="0" i="0">
                <a:latin typeface="Roboto"/>
                <a:ea typeface="Roboto"/>
                <a:cs typeface="Roboto"/>
                <a:sym typeface="Roboto"/>
              </a:rPr>
              <a:t> </a:t>
            </a:r>
            <a:r>
              <a:rPr lang="en-US" sz="1600" b="0" i="0"/>
              <a:t>There are 27 colleges in Ontario, located throughout the province. Colleges offer a variety of diploma, certificate and applied degree programs. </a:t>
            </a:r>
            <a:endParaRPr/>
          </a:p>
          <a:p>
            <a:pPr marL="91440" lvl="0" indent="-101600" algn="l" rtl="0">
              <a:lnSpc>
                <a:spcPct val="100000"/>
              </a:lnSpc>
              <a:spcBef>
                <a:spcPts val="1400"/>
              </a:spcBef>
              <a:spcAft>
                <a:spcPts val="0"/>
              </a:spcAft>
              <a:buSzPts val="1600"/>
              <a:buFont typeface="Noto Sans Symbols"/>
              <a:buChar char="⮚"/>
            </a:pPr>
            <a:r>
              <a:rPr lang="en-US" sz="1600" b="0" i="0"/>
              <a:t>The basic admission requirement for postsecondary programs in the Ontario College system is </a:t>
            </a:r>
            <a:r>
              <a:rPr lang="en-US" sz="1600"/>
              <a:t>either an: </a:t>
            </a:r>
            <a:r>
              <a:rPr lang="en-US" sz="1600" b="0" i="0"/>
              <a:t>Ontario Secondary School Diploma </a:t>
            </a:r>
            <a:endParaRPr/>
          </a:p>
          <a:p>
            <a:pPr marL="91440" lvl="0" indent="-101600" algn="l" rtl="0">
              <a:lnSpc>
                <a:spcPct val="100000"/>
              </a:lnSpc>
              <a:spcBef>
                <a:spcPts val="1400"/>
              </a:spcBef>
              <a:spcAft>
                <a:spcPts val="0"/>
              </a:spcAft>
              <a:buSzPts val="1600"/>
              <a:buFont typeface="Noto Sans Symbols"/>
              <a:buChar char="⮚"/>
            </a:pPr>
            <a:r>
              <a:rPr lang="en-US" sz="1600"/>
              <a:t> </a:t>
            </a:r>
            <a:r>
              <a:rPr lang="en-US" sz="1600" b="0" i="0"/>
              <a:t>Ontario colleges offer more than 2,400 program choices in almost 600 subject areas. Programs are career-oriented and geared toward marketable skills. Find out about programs, arrange a campus tour or talk to college staff who can answer your specific questions.</a:t>
            </a:r>
            <a:endParaRPr/>
          </a:p>
          <a:p>
            <a:pPr marL="91440" lvl="0" indent="-101600" algn="l" rtl="0">
              <a:lnSpc>
                <a:spcPct val="100000"/>
              </a:lnSpc>
              <a:spcBef>
                <a:spcPts val="1400"/>
              </a:spcBef>
              <a:spcAft>
                <a:spcPts val="0"/>
              </a:spcAft>
              <a:buSzPts val="1600"/>
              <a:buFont typeface="Noto Sans Symbols"/>
              <a:buChar char="⮚"/>
            </a:pPr>
            <a:r>
              <a:rPr lang="en-US" sz="1600"/>
              <a:t> </a:t>
            </a:r>
            <a:r>
              <a:rPr lang="en-US" sz="1600" b="0" i="0"/>
              <a:t>Visit </a:t>
            </a:r>
            <a:r>
              <a:rPr lang="en-US" sz="1600" b="1" i="0" u="sng" strike="noStrike">
                <a:solidFill>
                  <a:schemeClr val="hlink"/>
                </a:solidFill>
                <a:hlinkClick r:id="rId3"/>
              </a:rPr>
              <a:t>Ontario Colleges </a:t>
            </a:r>
            <a:r>
              <a:rPr lang="en-US" sz="1600" b="0" i="0"/>
              <a:t>for more information and college specific requirements.</a:t>
            </a:r>
            <a:endParaRPr/>
          </a:p>
          <a:p>
            <a:pPr marL="0" lvl="0" indent="0" algn="l" rtl="0">
              <a:lnSpc>
                <a:spcPct val="100000"/>
              </a:lnSpc>
              <a:spcBef>
                <a:spcPts val="1400"/>
              </a:spcBef>
              <a:spcAft>
                <a:spcPts val="0"/>
              </a:spcAft>
              <a:buSzPts val="1600"/>
              <a:buNone/>
            </a:pPr>
            <a:endParaRPr sz="1600">
              <a:latin typeface="Calibri"/>
              <a:ea typeface="Calibri"/>
              <a:cs typeface="Calibri"/>
              <a:sym typeface="Calibri"/>
            </a:endParaRPr>
          </a:p>
        </p:txBody>
      </p:sp>
      <p:sp>
        <p:nvSpPr>
          <p:cNvPr id="184" name="Google Shape;184;p22"/>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63876"/>
            </a:gs>
            <a:gs pos="86000">
              <a:schemeClr val="dk1"/>
            </a:gs>
            <a:gs pos="100000">
              <a:schemeClr val="dk1"/>
            </a:gs>
          </a:gsLst>
          <a:lin ang="16200000" scaled="0"/>
        </a:gradFill>
        <a:effectLst/>
      </p:bgPr>
    </p:bg>
    <p:spTree>
      <p:nvGrpSpPr>
        <p:cNvPr id="1" name="Shape 188"/>
        <p:cNvGrpSpPr/>
        <p:nvPr/>
      </p:nvGrpSpPr>
      <p:grpSpPr>
        <a:xfrm>
          <a:off x="0" y="0"/>
          <a:ext cx="0" cy="0"/>
          <a:chOff x="0" y="0"/>
          <a:chExt cx="0" cy="0"/>
        </a:xfrm>
      </p:grpSpPr>
      <p:sp>
        <p:nvSpPr>
          <p:cNvPr id="189" name="Google Shape;189;p23"/>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 name="Google Shape;190;p23"/>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91" name="Google Shape;191;p23"/>
          <p:cNvSpPr/>
          <p:nvPr/>
        </p:nvSpPr>
        <p:spPr>
          <a:xfrm>
            <a:off x="0" y="0"/>
            <a:ext cx="12188952" cy="6858000"/>
          </a:xfrm>
          <a:prstGeom prst="rect">
            <a:avLst/>
          </a:prstGeom>
          <a:gradFill>
            <a:gsLst>
              <a:gs pos="0">
                <a:srgbClr val="363876"/>
              </a:gs>
              <a:gs pos="86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92" name="Google Shape;192;p23"/>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EFEFE"/>
              </a:buClr>
              <a:buSzPts val="8000"/>
              <a:buFont typeface="Bookman Old Style"/>
              <a:buNone/>
            </a:pPr>
            <a:r>
              <a:rPr lang="en-US" sz="8000" dirty="0">
                <a:solidFill>
                  <a:srgbClr val="FEFEFE"/>
                </a:solidFill>
              </a:rPr>
              <a:t>Examples</a:t>
            </a:r>
            <a:endParaRPr dirty="0"/>
          </a:p>
        </p:txBody>
      </p:sp>
      <p:cxnSp>
        <p:nvCxnSpPr>
          <p:cNvPr id="193" name="Google Shape;193;p23"/>
          <p:cNvCxnSpPr/>
          <p:nvPr/>
        </p:nvCxnSpPr>
        <p:spPr>
          <a:xfrm>
            <a:off x="7534656" y="1391367"/>
            <a:ext cx="0" cy="3558208"/>
          </a:xfrm>
          <a:prstGeom prst="straightConnector1">
            <a:avLst/>
          </a:prstGeom>
          <a:noFill/>
          <a:ln w="12700" cap="flat" cmpd="sng">
            <a:solidFill>
              <a:srgbClr val="FEFEFE"/>
            </a:solidFill>
            <a:prstDash val="solid"/>
            <a:round/>
            <a:headEnd type="none" w="sm" len="sm"/>
            <a:tailEnd type="none" w="sm" len="sm"/>
          </a:ln>
        </p:spPr>
      </p:cxnSp>
      <p:sp>
        <p:nvSpPr>
          <p:cNvPr id="194" name="Google Shape;194;p23"/>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DA889A3-9D4E-4348-9BF7-6DE571236C38}"/>
              </a:ext>
            </a:extLst>
          </p:cNvPr>
          <p:cNvSpPr txBox="1"/>
          <p:nvPr/>
        </p:nvSpPr>
        <p:spPr>
          <a:xfrm>
            <a:off x="8033106" y="2767280"/>
            <a:ext cx="3342967" cy="1569660"/>
          </a:xfrm>
          <a:prstGeom prst="rect">
            <a:avLst/>
          </a:prstGeom>
          <a:noFill/>
        </p:spPr>
        <p:txBody>
          <a:bodyPr wrap="square" rtlCol="0">
            <a:spAutoFit/>
          </a:bodyPr>
          <a:lstStyle/>
          <a:p>
            <a:r>
              <a:rPr lang="en-US" sz="1600" dirty="0">
                <a:solidFill>
                  <a:schemeClr val="bg1"/>
                </a:solidFill>
              </a:rPr>
              <a:t>Choose three colleges that you think might be a good place for you to study. </a:t>
            </a:r>
          </a:p>
          <a:p>
            <a:endParaRPr lang="en-US" sz="1600" dirty="0">
              <a:solidFill>
                <a:schemeClr val="bg1"/>
              </a:solidFill>
            </a:endParaRPr>
          </a:p>
          <a:p>
            <a:r>
              <a:rPr lang="en-US" sz="1600" dirty="0">
                <a:solidFill>
                  <a:schemeClr val="bg1"/>
                </a:solidFill>
              </a:rPr>
              <a:t>Post in the For Learning</a:t>
            </a:r>
          </a:p>
          <a:p>
            <a:r>
              <a:rPr lang="en-US" sz="1600" dirty="0">
                <a:solidFill>
                  <a:schemeClr val="bg1"/>
                </a:solidFill>
              </a:rPr>
              <a:t> Moodle Forum</a:t>
            </a:r>
          </a:p>
        </p:txBody>
      </p:sp>
    </p:spTree>
  </p:cSld>
  <p:clrMapOvr>
    <a:masterClrMapping/>
  </p:clrMapOvr>
</p:sld>
</file>

<file path=ppt/theme/theme1.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716</Words>
  <Application>Microsoft Office PowerPoint</Application>
  <PresentationFormat>Widescreen</PresentationFormat>
  <Paragraphs>64</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Libre Franklin</vt:lpstr>
      <vt:lpstr>Noto Sans Symbols</vt:lpstr>
      <vt:lpstr>Bookman Old Style</vt:lpstr>
      <vt:lpstr>Roboto</vt:lpstr>
      <vt:lpstr>Arial</vt:lpstr>
      <vt:lpstr>Calibri</vt:lpstr>
      <vt:lpstr>1_RetrospectVTI</vt:lpstr>
      <vt:lpstr>1_RetrospectVTI</vt:lpstr>
      <vt:lpstr>Unit 2 Career Pathways</vt:lpstr>
      <vt:lpstr>Overview</vt:lpstr>
      <vt:lpstr>Post-Secondary Pathways</vt:lpstr>
      <vt:lpstr>Apprenticeship</vt:lpstr>
      <vt:lpstr>Apprenticeship Details</vt:lpstr>
      <vt:lpstr>Examples</vt:lpstr>
      <vt:lpstr>College</vt:lpstr>
      <vt:lpstr>College Details</vt:lpstr>
      <vt:lpstr>Examples</vt:lpstr>
      <vt:lpstr>Community Living</vt:lpstr>
      <vt:lpstr>Community Living Details</vt:lpstr>
      <vt:lpstr>Thoughts?</vt:lpstr>
      <vt:lpstr>University</vt:lpstr>
      <vt:lpstr>University Details</vt:lpstr>
      <vt:lpstr>Examples</vt:lpstr>
      <vt:lpstr>Workplace</vt:lpstr>
      <vt:lpstr>Workplace Details</vt:lpstr>
      <vt:lpstr>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dc:title>
  <dc:creator>Owner</dc:creator>
  <cp:lastModifiedBy>gillian.matthews@sympatico.ca</cp:lastModifiedBy>
  <cp:revision>16</cp:revision>
  <dcterms:modified xsi:type="dcterms:W3CDTF">2023-01-10T02:26:48Z</dcterms:modified>
</cp:coreProperties>
</file>