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sldIdLst>
    <p:sldId id="256" r:id="rId2"/>
    <p:sldId id="300" r:id="rId3"/>
    <p:sldId id="342" r:id="rId4"/>
    <p:sldId id="343" r:id="rId5"/>
    <p:sldId id="344" r:id="rId6"/>
    <p:sldId id="345" r:id="rId7"/>
    <p:sldId id="346" r:id="rId8"/>
    <p:sldId id="348" r:id="rId9"/>
    <p:sldId id="347" r:id="rId10"/>
    <p:sldId id="349" r:id="rId11"/>
    <p:sldId id="350" r:id="rId12"/>
    <p:sldId id="351" r:id="rId13"/>
    <p:sldId id="352" r:id="rId14"/>
    <p:sldId id="353" r:id="rId15"/>
    <p:sldId id="354" r:id="rId16"/>
    <p:sldId id="355" r:id="rId17"/>
    <p:sldId id="356" r:id="rId18"/>
    <p:sldId id="357" r:id="rId19"/>
    <p:sldId id="358" r:id="rId20"/>
    <p:sldId id="360" r:id="rId21"/>
    <p:sldId id="361" r:id="rId22"/>
    <p:sldId id="362"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84"/>
    <p:restoredTop sz="96327"/>
  </p:normalViewPr>
  <p:slideViewPr>
    <p:cSldViewPr snapToGrid="0">
      <p:cViewPr varScale="1">
        <p:scale>
          <a:sx n="134" d="100"/>
          <a:sy n="134" d="100"/>
        </p:scale>
        <p:origin x="192" y="1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D57F1E4F-1CFF-5643-939E-217C01CDF565}" type="slidenum">
              <a:rPr lang="en-US" smtClean="0"/>
              <a:pPr/>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19060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64792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235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1346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85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7573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451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3428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5/31/23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469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8421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347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B61BEF0D-F0BB-DE4B-95CE-6DB70DBA9567}" type="datetimeFigureOut">
              <a:rPr lang="en-US" smtClean="0"/>
              <a:pPr/>
              <a:t>5/31/23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57F1E4F-1CFF-5643-939E-217C01CDF56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3349793"/>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3350-137E-0D06-AF41-11AFEA25E2B3}"/>
              </a:ext>
            </a:extLst>
          </p:cNvPr>
          <p:cNvSpPr>
            <a:spLocks noGrp="1"/>
          </p:cNvSpPr>
          <p:nvPr>
            <p:ph type="ctrTitle"/>
          </p:nvPr>
        </p:nvSpPr>
        <p:spPr/>
        <p:txBody>
          <a:bodyPr>
            <a:normAutofit fontScale="90000"/>
          </a:bodyPr>
          <a:lstStyle/>
          <a:p>
            <a:r>
              <a:rPr lang="en-US" dirty="0"/>
              <a:t>Lesson 3.2 TCM: Treatment of TCM</a:t>
            </a:r>
          </a:p>
        </p:txBody>
      </p:sp>
      <p:sp>
        <p:nvSpPr>
          <p:cNvPr id="3" name="Subtitle 2">
            <a:extLst>
              <a:ext uri="{FF2B5EF4-FFF2-40B4-BE49-F238E27FC236}">
                <a16:creationId xmlns:a16="http://schemas.microsoft.com/office/drawing/2014/main" id="{B2580E11-7FCE-6AA2-F783-935224DF44FC}"/>
              </a:ext>
            </a:extLst>
          </p:cNvPr>
          <p:cNvSpPr>
            <a:spLocks noGrp="1"/>
          </p:cNvSpPr>
          <p:nvPr>
            <p:ph type="subTitle" idx="1"/>
          </p:nvPr>
        </p:nvSpPr>
        <p:spPr/>
        <p:txBody>
          <a:bodyPr/>
          <a:lstStyle/>
          <a:p>
            <a:r>
              <a:rPr lang="en-US" dirty="0"/>
              <a:t>31 May 2023</a:t>
            </a:r>
          </a:p>
        </p:txBody>
      </p:sp>
    </p:spTree>
    <p:extLst>
      <p:ext uri="{BB962C8B-B14F-4D97-AF65-F5344CB8AC3E}">
        <p14:creationId xmlns:p14="http://schemas.microsoft.com/office/powerpoint/2010/main" val="27475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BAD6505F-4F7C-6FED-C37B-E3AB6E58232D}"/>
              </a:ext>
            </a:extLst>
          </p:cNvPr>
          <p:cNvPicPr>
            <a:picLocks noChangeAspect="1"/>
          </p:cNvPicPr>
          <p:nvPr/>
        </p:nvPicPr>
        <p:blipFill rotWithShape="1">
          <a:blip r:embed="rId2">
            <a:duotone>
              <a:schemeClr val="bg2">
                <a:shade val="45000"/>
                <a:satMod val="135000"/>
              </a:schemeClr>
              <a:prstClr val="white"/>
            </a:duotone>
            <a:alphaModFix amt="25000"/>
          </a:blip>
          <a:srcRect t="1509" r="-1" b="14218"/>
          <a:stretch/>
        </p:blipFill>
        <p:spPr>
          <a:xfrm>
            <a:off x="153" y="10"/>
            <a:ext cx="12191695" cy="6857990"/>
          </a:xfrm>
          <a:prstGeom prst="rect">
            <a:avLst/>
          </a:prstGeom>
        </p:spPr>
      </p:pic>
      <p:pic>
        <p:nvPicPr>
          <p:cNvPr id="13"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E45FF145-D1FD-266F-E180-189FC0EEF96E}"/>
              </a:ext>
            </a:extLst>
          </p:cNvPr>
          <p:cNvSpPr>
            <a:spLocks noGrp="1"/>
          </p:cNvSpPr>
          <p:nvPr>
            <p:ph type="title"/>
          </p:nvPr>
        </p:nvSpPr>
        <p:spPr>
          <a:xfrm>
            <a:off x="2611808" y="808056"/>
            <a:ext cx="7958331" cy="1077229"/>
          </a:xfrm>
        </p:spPr>
        <p:txBody>
          <a:bodyPr>
            <a:normAutofit/>
          </a:bodyPr>
          <a:lstStyle/>
          <a:p>
            <a:pPr algn="l"/>
            <a:r>
              <a:rPr lang="en-HK" b="1" i="0">
                <a:effectLst/>
                <a:latin typeface="brandon-grot-w01-light"/>
              </a:rPr>
              <a:t>2: Tui Na Massage</a:t>
            </a:r>
            <a:endParaRPr lang="en-US"/>
          </a:p>
        </p:txBody>
      </p:sp>
      <p:sp>
        <p:nvSpPr>
          <p:cNvPr id="15"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861541-D9BF-E2E7-E22F-AEE61CB33A6A}"/>
              </a:ext>
            </a:extLst>
          </p:cNvPr>
          <p:cNvSpPr>
            <a:spLocks noGrp="1"/>
          </p:cNvSpPr>
          <p:nvPr>
            <p:ph idx="1"/>
          </p:nvPr>
        </p:nvSpPr>
        <p:spPr>
          <a:xfrm>
            <a:off x="2610579" y="2052116"/>
            <a:ext cx="7959560" cy="3997828"/>
          </a:xfrm>
        </p:spPr>
        <p:txBody>
          <a:bodyPr>
            <a:normAutofit/>
          </a:bodyPr>
          <a:lstStyle/>
          <a:p>
            <a:pPr rtl="0" fontAlgn="base"/>
            <a:r>
              <a:rPr lang="en-HK" b="0" i="0">
                <a:effectLst/>
                <a:latin typeface="avenir-lt-w01_35-light1475496"/>
              </a:rPr>
              <a:t>Tui Na massage is very similar to acupuncture, except instead of using needles, it’s massaging the acupoints. The previous articles talked about massing acupoints at home; that’s basically doing Tui Na on yourself.</a:t>
            </a:r>
          </a:p>
          <a:p>
            <a:pPr rtl="0" fontAlgn="base"/>
            <a:r>
              <a:rPr lang="en-HK" b="0" i="0">
                <a:effectLst/>
                <a:latin typeface="avenir-lt-w01_35-light1475496"/>
              </a:rPr>
              <a:t>Getting Tui Na from a practitioner also means you get energy from that practitioner; this is really helpful for people who are already very weak. Tui Na is also helpful for muscle tension and soreness.</a:t>
            </a:r>
          </a:p>
          <a:p>
            <a:endParaRPr lang="en-US" dirty="0"/>
          </a:p>
        </p:txBody>
      </p:sp>
    </p:spTree>
    <p:extLst>
      <p:ext uri="{BB962C8B-B14F-4D97-AF65-F5344CB8AC3E}">
        <p14:creationId xmlns:p14="http://schemas.microsoft.com/office/powerpoint/2010/main" val="257206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5BF35E-AB97-4CFB-9DC2-43B638C180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11">
            <a:extLst>
              <a:ext uri="{FF2B5EF4-FFF2-40B4-BE49-F238E27FC236}">
                <a16:creationId xmlns:a16="http://schemas.microsoft.com/office/drawing/2014/main" id="{0706F57B-7F62-49EF-9B23-B0BDF0C314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13">
            <a:extLst>
              <a:ext uri="{FF2B5EF4-FFF2-40B4-BE49-F238E27FC236}">
                <a16:creationId xmlns:a16="http://schemas.microsoft.com/office/drawing/2014/main" id="{D3B78202-005C-497D-8A4B-C001345A4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5">
            <a:extLst>
              <a:ext uri="{FF2B5EF4-FFF2-40B4-BE49-F238E27FC236}">
                <a16:creationId xmlns:a16="http://schemas.microsoft.com/office/drawing/2014/main" id="{5B871B25-98AE-4AEC-87DE-2FA17CF8C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7">
            <a:extLst>
              <a:ext uri="{FF2B5EF4-FFF2-40B4-BE49-F238E27FC236}">
                <a16:creationId xmlns:a16="http://schemas.microsoft.com/office/drawing/2014/main" id="{8A0F0AD9-C262-4256-B713-D5BF2AAC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9">
            <a:extLst>
              <a:ext uri="{FF2B5EF4-FFF2-40B4-BE49-F238E27FC236}">
                <a16:creationId xmlns:a16="http://schemas.microsoft.com/office/drawing/2014/main" id="{4578B44C-A14C-4022-B8F8-6018F9836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TextBox 21">
            <a:extLst>
              <a:ext uri="{FF2B5EF4-FFF2-40B4-BE49-F238E27FC236}">
                <a16:creationId xmlns:a16="http://schemas.microsoft.com/office/drawing/2014/main" id="{FD81DFD4-3A2D-469D-8ACE-C1E55D8902E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8" name="Rectangle 23">
            <a:extLst>
              <a:ext uri="{FF2B5EF4-FFF2-40B4-BE49-F238E27FC236}">
                <a16:creationId xmlns:a16="http://schemas.microsoft.com/office/drawing/2014/main" id="{4FF45E05-D141-4A25-8E14-BD1B668BA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DE250E4-F24F-4598-AFEF-08BF9B14A6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A128105D-9E29-4F8F-B16B-BC337D041C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D76B3794-4517-42B9-98DF-F1A43A8B6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6F70691-42ED-46B1-9728-F7B5AF3A7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5A5E0-1304-435A-EBCF-1370B9C879F6}"/>
              </a:ext>
            </a:extLst>
          </p:cNvPr>
          <p:cNvSpPr>
            <a:spLocks noGrp="1"/>
          </p:cNvSpPr>
          <p:nvPr>
            <p:ph type="title"/>
          </p:nvPr>
        </p:nvSpPr>
        <p:spPr>
          <a:xfrm>
            <a:off x="1974254" y="5166421"/>
            <a:ext cx="8445357" cy="883524"/>
          </a:xfrm>
        </p:spPr>
        <p:txBody>
          <a:bodyPr vert="horz" lIns="91440" tIns="45720" rIns="91440" bIns="45720" rtlCol="0" anchor="t">
            <a:normAutofit/>
          </a:bodyPr>
          <a:lstStyle/>
          <a:p>
            <a:endParaRPr lang="en-US" sz="4800"/>
          </a:p>
        </p:txBody>
      </p:sp>
      <p:sp>
        <p:nvSpPr>
          <p:cNvPr id="34" name="Rectangle 33">
            <a:extLst>
              <a:ext uri="{FF2B5EF4-FFF2-40B4-BE49-F238E27FC236}">
                <a16:creationId xmlns:a16="http://schemas.microsoft.com/office/drawing/2014/main" id="{CAADDB97-DC3A-4C7C-B565-1C1FF5095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s hand on a towel&#10;&#10;Description automatically generated with low confidence">
            <a:extLst>
              <a:ext uri="{FF2B5EF4-FFF2-40B4-BE49-F238E27FC236}">
                <a16:creationId xmlns:a16="http://schemas.microsoft.com/office/drawing/2014/main" id="{DB00F0AE-292E-B6BD-260C-9D335AC26520}"/>
              </a:ext>
            </a:extLst>
          </p:cNvPr>
          <p:cNvPicPr>
            <a:picLocks noGrp="1" noChangeAspect="1"/>
          </p:cNvPicPr>
          <p:nvPr>
            <p:ph idx="1"/>
          </p:nvPr>
        </p:nvPicPr>
        <p:blipFill rotWithShape="1">
          <a:blip r:embed="rId5"/>
          <a:srcRect t="13031" r="-1" b="28576"/>
          <a:stretch/>
        </p:blipFill>
        <p:spPr>
          <a:xfrm>
            <a:off x="1005401" y="1009649"/>
            <a:ext cx="10380133" cy="4030679"/>
          </a:xfrm>
          <a:prstGeom prst="rect">
            <a:avLst/>
          </a:prstGeom>
          <a:ln>
            <a:solidFill>
              <a:schemeClr val="accent6"/>
            </a:solidFill>
          </a:ln>
        </p:spPr>
      </p:pic>
      <p:sp>
        <p:nvSpPr>
          <p:cNvPr id="36" name="Rectangle 35">
            <a:extLst>
              <a:ext uri="{FF2B5EF4-FFF2-40B4-BE49-F238E27FC236}">
                <a16:creationId xmlns:a16="http://schemas.microsoft.com/office/drawing/2014/main" id="{CD3DCADB-5BB9-4BD2-875A-9A1C1D970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86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3313BD-9EF8-5A40-319F-9ACD90E9159E}"/>
              </a:ext>
            </a:extLst>
          </p:cNvPr>
          <p:cNvSpPr>
            <a:spLocks noGrp="1"/>
          </p:cNvSpPr>
          <p:nvPr>
            <p:ph type="title"/>
          </p:nvPr>
        </p:nvSpPr>
        <p:spPr>
          <a:xfrm>
            <a:off x="1518412" y="1201723"/>
            <a:ext cx="2812177" cy="4454554"/>
          </a:xfrm>
        </p:spPr>
        <p:txBody>
          <a:bodyPr anchor="ctr">
            <a:normAutofit/>
          </a:bodyPr>
          <a:lstStyle/>
          <a:p>
            <a:endParaRPr lang="en-US" sz="3200"/>
          </a:p>
        </p:txBody>
      </p:sp>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FA45ACF-DABA-410D-9663-DACA842E6B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25978"/>
            <a:ext cx="0" cy="32060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0423D1-6E03-D89B-7C99-D2A7869A685A}"/>
              </a:ext>
            </a:extLst>
          </p:cNvPr>
          <p:cNvSpPr>
            <a:spLocks noGrp="1"/>
          </p:cNvSpPr>
          <p:nvPr>
            <p:ph idx="1"/>
          </p:nvPr>
        </p:nvSpPr>
        <p:spPr>
          <a:xfrm>
            <a:off x="4975045" y="846395"/>
            <a:ext cx="5595093" cy="5165210"/>
          </a:xfrm>
        </p:spPr>
        <p:txBody>
          <a:bodyPr anchor="ctr">
            <a:normAutofit/>
          </a:bodyPr>
          <a:lstStyle/>
          <a:p>
            <a:r>
              <a:rPr lang="en-US" sz="1400"/>
              <a:t>https://www.youtube.com/watch?v=s_gtzXG1hMs&amp;t=2s&amp;ab_channel=ExpertVillageLeafGroup</a:t>
            </a:r>
          </a:p>
        </p:txBody>
      </p:sp>
    </p:spTree>
    <p:extLst>
      <p:ext uri="{BB962C8B-B14F-4D97-AF65-F5344CB8AC3E}">
        <p14:creationId xmlns:p14="http://schemas.microsoft.com/office/powerpoint/2010/main" val="178750382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174" y="0"/>
            <a:ext cx="959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329026-3BA1-6B9F-2166-1AAB88B9DCAC}"/>
              </a:ext>
            </a:extLst>
          </p:cNvPr>
          <p:cNvSpPr>
            <a:spLocks noGrp="1"/>
          </p:cNvSpPr>
          <p:nvPr>
            <p:ph type="title"/>
          </p:nvPr>
        </p:nvSpPr>
        <p:spPr>
          <a:xfrm>
            <a:off x="2105256" y="326017"/>
            <a:ext cx="7974851" cy="1077229"/>
          </a:xfrm>
        </p:spPr>
        <p:txBody>
          <a:bodyPr anchor="b">
            <a:normAutofit/>
          </a:bodyPr>
          <a:lstStyle/>
          <a:p>
            <a:r>
              <a:rPr lang="en-HK" sz="4000" b="1" i="0">
                <a:effectLst/>
                <a:latin typeface="brandon-grot-w01-light"/>
              </a:rPr>
              <a:t>3: Moxibustion</a:t>
            </a:r>
            <a:endParaRPr lang="en-US" sz="4000"/>
          </a:p>
        </p:txBody>
      </p:sp>
      <p:sp>
        <p:nvSpPr>
          <p:cNvPr id="3" name="Content Placeholder 2">
            <a:extLst>
              <a:ext uri="{FF2B5EF4-FFF2-40B4-BE49-F238E27FC236}">
                <a16:creationId xmlns:a16="http://schemas.microsoft.com/office/drawing/2014/main" id="{C56E6D52-2339-0BD5-00EF-A37BB26467F0}"/>
              </a:ext>
            </a:extLst>
          </p:cNvPr>
          <p:cNvSpPr>
            <a:spLocks noGrp="1"/>
          </p:cNvSpPr>
          <p:nvPr>
            <p:ph idx="1"/>
          </p:nvPr>
        </p:nvSpPr>
        <p:spPr>
          <a:xfrm>
            <a:off x="1443461" y="1591733"/>
            <a:ext cx="7710141" cy="4684887"/>
          </a:xfrm>
        </p:spPr>
        <p:txBody>
          <a:bodyPr anchor="ctr">
            <a:normAutofit fontScale="92500"/>
          </a:bodyPr>
          <a:lstStyle/>
          <a:p>
            <a:pPr rtl="0" fontAlgn="base"/>
            <a:r>
              <a:rPr lang="en-HK" sz="1900" b="0" i="0">
                <a:effectLst/>
                <a:latin typeface="avenir-lt-w01_35-light1475496"/>
              </a:rPr>
              <a:t>Moxibustion is a form of infrared heat therapy applied on to acupoints by applying a burning herb called </a:t>
            </a:r>
            <a:r>
              <a:rPr lang="en-HK" sz="1900" b="0" i="0" err="1">
                <a:effectLst/>
                <a:latin typeface="avenir-lt-w01_35-light1475496"/>
              </a:rPr>
              <a:t>mugwart</a:t>
            </a:r>
            <a:r>
              <a:rPr lang="en-HK" sz="1900" b="0" i="0">
                <a:effectLst/>
                <a:latin typeface="avenir-lt-w01_35-light1475496"/>
              </a:rPr>
              <a:t>, which is usually rolled into small cylinders. Burning these </a:t>
            </a:r>
            <a:r>
              <a:rPr lang="en-HK" sz="1900" b="0" i="0" err="1">
                <a:effectLst/>
                <a:latin typeface="avenir-lt-w01_35-light1475496"/>
              </a:rPr>
              <a:t>mugwart</a:t>
            </a:r>
            <a:r>
              <a:rPr lang="en-HK" sz="1900" b="0" i="0">
                <a:effectLst/>
                <a:latin typeface="avenir-lt-w01_35-light1475496"/>
              </a:rPr>
              <a:t> cylinders sends pinpointed heat to an acupoint. Most people know about saunas which are another form of infrared heat therapy that is great for detox and stimulating energy movement. Moxibustion is similar. </a:t>
            </a:r>
          </a:p>
          <a:p>
            <a:pPr rtl="0" fontAlgn="base"/>
            <a:r>
              <a:rPr lang="en-HK" sz="1900" b="0" i="0">
                <a:effectLst/>
                <a:latin typeface="avenir-lt-w01_35-light1475496"/>
              </a:rPr>
              <a:t>Moxibustion is often used in conjunction with acupuncture since the heat provides extra stimulation to the acupoint. It is warming and promotes qi and blood circulation and strengthens immunity. At home, you can use microwavable heat bags and apply them onto acupoints. This is especially useful after massaging those acupoints yourself, but you can apply heat bags even if you didn’t massage the points.</a:t>
            </a:r>
          </a:p>
          <a:p>
            <a:endParaRPr lang="en-US" sz="1900"/>
          </a:p>
        </p:txBody>
      </p:sp>
    </p:spTree>
    <p:extLst>
      <p:ext uri="{BB962C8B-B14F-4D97-AF65-F5344CB8AC3E}">
        <p14:creationId xmlns:p14="http://schemas.microsoft.com/office/powerpoint/2010/main" val="115455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464C-AB7B-138B-B167-BE75A42116A6}"/>
              </a:ext>
            </a:extLst>
          </p:cNvPr>
          <p:cNvSpPr>
            <a:spLocks noGrp="1"/>
          </p:cNvSpPr>
          <p:nvPr>
            <p:ph type="title"/>
          </p:nvPr>
        </p:nvSpPr>
        <p:spPr/>
        <p:txBody>
          <a:bodyPr/>
          <a:lstStyle/>
          <a:p>
            <a:endParaRPr lang="en-US"/>
          </a:p>
        </p:txBody>
      </p:sp>
      <p:pic>
        <p:nvPicPr>
          <p:cNvPr id="5" name="Content Placeholder 4" descr="A picture containing person, nail, finger, cosmetics&#10;&#10;Description automatically generated">
            <a:extLst>
              <a:ext uri="{FF2B5EF4-FFF2-40B4-BE49-F238E27FC236}">
                <a16:creationId xmlns:a16="http://schemas.microsoft.com/office/drawing/2014/main" id="{231766FF-6E9F-5738-B9B7-47AD3DF53570}"/>
              </a:ext>
            </a:extLst>
          </p:cNvPr>
          <p:cNvPicPr>
            <a:picLocks noGrp="1" noChangeAspect="1"/>
          </p:cNvPicPr>
          <p:nvPr>
            <p:ph idx="1"/>
          </p:nvPr>
        </p:nvPicPr>
        <p:blipFill>
          <a:blip r:embed="rId2"/>
          <a:stretch>
            <a:fillRect/>
          </a:stretch>
        </p:blipFill>
        <p:spPr>
          <a:xfrm>
            <a:off x="3701589" y="2052638"/>
            <a:ext cx="5939759" cy="3997325"/>
          </a:xfrm>
        </p:spPr>
      </p:pic>
    </p:spTree>
    <p:extLst>
      <p:ext uri="{BB962C8B-B14F-4D97-AF65-F5344CB8AC3E}">
        <p14:creationId xmlns:p14="http://schemas.microsoft.com/office/powerpoint/2010/main" val="331658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15A8F5DB-B9DB-242E-1998-06482840FFC2}"/>
              </a:ext>
            </a:extLst>
          </p:cNvPr>
          <p:cNvSpPr>
            <a:spLocks noGrp="1"/>
          </p:cNvSpPr>
          <p:nvPr>
            <p:ph type="title"/>
          </p:nvPr>
        </p:nvSpPr>
        <p:spPr>
          <a:xfrm>
            <a:off x="2611808" y="1022548"/>
            <a:ext cx="7958331" cy="1308063"/>
          </a:xfrm>
        </p:spPr>
        <p:txBody>
          <a:bodyPr anchor="b">
            <a:normAutofit/>
          </a:bodyPr>
          <a:lstStyle/>
          <a:p>
            <a:pPr algn="l"/>
            <a:endParaRPr lang="en-US" sz="4400">
              <a:solidFill>
                <a:srgbClr val="1F2D29"/>
              </a:solidFill>
            </a:endParaRP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8F980A2-D928-A354-0F5F-FB3EAFFBA0D9}"/>
              </a:ext>
            </a:extLst>
          </p:cNvPr>
          <p:cNvSpPr>
            <a:spLocks noGrp="1"/>
          </p:cNvSpPr>
          <p:nvPr>
            <p:ph idx="1"/>
          </p:nvPr>
        </p:nvSpPr>
        <p:spPr>
          <a:xfrm>
            <a:off x="2302933" y="2641604"/>
            <a:ext cx="7621606" cy="3443107"/>
          </a:xfrm>
        </p:spPr>
        <p:txBody>
          <a:bodyPr anchor="t">
            <a:normAutofit/>
          </a:bodyPr>
          <a:lstStyle/>
          <a:p>
            <a:r>
              <a:rPr lang="en-US" sz="1600">
                <a:solidFill>
                  <a:srgbClr val="1F2D29"/>
                </a:solidFill>
              </a:rPr>
              <a:t>https://www.youtube.com/watch?v=dTCAkgpEtnk&amp;ab_channel=RoadsToBliss</a:t>
            </a:r>
          </a:p>
        </p:txBody>
      </p:sp>
    </p:spTree>
    <p:extLst>
      <p:ext uri="{BB962C8B-B14F-4D97-AF65-F5344CB8AC3E}">
        <p14:creationId xmlns:p14="http://schemas.microsoft.com/office/powerpoint/2010/main" val="8279888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a setting of candles">
            <a:extLst>
              <a:ext uri="{FF2B5EF4-FFF2-40B4-BE49-F238E27FC236}">
                <a16:creationId xmlns:a16="http://schemas.microsoft.com/office/drawing/2014/main" id="{AEA0C16F-F763-EC66-03AB-7698875D3A0D}"/>
              </a:ext>
            </a:extLst>
          </p:cNvPr>
          <p:cNvPicPr>
            <a:picLocks noChangeAspect="1"/>
          </p:cNvPicPr>
          <p:nvPr/>
        </p:nvPicPr>
        <p:blipFill rotWithShape="1">
          <a:blip r:embed="rId2">
            <a:duotone>
              <a:schemeClr val="bg2">
                <a:shade val="45000"/>
                <a:satMod val="135000"/>
              </a:schemeClr>
              <a:prstClr val="white"/>
            </a:duotone>
            <a:alphaModFix amt="25000"/>
          </a:blip>
          <a:srcRect t="5038" r="-1" b="10373"/>
          <a:stretch/>
        </p:blipFill>
        <p:spPr>
          <a:xfrm>
            <a:off x="153" y="10"/>
            <a:ext cx="12191695" cy="6857990"/>
          </a:xfrm>
          <a:prstGeom prst="rect">
            <a:avLst/>
          </a:prstGeom>
        </p:spPr>
      </p:pic>
      <p:pic>
        <p:nvPicPr>
          <p:cNvPr id="13" name="Picture 12">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3921AA92-C448-6DE4-7927-F1942E4BCF5F}"/>
              </a:ext>
            </a:extLst>
          </p:cNvPr>
          <p:cNvSpPr>
            <a:spLocks noGrp="1"/>
          </p:cNvSpPr>
          <p:nvPr>
            <p:ph type="title"/>
          </p:nvPr>
        </p:nvSpPr>
        <p:spPr>
          <a:xfrm>
            <a:off x="2611808" y="808056"/>
            <a:ext cx="7958331" cy="1077229"/>
          </a:xfrm>
        </p:spPr>
        <p:txBody>
          <a:bodyPr>
            <a:normAutofit/>
          </a:bodyPr>
          <a:lstStyle/>
          <a:p>
            <a:pPr algn="l"/>
            <a:r>
              <a:rPr lang="en-HK" b="1" i="0">
                <a:effectLst/>
                <a:latin typeface="brandon-grot-w01-light"/>
              </a:rPr>
              <a:t>4: Cupping</a:t>
            </a:r>
            <a:endParaRPr lang="en-US"/>
          </a:p>
        </p:txBody>
      </p:sp>
      <p:sp>
        <p:nvSpPr>
          <p:cNvPr id="15" name="Rectangle 14">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A555E6-021A-B2A4-BC73-CAE62F0FB77E}"/>
              </a:ext>
            </a:extLst>
          </p:cNvPr>
          <p:cNvSpPr>
            <a:spLocks noGrp="1"/>
          </p:cNvSpPr>
          <p:nvPr>
            <p:ph idx="1"/>
          </p:nvPr>
        </p:nvSpPr>
        <p:spPr>
          <a:xfrm>
            <a:off x="2610579" y="2052116"/>
            <a:ext cx="7959560" cy="3997828"/>
          </a:xfrm>
        </p:spPr>
        <p:txBody>
          <a:bodyPr>
            <a:normAutofit/>
          </a:bodyPr>
          <a:lstStyle/>
          <a:p>
            <a:pPr rtl="0" fontAlgn="base">
              <a:lnSpc>
                <a:spcPct val="110000"/>
              </a:lnSpc>
            </a:pPr>
            <a:r>
              <a:rPr lang="en-HK" sz="1700" b="0" i="0">
                <a:effectLst/>
                <a:latin typeface="avenir-lt-w01_35-light1475496"/>
              </a:rPr>
              <a:t>Cupping is when the practitioner takes a cup and then lights a fire in the cup to burn away the oxygen, which creates a vacuum. Then the practitioner puts the cup on your body, and the vacuum draws your skin up into the cup. You can think of it as the opposite of a massage. A massage uses a pushing action, while cupping uses a pulling action. This helps to draw out toxins deep in the muscle. It also improves blood blow. It is also not painful and is actually quite relaxing.</a:t>
            </a:r>
          </a:p>
          <a:p>
            <a:pPr rtl="0" fontAlgn="base">
              <a:lnSpc>
                <a:spcPct val="110000"/>
              </a:lnSpc>
            </a:pPr>
            <a:r>
              <a:rPr lang="en-HK" sz="1700" b="0" i="0">
                <a:effectLst/>
                <a:latin typeface="avenir-lt-w01_35-light1475496"/>
              </a:rPr>
              <a:t>Cupping is really great for muscle soreness, which is why lots of athletes use it. it also helps with blood stagnation, dampness, and cold/flu symptoms.</a:t>
            </a:r>
          </a:p>
          <a:p>
            <a:pPr rtl="0" fontAlgn="base">
              <a:lnSpc>
                <a:spcPct val="110000"/>
              </a:lnSpc>
            </a:pPr>
            <a:r>
              <a:rPr lang="en-HK" sz="1700" b="0" i="0">
                <a:effectLst/>
                <a:latin typeface="avenir-lt-w01_35-light1475496"/>
              </a:rPr>
              <a:t>Cupping leaves red marks, which may look scary, but they usually go away within a week. Since many athletes and celebrities have shown off their cupping marks, more people are embracing cupping. </a:t>
            </a:r>
          </a:p>
          <a:p>
            <a:pPr>
              <a:lnSpc>
                <a:spcPct val="110000"/>
              </a:lnSpc>
            </a:pPr>
            <a:endParaRPr lang="en-US" sz="1700"/>
          </a:p>
        </p:txBody>
      </p:sp>
    </p:spTree>
    <p:extLst>
      <p:ext uri="{BB962C8B-B14F-4D97-AF65-F5344CB8AC3E}">
        <p14:creationId xmlns:p14="http://schemas.microsoft.com/office/powerpoint/2010/main" val="3406488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6AA7C31-76FD-4B44-A1FF-D13D2515AE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F5CE85F9-F4EE-4E5D-8235-528527A401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17338BB4-74FF-4836-86B7-F1B0C2B62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ABFA8A3-A231-4BC1-B8A5-C5BE7315C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FE35963E-79B2-4A8E-8F24-A94E8DDDD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308E4331-210E-4E5F-9501-4C830E340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TextBox 26">
            <a:extLst>
              <a:ext uri="{FF2B5EF4-FFF2-40B4-BE49-F238E27FC236}">
                <a16:creationId xmlns:a16="http://schemas.microsoft.com/office/drawing/2014/main" id="{1A54F778-4E1C-4F6F-9318-9795AA35C2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9" name="Rectangle 28">
            <a:extLst>
              <a:ext uri="{FF2B5EF4-FFF2-40B4-BE49-F238E27FC236}">
                <a16:creationId xmlns:a16="http://schemas.microsoft.com/office/drawing/2014/main" id="{369509DD-2C4B-40B0-93E8-528BC669D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C3899A3-DE34-4F0E-83CB-9868850C6C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3" name="Picture 32">
            <a:extLst>
              <a:ext uri="{FF2B5EF4-FFF2-40B4-BE49-F238E27FC236}">
                <a16:creationId xmlns:a16="http://schemas.microsoft.com/office/drawing/2014/main" id="{1E5DD7BF-E6F5-4226-B70E-FC6946E4D5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5" name="Rectangle 34">
            <a:extLst>
              <a:ext uri="{FF2B5EF4-FFF2-40B4-BE49-F238E27FC236}">
                <a16:creationId xmlns:a16="http://schemas.microsoft.com/office/drawing/2014/main" id="{4B08778D-2BE1-4F12-B224-CEF0DBC73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778B3B5-F160-47D1-88A3-8BA190A4A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C3E6A0D-6F28-4D2B-A564-A614A95E3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4" y="0"/>
            <a:ext cx="573952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9F530F-C528-1A25-4B63-56003B0CDA80}"/>
              </a:ext>
            </a:extLst>
          </p:cNvPr>
          <p:cNvSpPr>
            <a:spLocks noGrp="1"/>
          </p:cNvSpPr>
          <p:nvPr>
            <p:ph type="title"/>
          </p:nvPr>
        </p:nvSpPr>
        <p:spPr>
          <a:xfrm>
            <a:off x="1969804" y="3428998"/>
            <a:ext cx="3972924" cy="2268559"/>
          </a:xfrm>
        </p:spPr>
        <p:txBody>
          <a:bodyPr vert="horz" lIns="91440" tIns="45720" rIns="91440" bIns="45720" rtlCol="0" anchor="t">
            <a:normAutofit/>
          </a:bodyPr>
          <a:lstStyle/>
          <a:p>
            <a:pPr fontAlgn="base"/>
            <a:r>
              <a:rPr lang="en-US" sz="1600"/>
              <a:t>Light pink marks indicate healthy circulation, dark red marks indicate moderate stagnation, dark purple marks indicate sever stagnation, and pale purple marks indicate qi and blood deficiencies.</a:t>
            </a:r>
            <a:br>
              <a:rPr lang="en-US" sz="1600"/>
            </a:br>
            <a:br>
              <a:rPr lang="en-US" sz="1600"/>
            </a:br>
            <a:br>
              <a:rPr lang="en-US" sz="1600"/>
            </a:br>
            <a:endParaRPr lang="en-US" sz="1600"/>
          </a:p>
        </p:txBody>
      </p:sp>
      <p:sp>
        <p:nvSpPr>
          <p:cNvPr id="41" name="Rectangle 40">
            <a:extLst>
              <a:ext uri="{FF2B5EF4-FFF2-40B4-BE49-F238E27FC236}">
                <a16:creationId xmlns:a16="http://schemas.microsoft.com/office/drawing/2014/main" id="{63D6BF39-D420-4578-B10E-1EC1DFEDB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7059" y="0"/>
            <a:ext cx="463757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erson taking a selfie with a person's back&#10;&#10;Description automatically generated with low confidence">
            <a:extLst>
              <a:ext uri="{FF2B5EF4-FFF2-40B4-BE49-F238E27FC236}">
                <a16:creationId xmlns:a16="http://schemas.microsoft.com/office/drawing/2014/main" id="{7B12EB9D-9D61-85F3-34A7-3A77AC5F52F8}"/>
              </a:ext>
            </a:extLst>
          </p:cNvPr>
          <p:cNvPicPr>
            <a:picLocks noGrp="1" noChangeAspect="1"/>
          </p:cNvPicPr>
          <p:nvPr>
            <p:ph sz="half" idx="1"/>
          </p:nvPr>
        </p:nvPicPr>
        <p:blipFill rotWithShape="1">
          <a:blip r:embed="rId5"/>
          <a:srcRect t="11451" r="2" b="300"/>
          <a:stretch/>
        </p:blipFill>
        <p:spPr>
          <a:xfrm>
            <a:off x="7068445" y="705514"/>
            <a:ext cx="4000238" cy="2171097"/>
          </a:xfrm>
          <a:prstGeom prst="rect">
            <a:avLst/>
          </a:prstGeom>
          <a:ln w="12700">
            <a:noFill/>
          </a:ln>
        </p:spPr>
      </p:pic>
      <p:sp>
        <p:nvSpPr>
          <p:cNvPr id="43" name="Rectangle 42">
            <a:extLst>
              <a:ext uri="{FF2B5EF4-FFF2-40B4-BE49-F238E27FC236}">
                <a16:creationId xmlns:a16="http://schemas.microsoft.com/office/drawing/2014/main" id="{E33D5E90-56E3-4018-A258-E6DE88065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6920" y="230859"/>
            <a:ext cx="4158433" cy="3108535"/>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erson receiving cupping treatment&#10;&#10;Description automatically generated with low confidence">
            <a:extLst>
              <a:ext uri="{FF2B5EF4-FFF2-40B4-BE49-F238E27FC236}">
                <a16:creationId xmlns:a16="http://schemas.microsoft.com/office/drawing/2014/main" id="{9C452422-BDF4-CA4E-DEC3-C660F98EE74C}"/>
              </a:ext>
            </a:extLst>
          </p:cNvPr>
          <p:cNvPicPr>
            <a:picLocks noGrp="1" noChangeAspect="1"/>
          </p:cNvPicPr>
          <p:nvPr>
            <p:ph sz="half" idx="2"/>
          </p:nvPr>
        </p:nvPicPr>
        <p:blipFill rotWithShape="1">
          <a:blip r:embed="rId6"/>
          <a:srcRect t="6377" r="2" b="12920"/>
          <a:stretch/>
        </p:blipFill>
        <p:spPr>
          <a:xfrm>
            <a:off x="7066046" y="3972708"/>
            <a:ext cx="3996858" cy="2169249"/>
          </a:xfrm>
          <a:prstGeom prst="rect">
            <a:avLst/>
          </a:prstGeom>
          <a:ln w="12700">
            <a:noFill/>
          </a:ln>
        </p:spPr>
      </p:pic>
      <p:sp>
        <p:nvSpPr>
          <p:cNvPr id="45" name="Rectangle 44">
            <a:extLst>
              <a:ext uri="{FF2B5EF4-FFF2-40B4-BE49-F238E27FC236}">
                <a16:creationId xmlns:a16="http://schemas.microsoft.com/office/drawing/2014/main" id="{E0FE89D1-82AA-4F2D-9B8F-A12BBCFDB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6920" y="3509633"/>
            <a:ext cx="4158433" cy="3108535"/>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C30B14F-3796-4168-80E0-3F11C3571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31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dhesive bandages">
            <a:extLst>
              <a:ext uri="{FF2B5EF4-FFF2-40B4-BE49-F238E27FC236}">
                <a16:creationId xmlns:a16="http://schemas.microsoft.com/office/drawing/2014/main" id="{DE587763-B958-BB6C-16C8-511E3ABBA1CF}"/>
              </a:ext>
            </a:extLst>
          </p:cNvPr>
          <p:cNvPicPr>
            <a:picLocks noChangeAspect="1"/>
          </p:cNvPicPr>
          <p:nvPr/>
        </p:nvPicPr>
        <p:blipFill rotWithShape="1">
          <a:blip r:embed="rId2">
            <a:duotone>
              <a:schemeClr val="bg2">
                <a:shade val="45000"/>
                <a:satMod val="135000"/>
              </a:schemeClr>
              <a:prstClr val="white"/>
            </a:duotone>
            <a:alphaModFix amt="25000"/>
          </a:blip>
          <a:srcRect t="15728" r="-1" b="-1"/>
          <a:stretch/>
        </p:blipFill>
        <p:spPr>
          <a:xfrm>
            <a:off x="153" y="10"/>
            <a:ext cx="12191695" cy="6857990"/>
          </a:xfrm>
          <a:prstGeom prst="rect">
            <a:avLst/>
          </a:prstGeom>
        </p:spPr>
      </p:pic>
      <p:pic>
        <p:nvPicPr>
          <p:cNvPr id="16" name="Picture 15">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5" name="Title 4">
            <a:extLst>
              <a:ext uri="{FF2B5EF4-FFF2-40B4-BE49-F238E27FC236}">
                <a16:creationId xmlns:a16="http://schemas.microsoft.com/office/drawing/2014/main" id="{DA00EE59-FFE0-45AD-466C-1E2042956CA6}"/>
              </a:ext>
            </a:extLst>
          </p:cNvPr>
          <p:cNvSpPr>
            <a:spLocks noGrp="1"/>
          </p:cNvSpPr>
          <p:nvPr>
            <p:ph type="title"/>
          </p:nvPr>
        </p:nvSpPr>
        <p:spPr>
          <a:xfrm>
            <a:off x="2611808" y="808056"/>
            <a:ext cx="7958331" cy="1077229"/>
          </a:xfrm>
        </p:spPr>
        <p:txBody>
          <a:bodyPr>
            <a:normAutofit/>
          </a:bodyPr>
          <a:lstStyle/>
          <a:p>
            <a:pPr algn="l"/>
            <a:r>
              <a:rPr lang="en-HK" b="0" i="0">
                <a:effectLst/>
                <a:latin typeface="brandon-grot-w01-light"/>
              </a:rPr>
              <a:t>5: Gua Sha</a:t>
            </a:r>
            <a:endParaRPr lang="en-US"/>
          </a:p>
        </p:txBody>
      </p:sp>
      <p:sp>
        <p:nvSpPr>
          <p:cNvPr id="18" name="Rectangle 17">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2790D77-1E77-925F-4EF0-89BBFEF9C7EE}"/>
              </a:ext>
            </a:extLst>
          </p:cNvPr>
          <p:cNvSpPr>
            <a:spLocks noGrp="1"/>
          </p:cNvSpPr>
          <p:nvPr>
            <p:ph idx="1"/>
          </p:nvPr>
        </p:nvSpPr>
        <p:spPr>
          <a:xfrm>
            <a:off x="2610579" y="2052116"/>
            <a:ext cx="7959560" cy="3997828"/>
          </a:xfrm>
        </p:spPr>
        <p:txBody>
          <a:bodyPr>
            <a:normAutofit/>
          </a:bodyPr>
          <a:lstStyle/>
          <a:p>
            <a:pPr rtl="0" fontAlgn="base"/>
            <a:r>
              <a:rPr lang="en-HK" b="0" i="0">
                <a:effectLst/>
                <a:latin typeface="avenir-lt-w01_35-light1475496"/>
              </a:rPr>
              <a:t>Gua Sha is a massage that involves applying herbal oil over the skin and then scraping it with a </a:t>
            </a:r>
            <a:r>
              <a:rPr lang="en-HK" b="0" i="0" err="1">
                <a:effectLst/>
                <a:latin typeface="avenir-lt-w01_35-light1475496"/>
              </a:rPr>
              <a:t>gua</a:t>
            </a:r>
            <a:r>
              <a:rPr lang="en-HK" b="0" i="0">
                <a:effectLst/>
                <a:latin typeface="avenir-lt-w01_35-light1475496"/>
              </a:rPr>
              <a:t> sha tool such as a spoon or coin. This scraping provides a deep stretch and release of the body there, which improves blood circulation, as well as flush away toxins that were stuck deep within the muscles.</a:t>
            </a:r>
          </a:p>
          <a:p>
            <a:pPr rtl="0" fontAlgn="base"/>
            <a:r>
              <a:rPr lang="en-HK" b="0" i="0">
                <a:effectLst/>
                <a:latin typeface="avenir-lt-w01_35-light1475496"/>
              </a:rPr>
              <a:t>The scraping does leave red marks similar to cupping, and depending on your body’s condition, the marks will look different. It’s very relaxing, and the marks usually go away within a week.</a:t>
            </a:r>
          </a:p>
          <a:p>
            <a:endParaRPr lang="en-US" dirty="0"/>
          </a:p>
        </p:txBody>
      </p:sp>
    </p:spTree>
    <p:extLst>
      <p:ext uri="{BB962C8B-B14F-4D97-AF65-F5344CB8AC3E}">
        <p14:creationId xmlns:p14="http://schemas.microsoft.com/office/powerpoint/2010/main" val="263479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8F4B8D-CB62-49AA-BBC9-BFBF0FA438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0B11A20E-F906-44AF-9B8C-5C7607ED28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589F2FE7-0776-45FC-BA50-B33FD5272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E28EA0B-064B-42ED-AEB7-E2B518F58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815A55-8D70-457A-807A-8497E4EB2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9409685-E4D7-4C17-A7A6-C7C411192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0BB97CD4-5E08-4372-8A06-C645E5701DC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147E635D-C3B4-465B-AF24-991B6BF63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A0623D0-396B-499E-BBFB-C17F1BB0F2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 name="Content Placeholder 4" descr="A person using a cell phone to massage a person's back&#10;&#10;Description automatically generated with low confidence">
            <a:extLst>
              <a:ext uri="{FF2B5EF4-FFF2-40B4-BE49-F238E27FC236}">
                <a16:creationId xmlns:a16="http://schemas.microsoft.com/office/drawing/2014/main" id="{0ABA570C-4E6F-6ED2-503C-16EB18FDD25D}"/>
              </a:ext>
            </a:extLst>
          </p:cNvPr>
          <p:cNvPicPr>
            <a:picLocks noGrp="1" noChangeAspect="1"/>
          </p:cNvPicPr>
          <p:nvPr>
            <p:ph idx="1"/>
          </p:nvPr>
        </p:nvPicPr>
        <p:blipFill rotWithShape="1">
          <a:blip r:embed="rId4">
            <a:alphaModFix amt="35000"/>
          </a:blip>
          <a:srcRect r="-1" b="16042"/>
          <a:stretch/>
        </p:blipFill>
        <p:spPr>
          <a:xfrm>
            <a:off x="19965" y="-2"/>
            <a:ext cx="12191695" cy="6858000"/>
          </a:xfrm>
          <a:prstGeom prst="rect">
            <a:avLst/>
          </a:prstGeom>
        </p:spPr>
      </p:pic>
      <p:sp>
        <p:nvSpPr>
          <p:cNvPr id="28" name="Rectangle 27">
            <a:extLst>
              <a:ext uri="{FF2B5EF4-FFF2-40B4-BE49-F238E27FC236}">
                <a16:creationId xmlns:a16="http://schemas.microsoft.com/office/drawing/2014/main" id="{14E56C4B-C9E0-4F01-AF43-E69279A06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CCFC05F-DF0D-4B1B-8FD8-51B508CBCF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tretch>
            <a:fillRect/>
          </a:stretch>
        </p:blipFill>
        <p:spPr>
          <a:xfrm>
            <a:off x="962042" y="0"/>
            <a:ext cx="11228892" cy="6858000"/>
          </a:xfrm>
          <a:prstGeom prst="rect">
            <a:avLst/>
          </a:prstGeom>
        </p:spPr>
      </p:pic>
      <p:sp>
        <p:nvSpPr>
          <p:cNvPr id="32" name="Rectangle 31">
            <a:extLst>
              <a:ext uri="{FF2B5EF4-FFF2-40B4-BE49-F238E27FC236}">
                <a16:creationId xmlns:a16="http://schemas.microsoft.com/office/drawing/2014/main" id="{8C654A17-56DA-4921-A42B-DE255FA66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4C74A-5529-76A9-875F-B8B3C679B19F}"/>
              </a:ext>
            </a:extLst>
          </p:cNvPr>
          <p:cNvSpPr>
            <a:spLocks noGrp="1"/>
          </p:cNvSpPr>
          <p:nvPr>
            <p:ph type="title"/>
          </p:nvPr>
        </p:nvSpPr>
        <p:spPr>
          <a:xfrm>
            <a:off x="2292054" y="3428998"/>
            <a:ext cx="5816024" cy="2623459"/>
          </a:xfrm>
        </p:spPr>
        <p:txBody>
          <a:bodyPr vert="horz" lIns="91440" tIns="45720" rIns="91440" bIns="45720" rtlCol="0" anchor="t">
            <a:normAutofit/>
          </a:bodyPr>
          <a:lstStyle/>
          <a:p>
            <a:r>
              <a:rPr lang="en-US" sz="2100"/>
              <a:t>https://www.youtube.com/watch?v=ivS_-jIHR3w&amp;t=294s&amp;ab_channel=AbigailSurasky</a:t>
            </a:r>
          </a:p>
        </p:txBody>
      </p:sp>
    </p:spTree>
    <p:extLst>
      <p:ext uri="{BB962C8B-B14F-4D97-AF65-F5344CB8AC3E}">
        <p14:creationId xmlns:p14="http://schemas.microsoft.com/office/powerpoint/2010/main" val="68439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80B68A-9FCD-4218-B1AC-274CE9C97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6F8BB7F-0DBC-44A5-B641-5AFE32F963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9C8E5C40-98AF-420F-9EA7-57039B157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5DAF3C90-D309-48B6-AB0F-74AE1048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BC38C68-7998-47D2-ACFB-7354EAF3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5C8DCD-2B88-41ED-8B63-9122BB6F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C14F3-E3EA-0EC1-275A-01BC4CC0B99C}"/>
              </a:ext>
            </a:extLst>
          </p:cNvPr>
          <p:cNvSpPr>
            <a:spLocks noGrp="1"/>
          </p:cNvSpPr>
          <p:nvPr>
            <p:ph type="title"/>
          </p:nvPr>
        </p:nvSpPr>
        <p:spPr>
          <a:xfrm>
            <a:off x="1964444" y="808056"/>
            <a:ext cx="3319381" cy="1077229"/>
          </a:xfrm>
        </p:spPr>
        <p:txBody>
          <a:bodyPr>
            <a:normAutofit/>
          </a:bodyPr>
          <a:lstStyle/>
          <a:p>
            <a:pPr algn="l"/>
            <a:r>
              <a:rPr lang="en-US" dirty="0"/>
              <a:t>Class Announcement </a:t>
            </a:r>
            <a:endParaRPr lang="en-US"/>
          </a:p>
        </p:txBody>
      </p:sp>
      <p:sp>
        <p:nvSpPr>
          <p:cNvPr id="3" name="Content Placeholder 2">
            <a:extLst>
              <a:ext uri="{FF2B5EF4-FFF2-40B4-BE49-F238E27FC236}">
                <a16:creationId xmlns:a16="http://schemas.microsoft.com/office/drawing/2014/main" id="{4826B09B-442E-ABA8-EB8B-8AF134AA26DF}"/>
              </a:ext>
            </a:extLst>
          </p:cNvPr>
          <p:cNvSpPr>
            <a:spLocks noGrp="1"/>
          </p:cNvSpPr>
          <p:nvPr>
            <p:ph idx="1"/>
          </p:nvPr>
        </p:nvSpPr>
        <p:spPr>
          <a:xfrm>
            <a:off x="1964444" y="2052116"/>
            <a:ext cx="3319381" cy="3997828"/>
          </a:xfrm>
        </p:spPr>
        <p:txBody>
          <a:bodyPr>
            <a:normAutofit/>
          </a:bodyPr>
          <a:lstStyle/>
          <a:p>
            <a:pPr>
              <a:lnSpc>
                <a:spcPct val="110000"/>
              </a:lnSpc>
            </a:pPr>
            <a:r>
              <a:rPr lang="en-US" sz="1700"/>
              <a:t>Implementation of the </a:t>
            </a:r>
            <a:r>
              <a:rPr lang="en-US" sz="1700" b="1"/>
              <a:t>Seating Plan</a:t>
            </a:r>
            <a:endParaRPr lang="en-US" sz="1700"/>
          </a:p>
          <a:p>
            <a:pPr lvl="1">
              <a:lnSpc>
                <a:spcPct val="110000"/>
              </a:lnSpc>
            </a:pPr>
            <a:r>
              <a:rPr lang="en-US" sz="1700"/>
              <a:t>Every day when you enter the classroom, you will be assigned with a new seat in the way of a lucky draw </a:t>
            </a:r>
          </a:p>
          <a:p>
            <a:pPr lvl="1">
              <a:lnSpc>
                <a:spcPct val="110000"/>
              </a:lnSpc>
            </a:pPr>
            <a:r>
              <a:rPr lang="en-US" sz="1700"/>
              <a:t>Remember to charge all your device properly starting from tomorrow as you might not have a seat next to the socket </a:t>
            </a:r>
          </a:p>
        </p:txBody>
      </p:sp>
      <p:pic>
        <p:nvPicPr>
          <p:cNvPr id="5" name="Picture 4" descr="Rows of chairs in a dark auditorium">
            <a:extLst>
              <a:ext uri="{FF2B5EF4-FFF2-40B4-BE49-F238E27FC236}">
                <a16:creationId xmlns:a16="http://schemas.microsoft.com/office/drawing/2014/main" id="{4C95BEE3-2BDC-3B63-5EF6-5A8A1FD365CD}"/>
              </a:ext>
            </a:extLst>
          </p:cNvPr>
          <p:cNvPicPr>
            <a:picLocks noChangeAspect="1"/>
          </p:cNvPicPr>
          <p:nvPr/>
        </p:nvPicPr>
        <p:blipFill rotWithShape="1">
          <a:blip r:embed="rId5"/>
          <a:srcRect l="39333" r="17291"/>
          <a:stretch/>
        </p:blipFill>
        <p:spPr>
          <a:xfrm>
            <a:off x="6096543" y="227"/>
            <a:ext cx="5288377" cy="6858000"/>
          </a:xfrm>
          <a:prstGeom prst="rect">
            <a:avLst/>
          </a:prstGeom>
          <a:ln w="12700">
            <a:solidFill>
              <a:schemeClr val="tx1"/>
            </a:solidFill>
          </a:ln>
        </p:spPr>
      </p:pic>
      <p:sp>
        <p:nvSpPr>
          <p:cNvPr id="21" name="Rectangle 20">
            <a:extLst>
              <a:ext uri="{FF2B5EF4-FFF2-40B4-BE49-F238E27FC236}">
                <a16:creationId xmlns:a16="http://schemas.microsoft.com/office/drawing/2014/main" id="{BB4A66AB-0B35-4E2E-AE78-EA6F40F5A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11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E4D36C00-6CE5-7E60-A684-900194563888}"/>
              </a:ext>
            </a:extLst>
          </p:cNvPr>
          <p:cNvSpPr>
            <a:spLocks noGrp="1"/>
          </p:cNvSpPr>
          <p:nvPr>
            <p:ph type="title"/>
          </p:nvPr>
        </p:nvSpPr>
        <p:spPr>
          <a:xfrm>
            <a:off x="2611808" y="1022548"/>
            <a:ext cx="7958331" cy="1308063"/>
          </a:xfrm>
        </p:spPr>
        <p:txBody>
          <a:bodyPr anchor="b">
            <a:normAutofit/>
          </a:bodyPr>
          <a:lstStyle/>
          <a:p>
            <a:pPr algn="l"/>
            <a:r>
              <a:rPr lang="en-HK" sz="4400" b="1" i="0">
                <a:solidFill>
                  <a:srgbClr val="1F2D29"/>
                </a:solidFill>
                <a:effectLst/>
                <a:latin typeface="brandon-grot-w01-light"/>
              </a:rPr>
              <a:t>6: Herbal Medicine</a:t>
            </a:r>
            <a:endParaRPr lang="en-US" sz="4400">
              <a:solidFill>
                <a:srgbClr val="1F2D29"/>
              </a:solidFill>
            </a:endParaRP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C12EB4E-4C61-F73C-0324-F263233E3A17}"/>
              </a:ext>
            </a:extLst>
          </p:cNvPr>
          <p:cNvSpPr>
            <a:spLocks noGrp="1"/>
          </p:cNvSpPr>
          <p:nvPr>
            <p:ph idx="1"/>
          </p:nvPr>
        </p:nvSpPr>
        <p:spPr>
          <a:xfrm>
            <a:off x="2302933" y="2641604"/>
            <a:ext cx="7621606" cy="3443107"/>
          </a:xfrm>
        </p:spPr>
        <p:txBody>
          <a:bodyPr anchor="t">
            <a:normAutofit lnSpcReduction="10000"/>
          </a:bodyPr>
          <a:lstStyle/>
          <a:p>
            <a:pPr rtl="0" fontAlgn="base">
              <a:lnSpc>
                <a:spcPct val="110000"/>
              </a:lnSpc>
            </a:pPr>
            <a:r>
              <a:rPr lang="en-HK" sz="1600" b="0" i="0">
                <a:solidFill>
                  <a:srgbClr val="1F2D29"/>
                </a:solidFill>
                <a:effectLst/>
                <a:latin typeface="avenir-lt-w01_35-light1475496"/>
              </a:rPr>
              <a:t>Chinese herbal medicine uses naturally occurring substances such as barks, seeds, fruits, flowers, roots, and leaves. Some common examples include cinnamon, ginger, ginseng, liquorice, goji berries, and chrysanthemum. The purpose of herbal medicine is to replenish nutrition, enhance digestion, and restore proper functioning of organs. </a:t>
            </a:r>
          </a:p>
          <a:p>
            <a:pPr rtl="0" fontAlgn="base">
              <a:lnSpc>
                <a:spcPct val="110000"/>
              </a:lnSpc>
            </a:pPr>
            <a:r>
              <a:rPr lang="en-HK" sz="1600" b="0" i="0">
                <a:solidFill>
                  <a:srgbClr val="1F2D29"/>
                </a:solidFill>
                <a:effectLst/>
                <a:latin typeface="avenir-lt-w01_35-light1475496"/>
              </a:rPr>
              <a:t>A TCM doctor can create a specific combination of herbs with a specific dosage for your specific condition. While you can buy herbs over the counter in a Chinese medicine shop, it’s best to consult a TCM doctor first.</a:t>
            </a:r>
          </a:p>
          <a:p>
            <a:pPr rtl="0" fontAlgn="base">
              <a:lnSpc>
                <a:spcPct val="110000"/>
              </a:lnSpc>
            </a:pPr>
            <a:r>
              <a:rPr lang="en-HK" sz="1600" b="0" i="0">
                <a:solidFill>
                  <a:srgbClr val="1F2D29"/>
                </a:solidFill>
                <a:effectLst/>
                <a:latin typeface="avenir-lt-w01_35-light1475496"/>
              </a:rPr>
              <a:t>Herbs are usually used in combination with other treatments that stimulate acupoints. Those treatments tell the body where to focus its energy, while the herbs provide the necessary energy and fuel to help the body heal.</a:t>
            </a:r>
          </a:p>
          <a:p>
            <a:pPr>
              <a:lnSpc>
                <a:spcPct val="110000"/>
              </a:lnSpc>
            </a:pPr>
            <a:endParaRPr lang="en-US" sz="1600">
              <a:solidFill>
                <a:srgbClr val="1F2D29"/>
              </a:solidFill>
            </a:endParaRPr>
          </a:p>
        </p:txBody>
      </p:sp>
    </p:spTree>
    <p:extLst>
      <p:ext uri="{BB962C8B-B14F-4D97-AF65-F5344CB8AC3E}">
        <p14:creationId xmlns:p14="http://schemas.microsoft.com/office/powerpoint/2010/main" val="362931844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5BF35E-AB97-4CFB-9DC2-43B638C180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0706F57B-7F62-49EF-9B23-B0BDF0C314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D3B78202-005C-497D-8A4B-C001345A4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B871B25-98AE-4AEC-87DE-2FA17CF8C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A0F0AD9-C262-4256-B713-D5BF2AAC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578B44C-A14C-4022-B8F8-6018F9836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FD81DFD4-3A2D-469D-8ACE-C1E55D8902E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4FF45E05-D141-4A25-8E14-BD1B668BA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DE250E4-F24F-4598-AFEF-08BF9B14A6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A128105D-9E29-4F8F-B16B-BC337D041C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D76B3794-4517-42B9-98DF-F1A43A8B6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F70691-42ED-46B1-9728-F7B5AF3A7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C90F5-C0C1-29CA-80B9-0083685B3AC9}"/>
              </a:ext>
            </a:extLst>
          </p:cNvPr>
          <p:cNvSpPr>
            <a:spLocks noGrp="1"/>
          </p:cNvSpPr>
          <p:nvPr>
            <p:ph type="title"/>
          </p:nvPr>
        </p:nvSpPr>
        <p:spPr>
          <a:xfrm>
            <a:off x="1974254" y="5166421"/>
            <a:ext cx="8445357" cy="883524"/>
          </a:xfrm>
        </p:spPr>
        <p:txBody>
          <a:bodyPr vert="horz" lIns="91440" tIns="45720" rIns="91440" bIns="45720" rtlCol="0" anchor="t">
            <a:normAutofit/>
          </a:bodyPr>
          <a:lstStyle/>
          <a:p>
            <a:r>
              <a:rPr lang="en-US" sz="4800"/>
              <a:t>7: Food Therapy</a:t>
            </a:r>
          </a:p>
        </p:txBody>
      </p:sp>
      <p:sp>
        <p:nvSpPr>
          <p:cNvPr id="36" name="Rectangle 35">
            <a:extLst>
              <a:ext uri="{FF2B5EF4-FFF2-40B4-BE49-F238E27FC236}">
                <a16:creationId xmlns:a16="http://schemas.microsoft.com/office/drawing/2014/main" id="{CAADDB97-DC3A-4C7C-B565-1C1FF5095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produce, vegan nutrition, root vegetable, food&#10;&#10;Description automatically generated">
            <a:extLst>
              <a:ext uri="{FF2B5EF4-FFF2-40B4-BE49-F238E27FC236}">
                <a16:creationId xmlns:a16="http://schemas.microsoft.com/office/drawing/2014/main" id="{B1602DF2-33AA-615D-EB5A-ACC61755B921}"/>
              </a:ext>
            </a:extLst>
          </p:cNvPr>
          <p:cNvPicPr>
            <a:picLocks noGrp="1" noChangeAspect="1"/>
          </p:cNvPicPr>
          <p:nvPr>
            <p:ph idx="1"/>
          </p:nvPr>
        </p:nvPicPr>
        <p:blipFill rotWithShape="1">
          <a:blip r:embed="rId5"/>
          <a:srcRect t="10861" r="-1" b="24150"/>
          <a:stretch/>
        </p:blipFill>
        <p:spPr>
          <a:xfrm>
            <a:off x="1005401" y="-1"/>
            <a:ext cx="10380133" cy="4030679"/>
          </a:xfrm>
          <a:prstGeom prst="rect">
            <a:avLst/>
          </a:prstGeom>
          <a:ln>
            <a:solidFill>
              <a:schemeClr val="accent6"/>
            </a:solidFill>
          </a:ln>
        </p:spPr>
      </p:pic>
      <p:sp>
        <p:nvSpPr>
          <p:cNvPr id="38" name="Rectangle 37">
            <a:extLst>
              <a:ext uri="{FF2B5EF4-FFF2-40B4-BE49-F238E27FC236}">
                <a16:creationId xmlns:a16="http://schemas.microsoft.com/office/drawing/2014/main" id="{CD3DCADB-5BB9-4BD2-875A-9A1C1D970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30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D37528E6-BDD0-08E3-324D-DC12B3248263}"/>
              </a:ext>
            </a:extLst>
          </p:cNvPr>
          <p:cNvSpPr>
            <a:spLocks noGrp="1"/>
          </p:cNvSpPr>
          <p:nvPr>
            <p:ph type="title"/>
          </p:nvPr>
        </p:nvSpPr>
        <p:spPr>
          <a:xfrm>
            <a:off x="2611808" y="1022548"/>
            <a:ext cx="7958331" cy="1308063"/>
          </a:xfrm>
        </p:spPr>
        <p:txBody>
          <a:bodyPr anchor="b">
            <a:normAutofit/>
          </a:bodyPr>
          <a:lstStyle/>
          <a:p>
            <a:pPr algn="l"/>
            <a:r>
              <a:rPr lang="en-HK" sz="4400" b="1" i="0">
                <a:solidFill>
                  <a:srgbClr val="1F2D29"/>
                </a:solidFill>
                <a:effectLst/>
                <a:latin typeface="brandon-grot-w01-light"/>
              </a:rPr>
              <a:t>8: Qi Gong and Tai Chi</a:t>
            </a:r>
            <a:endParaRPr lang="en-US" sz="4400">
              <a:solidFill>
                <a:srgbClr val="1F2D29"/>
              </a:solidFill>
            </a:endParaRP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1778F2B-21F4-60A0-4D5B-65A8834252D5}"/>
              </a:ext>
            </a:extLst>
          </p:cNvPr>
          <p:cNvSpPr>
            <a:spLocks noGrp="1"/>
          </p:cNvSpPr>
          <p:nvPr>
            <p:ph idx="1"/>
          </p:nvPr>
        </p:nvSpPr>
        <p:spPr>
          <a:xfrm>
            <a:off x="2302933" y="2641604"/>
            <a:ext cx="7621606" cy="3443107"/>
          </a:xfrm>
        </p:spPr>
        <p:txBody>
          <a:bodyPr anchor="t">
            <a:normAutofit/>
          </a:bodyPr>
          <a:lstStyle/>
          <a:p>
            <a:pPr rtl="0" fontAlgn="base">
              <a:lnSpc>
                <a:spcPct val="110000"/>
              </a:lnSpc>
            </a:pPr>
            <a:r>
              <a:rPr lang="en-HK" sz="1400" b="0" i="0">
                <a:solidFill>
                  <a:srgbClr val="1F2D29"/>
                </a:solidFill>
                <a:effectLst/>
                <a:latin typeface="avenir-lt-w01_35-light1475496"/>
              </a:rPr>
              <a:t>The TCM doctor might also prescribe some exercises to help your body with qi circulation and blood circulation. Exercise also has great benefits for our emotions and mental health too. </a:t>
            </a:r>
          </a:p>
          <a:p>
            <a:pPr rtl="0" fontAlgn="base">
              <a:lnSpc>
                <a:spcPct val="110000"/>
              </a:lnSpc>
            </a:pPr>
            <a:r>
              <a:rPr lang="en-HK" sz="1400" b="0" i="0">
                <a:solidFill>
                  <a:srgbClr val="1F2D29"/>
                </a:solidFill>
                <a:effectLst/>
                <a:latin typeface="avenir-lt-w01_35-light1475496"/>
              </a:rPr>
              <a:t>You can think of </a:t>
            </a:r>
            <a:r>
              <a:rPr lang="en-HK" sz="1400" b="1" i="0">
                <a:solidFill>
                  <a:srgbClr val="1F2D29"/>
                </a:solidFill>
                <a:effectLst/>
                <a:latin typeface="avenir-lt-w01_35-light1475496"/>
              </a:rPr>
              <a:t>Qi Gong</a:t>
            </a:r>
            <a:r>
              <a:rPr lang="en-HK" sz="1400" b="0" i="0">
                <a:solidFill>
                  <a:srgbClr val="1F2D29"/>
                </a:solidFill>
                <a:effectLst/>
                <a:latin typeface="avenir-lt-w01_35-light1475496"/>
              </a:rPr>
              <a:t> like the Chinese version of yoga. Fun fact: one of the benefits of stretching exercises like yoga and qi gong is that it stretches your meridians, which improves qi flow! Qi Gong involves doing breathing exercises, maintaining poses, and repeating movements. Qi Gong is practiced to improve health and spirituality.</a:t>
            </a:r>
          </a:p>
          <a:p>
            <a:pPr rtl="0" fontAlgn="base">
              <a:lnSpc>
                <a:spcPct val="110000"/>
              </a:lnSpc>
            </a:pPr>
            <a:r>
              <a:rPr lang="en-HK" sz="1400" b="1" i="0">
                <a:solidFill>
                  <a:srgbClr val="1F2D29"/>
                </a:solidFill>
                <a:effectLst/>
                <a:latin typeface="avenir-lt-w01_35-light1475496"/>
              </a:rPr>
              <a:t>Tai Chi</a:t>
            </a:r>
            <a:r>
              <a:rPr lang="en-HK" sz="1400" b="0" i="0">
                <a:solidFill>
                  <a:srgbClr val="1F2D29"/>
                </a:solidFill>
                <a:effectLst/>
                <a:latin typeface="avenir-lt-w01_35-light1475496"/>
              </a:rPr>
              <a:t> is the martial arts version of Qi Gong. It is a meditative form of martial arts that nurtures a peaceful mind, a strong body, and a spiritual connection to nature.</a:t>
            </a:r>
          </a:p>
          <a:p>
            <a:pPr rtl="0" fontAlgn="base">
              <a:lnSpc>
                <a:spcPct val="110000"/>
              </a:lnSpc>
            </a:pPr>
            <a:r>
              <a:rPr lang="en-HK" sz="1400" b="0" i="0">
                <a:solidFill>
                  <a:srgbClr val="1F2D29"/>
                </a:solidFill>
                <a:effectLst/>
                <a:latin typeface="avenir-lt-w01_35-light1475496"/>
              </a:rPr>
              <a:t>Qi Gong is simpler to learn, just like how yoga is simpler to learn than martial arts, so your doctor might teach you some Qi Gong poses.</a:t>
            </a:r>
          </a:p>
          <a:p>
            <a:pPr marL="6160" indent="0">
              <a:lnSpc>
                <a:spcPct val="110000"/>
              </a:lnSpc>
              <a:buNone/>
            </a:pPr>
            <a:endParaRPr lang="en-US" sz="1400">
              <a:solidFill>
                <a:srgbClr val="1F2D29"/>
              </a:solidFill>
            </a:endParaRPr>
          </a:p>
        </p:txBody>
      </p:sp>
    </p:spTree>
    <p:extLst>
      <p:ext uri="{BB962C8B-B14F-4D97-AF65-F5344CB8AC3E}">
        <p14:creationId xmlns:p14="http://schemas.microsoft.com/office/powerpoint/2010/main" val="214748646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872-704F-BD0F-5783-D36E99AC38FC}"/>
              </a:ext>
            </a:extLst>
          </p:cNvPr>
          <p:cNvSpPr>
            <a:spLocks noGrp="1"/>
          </p:cNvSpPr>
          <p:nvPr>
            <p:ph type="ctrTitle"/>
          </p:nvPr>
        </p:nvSpPr>
        <p:spPr/>
        <p:txBody>
          <a:bodyPr/>
          <a:lstStyle/>
          <a:p>
            <a:r>
              <a:rPr lang="en-US" dirty="0"/>
              <a:t>See you all! </a:t>
            </a:r>
          </a:p>
        </p:txBody>
      </p:sp>
      <p:sp>
        <p:nvSpPr>
          <p:cNvPr id="3" name="Subtitle 2">
            <a:extLst>
              <a:ext uri="{FF2B5EF4-FFF2-40B4-BE49-F238E27FC236}">
                <a16:creationId xmlns:a16="http://schemas.microsoft.com/office/drawing/2014/main" id="{66E63E84-9C06-81A7-829C-ED1D277637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783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80B68A-9FCD-4218-B1AC-274CE9C97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6F8BB7F-0DBC-44A5-B641-5AFE32F963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9C8E5C40-98AF-420F-9EA7-57039B157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5DAF3C90-D309-48B6-AB0F-74AE1048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BC38C68-7998-47D2-ACFB-7354EAF3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5C8DCD-2B88-41ED-8B63-9122BB6F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6CCAD-07DA-78CA-FBCB-1B341F3AB921}"/>
              </a:ext>
            </a:extLst>
          </p:cNvPr>
          <p:cNvSpPr>
            <a:spLocks noGrp="1"/>
          </p:cNvSpPr>
          <p:nvPr>
            <p:ph type="title"/>
          </p:nvPr>
        </p:nvSpPr>
        <p:spPr>
          <a:xfrm>
            <a:off x="1964444" y="808056"/>
            <a:ext cx="3319381" cy="1077229"/>
          </a:xfrm>
        </p:spPr>
        <p:txBody>
          <a:bodyPr>
            <a:normAutofit/>
          </a:bodyPr>
          <a:lstStyle/>
          <a:p>
            <a:pPr algn="l"/>
            <a:r>
              <a:rPr lang="en-US" dirty="0"/>
              <a:t>Assignment 3</a:t>
            </a:r>
            <a:endParaRPr lang="en-US"/>
          </a:p>
        </p:txBody>
      </p:sp>
      <p:sp>
        <p:nvSpPr>
          <p:cNvPr id="4" name="Content Placeholder 3">
            <a:extLst>
              <a:ext uri="{FF2B5EF4-FFF2-40B4-BE49-F238E27FC236}">
                <a16:creationId xmlns:a16="http://schemas.microsoft.com/office/drawing/2014/main" id="{A321ADAF-72E5-C9E8-1800-1BD866156DC3}"/>
              </a:ext>
            </a:extLst>
          </p:cNvPr>
          <p:cNvSpPr>
            <a:spLocks noGrp="1"/>
          </p:cNvSpPr>
          <p:nvPr>
            <p:ph idx="1"/>
          </p:nvPr>
        </p:nvSpPr>
        <p:spPr>
          <a:xfrm>
            <a:off x="1964444" y="2052116"/>
            <a:ext cx="3319381" cy="3997828"/>
          </a:xfrm>
        </p:spPr>
        <p:txBody>
          <a:bodyPr>
            <a:normAutofit/>
          </a:bodyPr>
          <a:lstStyle/>
          <a:p>
            <a:pPr>
              <a:lnSpc>
                <a:spcPct val="110000"/>
              </a:lnSpc>
            </a:pPr>
            <a:r>
              <a:rPr lang="en-US" sz="1500"/>
              <a:t>Imagine you are a student studying Chinese Medicine and you are working with your doctor, who is a mentor that supervise your practicums. </a:t>
            </a:r>
          </a:p>
          <a:p>
            <a:pPr>
              <a:lnSpc>
                <a:spcPct val="110000"/>
              </a:lnSpc>
            </a:pPr>
            <a:r>
              <a:rPr lang="en-US" sz="1500"/>
              <a:t>You will receive a patient profile on </a:t>
            </a:r>
            <a:r>
              <a:rPr lang="en-US" sz="1500" b="1"/>
              <a:t>6</a:t>
            </a:r>
            <a:r>
              <a:rPr lang="en-US" sz="1500" b="1" baseline="30000"/>
              <a:t>th</a:t>
            </a:r>
            <a:r>
              <a:rPr lang="en-US" sz="1500" b="1"/>
              <a:t> June </a:t>
            </a:r>
            <a:r>
              <a:rPr lang="en-US" sz="1500"/>
              <a:t>and you will be given 1 hour to prepare. </a:t>
            </a:r>
          </a:p>
          <a:p>
            <a:pPr>
              <a:lnSpc>
                <a:spcPct val="110000"/>
              </a:lnSpc>
            </a:pPr>
            <a:r>
              <a:rPr lang="en-US" sz="1500"/>
              <a:t>The teacher will act as the patient’s family member and will ask you some questions regarding the patient. </a:t>
            </a:r>
          </a:p>
        </p:txBody>
      </p:sp>
      <p:pic>
        <p:nvPicPr>
          <p:cNvPr id="6" name="Picture 5" descr="Desk with stethoscope and computer keyboard">
            <a:extLst>
              <a:ext uri="{FF2B5EF4-FFF2-40B4-BE49-F238E27FC236}">
                <a16:creationId xmlns:a16="http://schemas.microsoft.com/office/drawing/2014/main" id="{E96897E9-1C39-0D49-94A9-CCA29F506B89}"/>
              </a:ext>
            </a:extLst>
          </p:cNvPr>
          <p:cNvPicPr>
            <a:picLocks noChangeAspect="1"/>
          </p:cNvPicPr>
          <p:nvPr/>
        </p:nvPicPr>
        <p:blipFill rotWithShape="1">
          <a:blip r:embed="rId5"/>
          <a:srcRect l="48528" r="-2" b="-2"/>
          <a:stretch/>
        </p:blipFill>
        <p:spPr>
          <a:xfrm>
            <a:off x="6096543" y="227"/>
            <a:ext cx="5288377" cy="6858000"/>
          </a:xfrm>
          <a:prstGeom prst="rect">
            <a:avLst/>
          </a:prstGeom>
          <a:ln w="12700">
            <a:solidFill>
              <a:schemeClr val="tx1"/>
            </a:solidFill>
          </a:ln>
        </p:spPr>
      </p:pic>
      <p:sp>
        <p:nvSpPr>
          <p:cNvPr id="22" name="Rectangle 21">
            <a:extLst>
              <a:ext uri="{FF2B5EF4-FFF2-40B4-BE49-F238E27FC236}">
                <a16:creationId xmlns:a16="http://schemas.microsoft.com/office/drawing/2014/main" id="{BB4A66AB-0B35-4E2E-AE78-EA6F40F5A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35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7AEC63-11CA-48B3-B4F4-101FA0702D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EC860F15-E4F5-4907-BF76-B67E0C5355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1A733FE4-5754-4D86-92F8-1C8B14675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39C57BD-CB33-4035-825B-9DB23502C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FB4EE71-888E-4DC2-B33D-D1B1686EB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7A3EDBC9-3E02-4BB3-B76A-EE1F36E3D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2A2E5628-4814-4629-B4E4-59EA8D0CCD8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717333-7639-94BC-2799-AA7FE889E742}"/>
              </a:ext>
            </a:extLst>
          </p:cNvPr>
          <p:cNvSpPr>
            <a:spLocks noGrp="1"/>
          </p:cNvSpPr>
          <p:nvPr>
            <p:ph type="title"/>
          </p:nvPr>
        </p:nvSpPr>
        <p:spPr>
          <a:xfrm>
            <a:off x="2611808" y="808056"/>
            <a:ext cx="7958331" cy="1077229"/>
          </a:xfrm>
        </p:spPr>
        <p:txBody>
          <a:bodyPr vert="horz" lIns="91440" tIns="45720" rIns="91440" bIns="45720" rtlCol="0" anchor="t">
            <a:normAutofit/>
          </a:bodyPr>
          <a:lstStyle/>
          <a:p>
            <a:pPr algn="l"/>
            <a:r>
              <a:rPr lang="en-US" dirty="0"/>
              <a:t>Assignment 3</a:t>
            </a:r>
            <a:endParaRPr lang="en-US"/>
          </a:p>
        </p:txBody>
      </p:sp>
      <p:sp>
        <p:nvSpPr>
          <p:cNvPr id="26" name="Rectangle 25">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28FD799-9875-418C-B269-5C50E6C6A845}"/>
              </a:ext>
            </a:extLst>
          </p:cNvPr>
          <p:cNvSpPr>
            <a:spLocks noGrp="1"/>
          </p:cNvSpPr>
          <p:nvPr>
            <p:ph sz="half" idx="1"/>
          </p:nvPr>
        </p:nvSpPr>
        <p:spPr>
          <a:xfrm>
            <a:off x="3241056" y="2367885"/>
            <a:ext cx="3277674" cy="3366832"/>
          </a:xfrm>
        </p:spPr>
        <p:txBody>
          <a:bodyPr/>
          <a:lstStyle/>
          <a:p>
            <a:pPr marL="289370" indent="-289370" defTabSz="768096">
              <a:spcBef>
                <a:spcPts val="840"/>
              </a:spcBef>
              <a:spcAft>
                <a:spcPts val="504"/>
              </a:spcAft>
            </a:pPr>
            <a:r>
              <a:rPr lang="en-US" sz="1680" kern="1200">
                <a:solidFill>
                  <a:schemeClr val="tx1"/>
                </a:solidFill>
                <a:effectLst/>
                <a:latin typeface="+mn-lt"/>
                <a:ea typeface="+mn-ea"/>
                <a:cs typeface="+mn-cs"/>
              </a:rPr>
              <a:t>Knowledge (25%) </a:t>
            </a:r>
          </a:p>
          <a:p>
            <a:pPr marL="668084" lvl="1" indent="-284036" defTabSz="768096">
              <a:spcBef>
                <a:spcPts val="420"/>
              </a:spcBef>
              <a:spcAft>
                <a:spcPts val="504"/>
              </a:spcAft>
            </a:pPr>
            <a:r>
              <a:rPr lang="en-US" sz="1512" kern="1200">
                <a:solidFill>
                  <a:schemeClr val="tx1"/>
                </a:solidFill>
                <a:effectLst/>
                <a:latin typeface="+mn-lt"/>
                <a:ea typeface="+mn-ea"/>
                <a:cs typeface="+mn-cs"/>
              </a:rPr>
              <a:t>You demonstrate knowledge about TCM taught during lesson 3.1 – 3.4. </a:t>
            </a:r>
          </a:p>
          <a:p>
            <a:pPr marL="289370" indent="-289370" defTabSz="768096">
              <a:spcBef>
                <a:spcPts val="840"/>
              </a:spcBef>
              <a:spcAft>
                <a:spcPts val="504"/>
              </a:spcAft>
            </a:pPr>
            <a:r>
              <a:rPr lang="en-US" sz="1680" kern="1200">
                <a:solidFill>
                  <a:schemeClr val="tx1"/>
                </a:solidFill>
                <a:effectLst/>
                <a:latin typeface="+mn-lt"/>
                <a:ea typeface="+mn-ea"/>
                <a:cs typeface="+mn-cs"/>
              </a:rPr>
              <a:t>Thinking (25%) </a:t>
            </a:r>
          </a:p>
          <a:p>
            <a:pPr marL="668084" lvl="1" indent="-284036" defTabSz="768096">
              <a:spcBef>
                <a:spcPts val="420"/>
              </a:spcBef>
              <a:spcAft>
                <a:spcPts val="504"/>
              </a:spcAft>
            </a:pPr>
            <a:r>
              <a:rPr lang="en-US" sz="1512" kern="1200">
                <a:solidFill>
                  <a:schemeClr val="tx1"/>
                </a:solidFill>
                <a:effectLst/>
                <a:latin typeface="+mn-lt"/>
                <a:ea typeface="+mn-ea"/>
                <a:cs typeface="+mn-cs"/>
              </a:rPr>
              <a:t>You can answer the concerns of the questions asked by the patient’s family member </a:t>
            </a:r>
            <a:endParaRPr lang="en-US"/>
          </a:p>
        </p:txBody>
      </p:sp>
      <p:sp>
        <p:nvSpPr>
          <p:cNvPr id="4" name="Content Placeholder 3">
            <a:extLst>
              <a:ext uri="{FF2B5EF4-FFF2-40B4-BE49-F238E27FC236}">
                <a16:creationId xmlns:a16="http://schemas.microsoft.com/office/drawing/2014/main" id="{CEC1D314-B57B-AC39-42E1-020E12F8DEB6}"/>
              </a:ext>
            </a:extLst>
          </p:cNvPr>
          <p:cNvSpPr>
            <a:spLocks noGrp="1"/>
          </p:cNvSpPr>
          <p:nvPr>
            <p:ph sz="half" idx="2"/>
          </p:nvPr>
        </p:nvSpPr>
        <p:spPr>
          <a:xfrm>
            <a:off x="6661310" y="2367883"/>
            <a:ext cx="3279579" cy="3366833"/>
          </a:xfrm>
        </p:spPr>
        <p:txBody>
          <a:bodyPr/>
          <a:lstStyle/>
          <a:p>
            <a:pPr marL="289370" indent="-289370" defTabSz="768096">
              <a:spcBef>
                <a:spcPts val="840"/>
              </a:spcBef>
              <a:spcAft>
                <a:spcPts val="504"/>
              </a:spcAft>
            </a:pPr>
            <a:r>
              <a:rPr lang="en-US" sz="1680" kern="1200">
                <a:solidFill>
                  <a:schemeClr val="tx1"/>
                </a:solidFill>
                <a:effectLst/>
                <a:latin typeface="+mn-lt"/>
                <a:ea typeface="+mn-ea"/>
                <a:cs typeface="+mn-cs"/>
              </a:rPr>
              <a:t>Communication (25%) </a:t>
            </a:r>
          </a:p>
          <a:p>
            <a:pPr marL="668084" lvl="1" indent="-284036" defTabSz="768096">
              <a:spcBef>
                <a:spcPts val="420"/>
              </a:spcBef>
              <a:spcAft>
                <a:spcPts val="504"/>
              </a:spcAft>
            </a:pPr>
            <a:r>
              <a:rPr lang="en-US" sz="1512" kern="1200">
                <a:solidFill>
                  <a:schemeClr val="tx1"/>
                </a:solidFill>
                <a:effectLst/>
                <a:latin typeface="+mn-lt"/>
                <a:ea typeface="+mn-ea"/>
                <a:cs typeface="+mn-cs"/>
              </a:rPr>
              <a:t>You can explain your ideas to the patient’s family member effectively. </a:t>
            </a:r>
          </a:p>
          <a:p>
            <a:pPr marL="289370" indent="-289370" defTabSz="768096">
              <a:spcBef>
                <a:spcPts val="840"/>
              </a:spcBef>
              <a:spcAft>
                <a:spcPts val="504"/>
              </a:spcAft>
            </a:pPr>
            <a:r>
              <a:rPr lang="en-US" sz="1680" kern="1200">
                <a:solidFill>
                  <a:schemeClr val="tx1"/>
                </a:solidFill>
                <a:effectLst/>
                <a:latin typeface="+mn-lt"/>
                <a:ea typeface="+mn-ea"/>
                <a:cs typeface="+mn-cs"/>
              </a:rPr>
              <a:t>Application (25%) </a:t>
            </a:r>
          </a:p>
          <a:p>
            <a:pPr marL="668084" lvl="1" indent="-284036" defTabSz="768096">
              <a:spcBef>
                <a:spcPts val="420"/>
              </a:spcBef>
              <a:spcAft>
                <a:spcPts val="504"/>
              </a:spcAft>
            </a:pPr>
            <a:r>
              <a:rPr lang="en-US" sz="1512" kern="1200">
                <a:solidFill>
                  <a:schemeClr val="tx1"/>
                </a:solidFill>
                <a:effectLst/>
                <a:latin typeface="+mn-lt"/>
                <a:ea typeface="+mn-ea"/>
                <a:cs typeface="+mn-cs"/>
              </a:rPr>
              <a:t>Your grades of all the homework and classwork in Unit 3 </a:t>
            </a:r>
          </a:p>
          <a:p>
            <a:pPr lvl="1"/>
            <a:endParaRPr lang="en-US" dirty="0"/>
          </a:p>
        </p:txBody>
      </p:sp>
    </p:spTree>
    <p:extLst>
      <p:ext uri="{BB962C8B-B14F-4D97-AF65-F5344CB8AC3E}">
        <p14:creationId xmlns:p14="http://schemas.microsoft.com/office/powerpoint/2010/main" val="311269177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580B68A-9FCD-4218-B1AC-274CE9C97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6F8BB7F-0DBC-44A5-B641-5AFE32F963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6" name="Picture 15">
            <a:extLst>
              <a:ext uri="{FF2B5EF4-FFF2-40B4-BE49-F238E27FC236}">
                <a16:creationId xmlns:a16="http://schemas.microsoft.com/office/drawing/2014/main" id="{9C8E5C40-98AF-420F-9EA7-57039B157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5DAF3C90-D309-48B6-AB0F-74AE1048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C38C68-7998-47D2-ACFB-7354EAF3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65C8DCD-2B88-41ED-8B63-9122BB6F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2546D58-94FC-3486-92AF-84F02BEFB568}"/>
              </a:ext>
            </a:extLst>
          </p:cNvPr>
          <p:cNvSpPr>
            <a:spLocks noGrp="1"/>
          </p:cNvSpPr>
          <p:nvPr>
            <p:ph type="title"/>
          </p:nvPr>
        </p:nvSpPr>
        <p:spPr>
          <a:xfrm>
            <a:off x="1964444" y="808056"/>
            <a:ext cx="3319381" cy="1077229"/>
          </a:xfrm>
        </p:spPr>
        <p:txBody>
          <a:bodyPr>
            <a:normAutofit/>
          </a:bodyPr>
          <a:lstStyle/>
          <a:p>
            <a:pPr algn="l"/>
            <a:r>
              <a:rPr lang="en-US" dirty="0"/>
              <a:t>Preparation for Assignment 3</a:t>
            </a:r>
            <a:endParaRPr lang="en-US"/>
          </a:p>
        </p:txBody>
      </p:sp>
      <p:sp>
        <p:nvSpPr>
          <p:cNvPr id="6" name="Content Placeholder 5">
            <a:extLst>
              <a:ext uri="{FF2B5EF4-FFF2-40B4-BE49-F238E27FC236}">
                <a16:creationId xmlns:a16="http://schemas.microsoft.com/office/drawing/2014/main" id="{C12CE91A-BE2E-F0BA-D2AE-E8139C2F8CBF}"/>
              </a:ext>
            </a:extLst>
          </p:cNvPr>
          <p:cNvSpPr>
            <a:spLocks noGrp="1"/>
          </p:cNvSpPr>
          <p:nvPr>
            <p:ph idx="1"/>
          </p:nvPr>
        </p:nvSpPr>
        <p:spPr>
          <a:xfrm>
            <a:off x="1964444" y="2052116"/>
            <a:ext cx="3319381" cy="3997828"/>
          </a:xfrm>
        </p:spPr>
        <p:txBody>
          <a:bodyPr>
            <a:normAutofit/>
          </a:bodyPr>
          <a:lstStyle/>
          <a:p>
            <a:pPr>
              <a:lnSpc>
                <a:spcPct val="110000"/>
              </a:lnSpc>
            </a:pPr>
            <a:r>
              <a:rPr lang="en-US" sz="1500"/>
              <a:t>As you will only know your patient’s information by the due date of assignment 3, it is the best that you study the content for Unit 3 so that you know where to retrieve relevant information as quick as possible </a:t>
            </a:r>
          </a:p>
          <a:p>
            <a:pPr>
              <a:lnSpc>
                <a:spcPct val="110000"/>
              </a:lnSpc>
            </a:pPr>
            <a:r>
              <a:rPr lang="en-US" sz="1500"/>
              <a:t>The rough copy for assignment 3 will be any form of notes you produce while you are revising for unit 3 e.g. notes in point form, mind map etc.) </a:t>
            </a:r>
          </a:p>
        </p:txBody>
      </p:sp>
      <p:pic>
        <p:nvPicPr>
          <p:cNvPr id="8" name="Picture 7" descr="Glasses on top of a book">
            <a:extLst>
              <a:ext uri="{FF2B5EF4-FFF2-40B4-BE49-F238E27FC236}">
                <a16:creationId xmlns:a16="http://schemas.microsoft.com/office/drawing/2014/main" id="{3E85751C-444D-DDD8-9E5A-47094EA28892}"/>
              </a:ext>
            </a:extLst>
          </p:cNvPr>
          <p:cNvPicPr>
            <a:picLocks noChangeAspect="1"/>
          </p:cNvPicPr>
          <p:nvPr/>
        </p:nvPicPr>
        <p:blipFill rotWithShape="1">
          <a:blip r:embed="rId5"/>
          <a:srcRect l="11790" r="37122" b="-1"/>
          <a:stretch/>
        </p:blipFill>
        <p:spPr>
          <a:xfrm>
            <a:off x="6096543" y="227"/>
            <a:ext cx="5288377" cy="6858000"/>
          </a:xfrm>
          <a:prstGeom prst="rect">
            <a:avLst/>
          </a:prstGeom>
          <a:ln w="12700">
            <a:solidFill>
              <a:schemeClr val="tx1"/>
            </a:solidFill>
          </a:ln>
        </p:spPr>
      </p:pic>
      <p:sp>
        <p:nvSpPr>
          <p:cNvPr id="24" name="Rectangle 23">
            <a:extLst>
              <a:ext uri="{FF2B5EF4-FFF2-40B4-BE49-F238E27FC236}">
                <a16:creationId xmlns:a16="http://schemas.microsoft.com/office/drawing/2014/main" id="{BB4A66AB-0B35-4E2E-AE78-EA6F40F5A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89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CDD87-F344-F186-CC3E-C887FFD89140}"/>
              </a:ext>
            </a:extLst>
          </p:cNvPr>
          <p:cNvSpPr>
            <a:spLocks noGrp="1"/>
          </p:cNvSpPr>
          <p:nvPr>
            <p:ph type="title"/>
          </p:nvPr>
        </p:nvSpPr>
        <p:spPr>
          <a:xfrm>
            <a:off x="1974738" y="808056"/>
            <a:ext cx="4986954" cy="1077229"/>
          </a:xfrm>
        </p:spPr>
        <p:txBody>
          <a:bodyPr>
            <a:normAutofit/>
          </a:bodyPr>
          <a:lstStyle/>
          <a:p>
            <a:pPr algn="l"/>
            <a:r>
              <a:rPr lang="en-US" dirty="0"/>
              <a:t>Assignment 3 arrangement </a:t>
            </a:r>
            <a:endParaRPr lang="en-US"/>
          </a:p>
        </p:txBody>
      </p:sp>
      <p:sp>
        <p:nvSpPr>
          <p:cNvPr id="3" name="Content Placeholder 2">
            <a:extLst>
              <a:ext uri="{FF2B5EF4-FFF2-40B4-BE49-F238E27FC236}">
                <a16:creationId xmlns:a16="http://schemas.microsoft.com/office/drawing/2014/main" id="{F40A68A7-7ABA-5296-5A8E-AF4C3490FF51}"/>
              </a:ext>
            </a:extLst>
          </p:cNvPr>
          <p:cNvSpPr>
            <a:spLocks noGrp="1"/>
          </p:cNvSpPr>
          <p:nvPr>
            <p:ph idx="1"/>
          </p:nvPr>
        </p:nvSpPr>
        <p:spPr>
          <a:xfrm>
            <a:off x="1974739" y="2052116"/>
            <a:ext cx="4901548" cy="3997828"/>
          </a:xfrm>
        </p:spPr>
        <p:txBody>
          <a:bodyPr>
            <a:normAutofit/>
          </a:bodyPr>
          <a:lstStyle/>
          <a:p>
            <a:pPr>
              <a:lnSpc>
                <a:spcPct val="110000"/>
              </a:lnSpc>
            </a:pPr>
            <a:r>
              <a:rPr lang="en-US" sz="1100"/>
              <a:t>Once you arrive at the classroom on 6</a:t>
            </a:r>
            <a:r>
              <a:rPr lang="en-US" sz="1100" baseline="30000"/>
              <a:t>th</a:t>
            </a:r>
            <a:r>
              <a:rPr lang="en-US" sz="1100"/>
              <a:t> June, you will receive your patient’s profile. Everyone will receive a different profile.</a:t>
            </a:r>
          </a:p>
          <a:p>
            <a:pPr>
              <a:lnSpc>
                <a:spcPct val="110000"/>
              </a:lnSpc>
            </a:pPr>
            <a:r>
              <a:rPr lang="en-US" sz="1100"/>
              <a:t>You can have one hour to prepare for the interview. After one hour, you will take turn to complete the interview with me in the front of the classroom. </a:t>
            </a:r>
          </a:p>
          <a:p>
            <a:pPr>
              <a:lnSpc>
                <a:spcPct val="110000"/>
              </a:lnSpc>
            </a:pPr>
            <a:r>
              <a:rPr lang="en-US" sz="1100"/>
              <a:t>You are not allowed to talk to your classmates after you receive your patient profile. Talking results in mark deduction. </a:t>
            </a:r>
          </a:p>
          <a:p>
            <a:pPr>
              <a:lnSpc>
                <a:spcPct val="110000"/>
              </a:lnSpc>
            </a:pPr>
            <a:r>
              <a:rPr lang="en-US" sz="1100"/>
              <a:t>You can use all electronic device you like during the preparation time. However, during the interview, you can only bring paper as your notes. No electronics are allowed when you are participating in the interview. You can write everything you deem important on your patient profile with a pen/pencil. </a:t>
            </a:r>
          </a:p>
          <a:p>
            <a:pPr>
              <a:lnSpc>
                <a:spcPct val="110000"/>
              </a:lnSpc>
            </a:pPr>
            <a:r>
              <a:rPr lang="en-US" sz="1100"/>
              <a:t>You can leave the classroom once you are done. However, there will be no break time on 6</a:t>
            </a:r>
            <a:r>
              <a:rPr lang="en-US" sz="1100" baseline="30000"/>
              <a:t>th</a:t>
            </a:r>
            <a:r>
              <a:rPr lang="en-US" sz="1100"/>
              <a:t> June. </a:t>
            </a:r>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E957C63B-80EE-2D76-6C13-67935A3BED02}"/>
              </a:ext>
            </a:extLst>
          </p:cNvPr>
          <p:cNvPicPr>
            <a:picLocks noChangeAspect="1"/>
          </p:cNvPicPr>
          <p:nvPr/>
        </p:nvPicPr>
        <p:blipFill rotWithShape="1">
          <a:blip r:embed="rId3"/>
          <a:srcRect l="10252" r="44419" b="-2"/>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350501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174" y="0"/>
            <a:ext cx="959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D973DD-1EB7-3E47-0428-46C548E8C113}"/>
              </a:ext>
            </a:extLst>
          </p:cNvPr>
          <p:cNvSpPr>
            <a:spLocks noGrp="1"/>
          </p:cNvSpPr>
          <p:nvPr>
            <p:ph type="title"/>
          </p:nvPr>
        </p:nvSpPr>
        <p:spPr>
          <a:xfrm>
            <a:off x="2105256" y="326017"/>
            <a:ext cx="7974851" cy="1077229"/>
          </a:xfrm>
        </p:spPr>
        <p:txBody>
          <a:bodyPr anchor="b">
            <a:normAutofit/>
          </a:bodyPr>
          <a:lstStyle/>
          <a:p>
            <a:r>
              <a:rPr lang="en-HK" sz="4000" b="1" i="0">
                <a:effectLst/>
                <a:latin typeface="brandon-grot-w01-light"/>
              </a:rPr>
              <a:t>1: Acupuncture</a:t>
            </a:r>
            <a:endParaRPr lang="en-US" sz="4000"/>
          </a:p>
        </p:txBody>
      </p:sp>
      <p:sp>
        <p:nvSpPr>
          <p:cNvPr id="3" name="Content Placeholder 2">
            <a:extLst>
              <a:ext uri="{FF2B5EF4-FFF2-40B4-BE49-F238E27FC236}">
                <a16:creationId xmlns:a16="http://schemas.microsoft.com/office/drawing/2014/main" id="{B44D5C80-2313-0FFA-DF17-4689689A1DB9}"/>
              </a:ext>
            </a:extLst>
          </p:cNvPr>
          <p:cNvSpPr>
            <a:spLocks noGrp="1"/>
          </p:cNvSpPr>
          <p:nvPr>
            <p:ph idx="1"/>
          </p:nvPr>
        </p:nvSpPr>
        <p:spPr>
          <a:xfrm>
            <a:off x="1443461" y="1591733"/>
            <a:ext cx="7710141" cy="4684887"/>
          </a:xfrm>
        </p:spPr>
        <p:txBody>
          <a:bodyPr anchor="ctr">
            <a:normAutofit/>
          </a:bodyPr>
          <a:lstStyle/>
          <a:p>
            <a:pPr rtl="0" fontAlgn="base"/>
            <a:r>
              <a:rPr lang="en-HK" b="0" i="0">
                <a:effectLst/>
                <a:latin typeface="avenir-lt-w01_35-light1475496"/>
              </a:rPr>
              <a:t>Acupuncture is very well-known in the world now. It is when the doctor inserts acupuncture needles on to specific acupoints to make qi and blood flow more freely. The needles are usually as thin as hair, so they don’t hurt unless that acupoint has a problem; the pain indicates a blockage. But usually, inserting the needles will feel like a temporary “mosquito bite” prick that goes away quickly. The stimulation from the needles tell the body to focus its attention there for healing. Some people feel energized from the treatment, while others feel relaxed. </a:t>
            </a:r>
          </a:p>
          <a:p>
            <a:pPr rtl="0" fontAlgn="base"/>
            <a:r>
              <a:rPr lang="en-HK" b="0" i="0">
                <a:effectLst/>
                <a:latin typeface="avenir-lt-w01_35-light1475496"/>
              </a:rPr>
              <a:t>Acupuncture helps to restore health in the body, reduce pain, and relax the nervous system. </a:t>
            </a:r>
          </a:p>
          <a:p>
            <a:endParaRPr lang="en-US" dirty="0"/>
          </a:p>
        </p:txBody>
      </p:sp>
    </p:spTree>
    <p:extLst>
      <p:ext uri="{BB962C8B-B14F-4D97-AF65-F5344CB8AC3E}">
        <p14:creationId xmlns:p14="http://schemas.microsoft.com/office/powerpoint/2010/main" val="372057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44C9-704C-7819-D32C-4C87671E0A8F}"/>
              </a:ext>
            </a:extLst>
          </p:cNvPr>
          <p:cNvSpPr>
            <a:spLocks noGrp="1"/>
          </p:cNvSpPr>
          <p:nvPr>
            <p:ph type="title"/>
          </p:nvPr>
        </p:nvSpPr>
        <p:spPr/>
        <p:txBody>
          <a:bodyPr/>
          <a:lstStyle/>
          <a:p>
            <a:endParaRPr lang="en-US"/>
          </a:p>
        </p:txBody>
      </p:sp>
      <p:pic>
        <p:nvPicPr>
          <p:cNvPr id="5" name="Content Placeholder 4" descr="A person receiving acupuncture treatment&#10;&#10;Description automatically generated with medium confidence">
            <a:extLst>
              <a:ext uri="{FF2B5EF4-FFF2-40B4-BE49-F238E27FC236}">
                <a16:creationId xmlns:a16="http://schemas.microsoft.com/office/drawing/2014/main" id="{B06520F8-F011-3832-CA83-F7F40425B148}"/>
              </a:ext>
            </a:extLst>
          </p:cNvPr>
          <p:cNvPicPr>
            <a:picLocks noGrp="1" noChangeAspect="1"/>
          </p:cNvPicPr>
          <p:nvPr>
            <p:ph idx="1"/>
          </p:nvPr>
        </p:nvPicPr>
        <p:blipFill>
          <a:blip r:embed="rId2"/>
          <a:stretch>
            <a:fillRect/>
          </a:stretch>
        </p:blipFill>
        <p:spPr>
          <a:xfrm>
            <a:off x="1911914" y="185690"/>
            <a:ext cx="8658225" cy="6486619"/>
          </a:xfrm>
        </p:spPr>
      </p:pic>
    </p:spTree>
    <p:extLst>
      <p:ext uri="{BB962C8B-B14F-4D97-AF65-F5344CB8AC3E}">
        <p14:creationId xmlns:p14="http://schemas.microsoft.com/office/powerpoint/2010/main" val="133914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7" y="0"/>
            <a:ext cx="1090396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C5C99-65D3-9E96-49A2-2D564E5E37AD}"/>
              </a:ext>
            </a:extLst>
          </p:cNvPr>
          <p:cNvSpPr>
            <a:spLocks noGrp="1"/>
          </p:cNvSpPr>
          <p:nvPr>
            <p:ph type="title"/>
          </p:nvPr>
        </p:nvSpPr>
        <p:spPr>
          <a:xfrm>
            <a:off x="1926731" y="808056"/>
            <a:ext cx="8905391" cy="1191566"/>
          </a:xfrm>
        </p:spPr>
        <p:txBody>
          <a:bodyPr anchor="t">
            <a:normAutofit/>
          </a:bodyPr>
          <a:lstStyle/>
          <a:p>
            <a:pPr algn="l"/>
            <a:endParaRPr lang="en-US" sz="5000">
              <a:solidFill>
                <a:schemeClr val="tx2"/>
              </a:solidFill>
            </a:endParaRPr>
          </a:p>
        </p:txBody>
      </p:sp>
      <p:sp>
        <p:nvSpPr>
          <p:cNvPr id="3" name="Content Placeholder 2">
            <a:extLst>
              <a:ext uri="{FF2B5EF4-FFF2-40B4-BE49-F238E27FC236}">
                <a16:creationId xmlns:a16="http://schemas.microsoft.com/office/drawing/2014/main" id="{68DD9C56-BD71-1644-F0E8-8C4FE2D718D3}"/>
              </a:ext>
            </a:extLst>
          </p:cNvPr>
          <p:cNvSpPr>
            <a:spLocks noGrp="1"/>
          </p:cNvSpPr>
          <p:nvPr>
            <p:ph idx="1"/>
          </p:nvPr>
        </p:nvSpPr>
        <p:spPr>
          <a:xfrm>
            <a:off x="1926731" y="2316144"/>
            <a:ext cx="8006760" cy="3733799"/>
          </a:xfrm>
        </p:spPr>
        <p:txBody>
          <a:bodyPr anchor="ctr">
            <a:normAutofit/>
          </a:bodyPr>
          <a:lstStyle/>
          <a:p>
            <a:r>
              <a:rPr lang="en-US">
                <a:solidFill>
                  <a:schemeClr val="tx2"/>
                </a:solidFill>
              </a:rPr>
              <a:t>https://www.youtube.com/watch?v=JnKPNw9K2Ng&amp;ab_channel=NCCIH</a:t>
            </a:r>
          </a:p>
        </p:txBody>
      </p:sp>
    </p:spTree>
    <p:extLst>
      <p:ext uri="{BB962C8B-B14F-4D97-AF65-F5344CB8AC3E}">
        <p14:creationId xmlns:p14="http://schemas.microsoft.com/office/powerpoint/2010/main" val="233120821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docProps/app.xml><?xml version="1.0" encoding="utf-8"?>
<Properties xmlns="http://schemas.openxmlformats.org/officeDocument/2006/extended-properties" xmlns:vt="http://schemas.openxmlformats.org/officeDocument/2006/docPropsVTypes">
  <Template>{DA21F02A-F377-2D49-B1E7-19F7AA37CA56}tf16401378</Template>
  <TotalTime>4379</TotalTime>
  <Words>1504</Words>
  <Application>Microsoft Macintosh PowerPoint</Application>
  <PresentationFormat>Widescreen</PresentationFormat>
  <Paragraphs>65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avenir-lt-w01_35-light1475496</vt:lpstr>
      <vt:lpstr>brandon-grot-w01-light</vt:lpstr>
      <vt:lpstr>MS Shell Dlg 2</vt:lpstr>
      <vt:lpstr>Arial</vt:lpstr>
      <vt:lpstr>Wingdings</vt:lpstr>
      <vt:lpstr>Wingdings 3</vt:lpstr>
      <vt:lpstr>Madison</vt:lpstr>
      <vt:lpstr>Lesson 3.2 TCM: Treatment of TCM</vt:lpstr>
      <vt:lpstr>Class Announcement </vt:lpstr>
      <vt:lpstr>Assignment 3</vt:lpstr>
      <vt:lpstr>Assignment 3</vt:lpstr>
      <vt:lpstr>Preparation for Assignment 3</vt:lpstr>
      <vt:lpstr>Assignment 3 arrangement </vt:lpstr>
      <vt:lpstr>1: Acupuncture</vt:lpstr>
      <vt:lpstr>PowerPoint Presentation</vt:lpstr>
      <vt:lpstr>PowerPoint Presentation</vt:lpstr>
      <vt:lpstr>2: Tui Na Massage</vt:lpstr>
      <vt:lpstr>PowerPoint Presentation</vt:lpstr>
      <vt:lpstr>PowerPoint Presentation</vt:lpstr>
      <vt:lpstr>3: Moxibustion</vt:lpstr>
      <vt:lpstr>PowerPoint Presentation</vt:lpstr>
      <vt:lpstr>PowerPoint Presentation</vt:lpstr>
      <vt:lpstr>4: Cupping</vt:lpstr>
      <vt:lpstr>Light pink marks indicate healthy circulation, dark red marks indicate moderate stagnation, dark purple marks indicate sever stagnation, and pale purple marks indicate qi and blood deficiencies.   </vt:lpstr>
      <vt:lpstr>5: Gua Sha</vt:lpstr>
      <vt:lpstr>https://www.youtube.com/watch?v=ivS_-jIHR3w&amp;t=294s&amp;ab_channel=AbigailSurasky</vt:lpstr>
      <vt:lpstr>6: Herbal Medicine</vt:lpstr>
      <vt:lpstr>7: Food Therapy</vt:lpstr>
      <vt:lpstr>8: Qi Gong and Tai Chi</vt:lpstr>
      <vt:lpstr>See you all!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2.1 Mental Health</dc:title>
  <dc:creator>Shiu Ting Calvin Chung</dc:creator>
  <cp:lastModifiedBy>Shiu Ting Calvin Chung</cp:lastModifiedBy>
  <cp:revision>9</cp:revision>
  <dcterms:created xsi:type="dcterms:W3CDTF">2023-05-16T01:28:13Z</dcterms:created>
  <dcterms:modified xsi:type="dcterms:W3CDTF">2023-06-02T02:01:42Z</dcterms:modified>
</cp:coreProperties>
</file>