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9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2024-04-09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fake-new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reality-t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obloom.com/what-is-commercial-advertising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b.sfu.ca/help/research-assistance/fake-news" TargetMode="External"/><Relationship Id="rId13" Type="http://schemas.openxmlformats.org/officeDocument/2006/relationships/hyperlink" Target="https://www.apa.org/topics/journalism-facts/misinformation-disinformation" TargetMode="External"/><Relationship Id="rId3" Type="http://schemas.openxmlformats.org/officeDocument/2006/relationships/hyperlink" Target="http://www.edugains.ca/resourcesLIT/CoreResources/Media_Literacy_Guide.pdf" TargetMode="External"/><Relationship Id="rId7" Type="http://schemas.openxmlformats.org/officeDocument/2006/relationships/hyperlink" Target="https://dictionary.cambridge.org/dictionary/english/fake-news" TargetMode="External"/><Relationship Id="rId12" Type="http://schemas.openxmlformats.org/officeDocument/2006/relationships/hyperlink" Target="https://sps.columbia.edu/news/real-impact-fake-news-rise-political-misinformation-and-how-we-can-combat-its-influenc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osshallreads.files.wordpress.com/2020/06/s1-into-s2.pdf" TargetMode="External"/><Relationship Id="rId11" Type="http://schemas.openxmlformats.org/officeDocument/2006/relationships/hyperlink" Target="https://news.umanitoba.ca/how-do-i-spot-fake-news/" TargetMode="External"/><Relationship Id="rId5" Type="http://schemas.openxmlformats.org/officeDocument/2006/relationships/hyperlink" Target="https://edu.gcfglobal.org/en/digital-media-literacy/deconstructing-media-messages/1/" TargetMode="External"/><Relationship Id="rId10" Type="http://schemas.openxmlformats.org/officeDocument/2006/relationships/hyperlink" Target="https://spotfakenews.ca/" TargetMode="External"/><Relationship Id="rId4" Type="http://schemas.openxmlformats.org/officeDocument/2006/relationships/hyperlink" Target="https://www.literacytoday.ca/home/reading/reading-strategies/reading-visual-texts/reading-media-texts" TargetMode="External"/><Relationship Id="rId9" Type="http://schemas.openxmlformats.org/officeDocument/2006/relationships/hyperlink" Target="https://onesearch.library.utoronto.ca/faq/how-do-i-spot-misinformation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rtc.gc.ca/eng/television/publicit/publicit.htm" TargetMode="External"/><Relationship Id="rId3" Type="http://schemas.openxmlformats.org/officeDocument/2006/relationships/hyperlink" Target="https://people.howstuffworks.com/reality-tvs-influence-on-culture1.htm" TargetMode="External"/><Relationship Id="rId7" Type="http://schemas.openxmlformats.org/officeDocument/2006/relationships/hyperlink" Target="https://www.youtube.com/watch?v=-ne7Iwi31L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squire.com/entertainment/tv/g33298000/best-reality-shows/" TargetMode="External"/><Relationship Id="rId5" Type="http://schemas.openxmlformats.org/officeDocument/2006/relationships/hyperlink" Target="https://www.aceprensa.com/english/beyond-the-gossip-why-reality-tv-is-so-popular/" TargetMode="External"/><Relationship Id="rId4" Type="http://schemas.openxmlformats.org/officeDocument/2006/relationships/hyperlink" Target="https://www.ruanliving.com/blog/%2Fimpact-reality-shows-younger-generation" TargetMode="External"/><Relationship Id="rId9" Type="http://schemas.openxmlformats.org/officeDocument/2006/relationships/hyperlink" Target="https://asheragency.com/commercial-advertising-techniqu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solidFill>
                  <a:srgbClr val="0070C0"/>
                </a:solidFill>
              </a:rPr>
              <a:t>Media Studies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sz="2800" dirty="0">
                <a:solidFill>
                  <a:schemeClr val="tx1"/>
                </a:solidFill>
              </a:rPr>
              <a:t>Creating Media Texts</a:t>
            </a:r>
          </a:p>
          <a:p>
            <a:r>
              <a:rPr lang="en-CA" sz="2800" dirty="0">
                <a:solidFill>
                  <a:schemeClr val="tx1"/>
                </a:solidFill>
              </a:rPr>
              <a:t>Fake News</a:t>
            </a:r>
          </a:p>
          <a:p>
            <a:r>
              <a:rPr lang="en-CA" sz="2800" dirty="0">
                <a:solidFill>
                  <a:schemeClr val="tx1"/>
                </a:solidFill>
              </a:rPr>
              <a:t>Reality TV</a:t>
            </a:r>
          </a:p>
          <a:p>
            <a:r>
              <a:rPr lang="en-CA" sz="2800" dirty="0">
                <a:solidFill>
                  <a:schemeClr val="tx1"/>
                </a:solidFill>
              </a:rPr>
              <a:t>Commercial Advertising</a:t>
            </a:r>
          </a:p>
        </p:txBody>
      </p:sp>
      <p:sp>
        <p:nvSpPr>
          <p:cNvPr id="8194" name="AutoShape 2" descr="Media Text Stock Illustrations – 179,089 Media Text Stock Illustrations,  Vectors &amp; Clipart - Dreamsti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8196" name="Picture 4" descr="Media Text Stock Illustrations – 179,089 Media Text Stock Illustrations,  Vectors &amp; Clipart - Dreamsti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6632"/>
            <a:ext cx="2369867" cy="1751879"/>
          </a:xfrm>
          <a:prstGeom prst="rect">
            <a:avLst/>
          </a:prstGeom>
          <a:noFill/>
        </p:spPr>
      </p:pic>
      <p:pic>
        <p:nvPicPr>
          <p:cNvPr id="8198" name="Picture 6" descr="Signpost with 5 arrows - media concept (Internet, television, social media,  radio, press). Stock Illustration | Adobe Stoc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80468"/>
            <a:ext cx="2530252" cy="1685149"/>
          </a:xfrm>
          <a:prstGeom prst="rect">
            <a:avLst/>
          </a:prstGeom>
          <a:noFill/>
        </p:spPr>
      </p:pic>
      <p:pic>
        <p:nvPicPr>
          <p:cNvPr id="14340" name="Picture 4" descr="American Idol (season 1) - Wikiped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93096"/>
            <a:ext cx="2717032" cy="1811355"/>
          </a:xfrm>
          <a:prstGeom prst="rect">
            <a:avLst/>
          </a:prstGeom>
          <a:noFill/>
        </p:spPr>
      </p:pic>
      <p:pic>
        <p:nvPicPr>
          <p:cNvPr id="14344" name="Picture 8" descr="Survivor (Official Site) Watch on CB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4935234"/>
            <a:ext cx="2771800" cy="14482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Creating Media Texts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When creating a Media Text, focus on the </a:t>
            </a:r>
            <a:r>
              <a:rPr lang="en-CA" sz="2000" dirty="0">
                <a:solidFill>
                  <a:srgbClr val="0070C0"/>
                </a:solidFill>
              </a:rPr>
              <a:t>5 W’s and H </a:t>
            </a:r>
            <a:r>
              <a:rPr lang="en-CA" sz="2000" dirty="0"/>
              <a:t>to get more quality information for your text.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Who is the text about?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What are the details about it?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When did it happen?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Where did it happen?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Why did it happen?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0070C0"/>
                </a:solidFill>
              </a:rPr>
              <a:t>How did it happen?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Fake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CA" u="sng" dirty="0"/>
              <a:t>Definition</a:t>
            </a:r>
            <a:endParaRPr lang="en-CA" dirty="0"/>
          </a:p>
          <a:p>
            <a:pPr>
              <a:buNone/>
            </a:pPr>
            <a:r>
              <a:rPr lang="en-CA" dirty="0"/>
              <a:t> </a:t>
            </a:r>
            <a:r>
              <a:rPr lang="en-CA" i="1" dirty="0"/>
              <a:t>noun:</a:t>
            </a:r>
            <a:r>
              <a:rPr lang="en-CA" dirty="0"/>
              <a:t> </a:t>
            </a:r>
            <a:r>
              <a:rPr lang="en-CA" dirty="0">
                <a:solidFill>
                  <a:srgbClr val="0070C0"/>
                </a:solidFill>
              </a:rPr>
              <a:t>False stories </a:t>
            </a:r>
            <a:r>
              <a:rPr lang="en-CA" dirty="0"/>
              <a:t>that </a:t>
            </a:r>
            <a:r>
              <a:rPr lang="en-CA" dirty="0">
                <a:solidFill>
                  <a:srgbClr val="0070C0"/>
                </a:solidFill>
              </a:rPr>
              <a:t>appear to be news, spread on the internet </a:t>
            </a:r>
            <a:r>
              <a:rPr lang="en-CA" dirty="0"/>
              <a:t>or </a:t>
            </a:r>
            <a:r>
              <a:rPr lang="en-CA" dirty="0">
                <a:solidFill>
                  <a:srgbClr val="0070C0"/>
                </a:solidFill>
              </a:rPr>
              <a:t>using other media</a:t>
            </a:r>
            <a:r>
              <a:rPr lang="en-CA" dirty="0"/>
              <a:t>, usually </a:t>
            </a:r>
            <a:r>
              <a:rPr lang="en-CA" dirty="0">
                <a:solidFill>
                  <a:srgbClr val="0070C0"/>
                </a:solidFill>
              </a:rPr>
              <a:t>created to influence political views </a:t>
            </a:r>
            <a:r>
              <a:rPr lang="en-CA" dirty="0"/>
              <a:t>or </a:t>
            </a:r>
            <a:r>
              <a:rPr lang="en-CA" dirty="0">
                <a:solidFill>
                  <a:srgbClr val="0070C0"/>
                </a:solidFill>
              </a:rPr>
              <a:t>as a joke</a:t>
            </a:r>
          </a:p>
          <a:p>
            <a:pPr>
              <a:buNone/>
            </a:pPr>
            <a:r>
              <a:rPr lang="en-CA" u="sng" dirty="0"/>
              <a:t>Harm: </a:t>
            </a:r>
          </a:p>
          <a:p>
            <a:pPr>
              <a:buNone/>
            </a:pPr>
            <a:r>
              <a:rPr lang="en-CA" dirty="0">
                <a:solidFill>
                  <a:srgbClr val="0070C0"/>
                </a:solidFill>
              </a:rPr>
              <a:t>Spreads false information </a:t>
            </a:r>
            <a:r>
              <a:rPr lang="en-CA" dirty="0"/>
              <a:t>and </a:t>
            </a:r>
            <a:r>
              <a:rPr lang="en-CA" dirty="0">
                <a:solidFill>
                  <a:srgbClr val="0070C0"/>
                </a:solidFill>
              </a:rPr>
              <a:t>misinforms the public</a:t>
            </a:r>
            <a:r>
              <a:rPr lang="en-CA" dirty="0"/>
              <a:t>; </a:t>
            </a:r>
            <a:r>
              <a:rPr lang="en-CA" dirty="0">
                <a:solidFill>
                  <a:srgbClr val="0070C0"/>
                </a:solidFill>
              </a:rPr>
              <a:t>creates uneasiness </a:t>
            </a:r>
            <a:r>
              <a:rPr lang="en-CA" dirty="0"/>
              <a:t>and </a:t>
            </a:r>
            <a:r>
              <a:rPr lang="en-CA" dirty="0">
                <a:solidFill>
                  <a:srgbClr val="0070C0"/>
                </a:solidFill>
              </a:rPr>
              <a:t>tension/mistrust</a:t>
            </a:r>
            <a:r>
              <a:rPr lang="en-CA" dirty="0"/>
              <a:t> among the public, </a:t>
            </a:r>
            <a:r>
              <a:rPr lang="en-CA" dirty="0">
                <a:solidFill>
                  <a:srgbClr val="0070C0"/>
                </a:solidFill>
              </a:rPr>
              <a:t>especially during election time</a:t>
            </a:r>
          </a:p>
          <a:p>
            <a:pPr>
              <a:buNone/>
            </a:pPr>
            <a:endParaRPr lang="en-CA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u="sng" dirty="0"/>
              <a:t>Key Questions</a:t>
            </a:r>
            <a:r>
              <a:rPr lang="en-CA" dirty="0"/>
              <a:t>:</a:t>
            </a:r>
          </a:p>
          <a:p>
            <a:pPr marL="514350" indent="-514350">
              <a:buAutoNum type="arabicPeriod"/>
            </a:pPr>
            <a:r>
              <a:rPr lang="en-CA" dirty="0"/>
              <a:t>How is fake news spread in society?</a:t>
            </a:r>
          </a:p>
          <a:p>
            <a:pPr marL="514350" indent="-514350">
              <a:buAutoNum type="arabicPeriod"/>
            </a:pPr>
            <a:r>
              <a:rPr lang="en-CA" dirty="0"/>
              <a:t>How can it be stopped?</a:t>
            </a:r>
          </a:p>
          <a:p>
            <a:pPr marL="514350" indent="-514350">
              <a:buNone/>
            </a:pPr>
            <a:r>
              <a:rPr lang="en-CA" dirty="0"/>
              <a:t>3.       What can citizens do to avoid being influenced by fake news?</a:t>
            </a:r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2200" dirty="0"/>
          </a:p>
          <a:p>
            <a:pPr>
              <a:buNone/>
            </a:pPr>
            <a:r>
              <a:rPr lang="en-CA" sz="2200" dirty="0"/>
              <a:t>Cambridge English Dictionary </a:t>
            </a:r>
          </a:p>
          <a:p>
            <a:pPr>
              <a:buNone/>
            </a:pPr>
            <a:r>
              <a:rPr lang="en-CA" sz="2200" dirty="0">
                <a:hlinkClick r:id="rId3"/>
              </a:rPr>
              <a:t>https://dictionary.cambridge.org/dictionary/english/fake-news</a:t>
            </a:r>
            <a:endParaRPr lang="en-CA" sz="2200" dirty="0"/>
          </a:p>
          <a:p>
            <a:pPr>
              <a:buNone/>
            </a:pPr>
            <a:endParaRPr lang="en-CA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Reality TV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CA" sz="6400" u="sng" dirty="0"/>
              <a:t>Definition </a:t>
            </a:r>
          </a:p>
          <a:p>
            <a:pPr>
              <a:buNone/>
            </a:pPr>
            <a:r>
              <a:rPr lang="en-CA" sz="6400" i="1" dirty="0"/>
              <a:t>Noun</a:t>
            </a:r>
            <a:r>
              <a:rPr lang="en-CA" sz="6400" dirty="0"/>
              <a:t>: </a:t>
            </a:r>
            <a:r>
              <a:rPr lang="en-CA" sz="6400" dirty="0">
                <a:solidFill>
                  <a:srgbClr val="0070C0"/>
                </a:solidFill>
              </a:rPr>
              <a:t>Television programmes </a:t>
            </a:r>
            <a:r>
              <a:rPr lang="en-CA" sz="6400" dirty="0"/>
              <a:t>about </a:t>
            </a:r>
            <a:r>
              <a:rPr lang="en-CA" sz="6400" dirty="0">
                <a:solidFill>
                  <a:srgbClr val="0070C0"/>
                </a:solidFill>
              </a:rPr>
              <a:t>ordinary persons </a:t>
            </a:r>
            <a:r>
              <a:rPr lang="en-CA" sz="6400" dirty="0"/>
              <a:t>who are filmed in </a:t>
            </a:r>
            <a:r>
              <a:rPr lang="en-CA" sz="6400" dirty="0">
                <a:solidFill>
                  <a:srgbClr val="0070C0"/>
                </a:solidFill>
              </a:rPr>
              <a:t>real</a:t>
            </a:r>
            <a:r>
              <a:rPr lang="en-CA" sz="6400" dirty="0"/>
              <a:t> </a:t>
            </a:r>
            <a:r>
              <a:rPr lang="en-CA" sz="6400" dirty="0">
                <a:solidFill>
                  <a:srgbClr val="0070C0"/>
                </a:solidFill>
              </a:rPr>
              <a:t>situations, rather than actors</a:t>
            </a:r>
          </a:p>
          <a:p>
            <a:pPr>
              <a:buNone/>
            </a:pPr>
            <a:r>
              <a:rPr lang="en-CA" sz="6400" u="sng" dirty="0"/>
              <a:t>Examples of Reality TV Programmes</a:t>
            </a:r>
          </a:p>
          <a:p>
            <a:pPr>
              <a:buNone/>
            </a:pPr>
            <a:r>
              <a:rPr lang="en-CA" sz="6400" dirty="0"/>
              <a:t>Survivor</a:t>
            </a:r>
          </a:p>
          <a:p>
            <a:pPr>
              <a:buNone/>
            </a:pPr>
            <a:r>
              <a:rPr lang="en-CA" sz="6400" dirty="0"/>
              <a:t>Real Housewives of Beverly Hills etc.</a:t>
            </a:r>
          </a:p>
          <a:p>
            <a:pPr>
              <a:buNone/>
            </a:pPr>
            <a:r>
              <a:rPr lang="en-CA" sz="6400" dirty="0"/>
              <a:t>So You Think You Can Dance</a:t>
            </a:r>
          </a:p>
          <a:p>
            <a:pPr>
              <a:buNone/>
            </a:pPr>
            <a:r>
              <a:rPr lang="en-CA" sz="6400" dirty="0"/>
              <a:t>America’s Got Talent</a:t>
            </a:r>
          </a:p>
          <a:p>
            <a:pPr>
              <a:buNone/>
            </a:pPr>
            <a:r>
              <a:rPr lang="en-CA" sz="6400" dirty="0"/>
              <a:t>American Idol</a:t>
            </a:r>
          </a:p>
          <a:p>
            <a:pPr>
              <a:buNone/>
            </a:pPr>
            <a:r>
              <a:rPr lang="en-CA" sz="6400" dirty="0"/>
              <a:t>The Bachelor/The Bachelorette</a:t>
            </a:r>
          </a:p>
          <a:p>
            <a:pPr>
              <a:buNone/>
            </a:pPr>
            <a:endParaRPr lang="en-CA" sz="6400" u="sng" dirty="0"/>
          </a:p>
          <a:p>
            <a:pPr>
              <a:buNone/>
            </a:pPr>
            <a:r>
              <a:rPr lang="en-CA" sz="6400" u="sng" dirty="0"/>
              <a:t>Key Questions:</a:t>
            </a:r>
          </a:p>
          <a:p>
            <a:pPr marL="1143000" indent="-1143000">
              <a:buNone/>
            </a:pPr>
            <a:r>
              <a:rPr lang="en-CA" sz="6400" dirty="0"/>
              <a:t>1.Are these shows really </a:t>
            </a:r>
            <a:r>
              <a:rPr lang="en-CA" sz="6400" dirty="0">
                <a:solidFill>
                  <a:srgbClr val="0070C0"/>
                </a:solidFill>
              </a:rPr>
              <a:t>representative of reality</a:t>
            </a:r>
            <a:r>
              <a:rPr lang="en-CA" sz="6400" dirty="0"/>
              <a:t>?  </a:t>
            </a:r>
            <a:r>
              <a:rPr lang="en-CA" sz="6400" dirty="0">
                <a:solidFill>
                  <a:srgbClr val="0070C0"/>
                </a:solidFill>
              </a:rPr>
              <a:t>What audience </a:t>
            </a:r>
            <a:r>
              <a:rPr lang="en-CA" sz="6400" dirty="0"/>
              <a:t>are these shows created for?</a:t>
            </a:r>
          </a:p>
          <a:p>
            <a:pPr marL="1143000" indent="-1143000">
              <a:buNone/>
            </a:pPr>
            <a:r>
              <a:rPr lang="en-CA" sz="6400" dirty="0"/>
              <a:t>2.What is the </a:t>
            </a:r>
            <a:r>
              <a:rPr lang="en-CA" sz="6400" dirty="0">
                <a:solidFill>
                  <a:srgbClr val="0070C0"/>
                </a:solidFill>
              </a:rPr>
              <a:t>harm for society in these shows</a:t>
            </a:r>
            <a:r>
              <a:rPr lang="en-CA" sz="6400" dirty="0"/>
              <a:t>?</a:t>
            </a:r>
          </a:p>
          <a:p>
            <a:pPr>
              <a:buNone/>
            </a:pPr>
            <a:endParaRPr lang="en-CA" sz="5600" dirty="0"/>
          </a:p>
          <a:p>
            <a:pPr>
              <a:buNone/>
            </a:pPr>
            <a:r>
              <a:rPr lang="en-CA" sz="5600" dirty="0"/>
              <a:t>Cambridge English Dictionary</a:t>
            </a:r>
          </a:p>
          <a:p>
            <a:pPr>
              <a:buNone/>
            </a:pPr>
            <a:r>
              <a:rPr lang="en-CA" sz="5600" dirty="0">
                <a:hlinkClick r:id="rId3"/>
              </a:rPr>
              <a:t>https://dictionary.cambridge.org/dictionary/english/reality-tv</a:t>
            </a:r>
            <a:endParaRPr lang="en-CA" sz="5600" dirty="0"/>
          </a:p>
          <a:p>
            <a:pPr>
              <a:buNone/>
            </a:pPr>
            <a:endParaRPr lang="en-CA" sz="14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Commercial 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CA" sz="2600" u="sng" dirty="0"/>
              <a:t>Definition</a:t>
            </a:r>
          </a:p>
          <a:p>
            <a:pPr>
              <a:buNone/>
            </a:pPr>
            <a:r>
              <a:rPr lang="en-CA" sz="2600" dirty="0"/>
              <a:t>Advertising is typically designed to </a:t>
            </a:r>
            <a:r>
              <a:rPr lang="en-CA" sz="2600" dirty="0">
                <a:solidFill>
                  <a:srgbClr val="0070C0"/>
                </a:solidFill>
              </a:rPr>
              <a:t>make consumers more aware </a:t>
            </a:r>
            <a:r>
              <a:rPr lang="en-CA" sz="2600" dirty="0"/>
              <a:t>of </a:t>
            </a:r>
            <a:r>
              <a:rPr lang="en-CA" sz="2600" dirty="0">
                <a:solidFill>
                  <a:srgbClr val="0070C0"/>
                </a:solidFill>
              </a:rPr>
              <a:t>people</a:t>
            </a:r>
            <a:r>
              <a:rPr lang="en-CA" sz="2600" dirty="0"/>
              <a:t>, </a:t>
            </a:r>
            <a:r>
              <a:rPr lang="en-CA" sz="2600" dirty="0">
                <a:solidFill>
                  <a:srgbClr val="0070C0"/>
                </a:solidFill>
              </a:rPr>
              <a:t>places or products</a:t>
            </a:r>
            <a:r>
              <a:rPr lang="en-CA" sz="2600" dirty="0"/>
              <a:t>. The purpose of advertising is to </a:t>
            </a:r>
            <a:r>
              <a:rPr lang="en-CA" sz="2600" dirty="0">
                <a:solidFill>
                  <a:srgbClr val="0070C0"/>
                </a:solidFill>
              </a:rPr>
              <a:t>gain the interest and trust of consumers.</a:t>
            </a:r>
          </a:p>
          <a:p>
            <a:pPr>
              <a:buNone/>
            </a:pPr>
            <a:r>
              <a:rPr lang="en-CA" sz="2600" u="sng" dirty="0"/>
              <a:t>Harm</a:t>
            </a:r>
          </a:p>
          <a:p>
            <a:pPr>
              <a:buNone/>
            </a:pPr>
            <a:r>
              <a:rPr lang="en-CA" sz="2600" dirty="0"/>
              <a:t>Sometimes the </a:t>
            </a:r>
            <a:r>
              <a:rPr lang="en-CA" sz="2600" dirty="0">
                <a:solidFill>
                  <a:srgbClr val="0070C0"/>
                </a:solidFill>
              </a:rPr>
              <a:t>truth or details about a product are omitted</a:t>
            </a:r>
            <a:r>
              <a:rPr lang="en-CA" sz="2600" dirty="0"/>
              <a:t>, or placed in hard to see areas of the advertisement.</a:t>
            </a:r>
          </a:p>
          <a:p>
            <a:pPr>
              <a:buNone/>
            </a:pPr>
            <a:r>
              <a:rPr lang="en-CA" sz="2600" dirty="0"/>
              <a:t>Often the </a:t>
            </a:r>
            <a:r>
              <a:rPr lang="en-CA" sz="2600" dirty="0">
                <a:solidFill>
                  <a:srgbClr val="0070C0"/>
                </a:solidFill>
              </a:rPr>
              <a:t>goal is to sell more of a product</a:t>
            </a:r>
            <a:r>
              <a:rPr lang="en-CA" sz="2600" dirty="0"/>
              <a:t>, instead of </a:t>
            </a:r>
            <a:r>
              <a:rPr lang="en-CA" sz="2600" dirty="0">
                <a:solidFill>
                  <a:srgbClr val="0070C0"/>
                </a:solidFill>
              </a:rPr>
              <a:t>informing the consumer </a:t>
            </a:r>
            <a:r>
              <a:rPr lang="en-CA" sz="2600" dirty="0"/>
              <a:t>about the product.</a:t>
            </a:r>
          </a:p>
          <a:p>
            <a:pPr>
              <a:buNone/>
            </a:pPr>
            <a:r>
              <a:rPr lang="en-CA" sz="2600" dirty="0"/>
              <a:t>Often they use </a:t>
            </a:r>
            <a:r>
              <a:rPr lang="en-CA" sz="2600" dirty="0">
                <a:solidFill>
                  <a:srgbClr val="0070C0"/>
                </a:solidFill>
              </a:rPr>
              <a:t>celebrities or famous people </a:t>
            </a:r>
            <a:r>
              <a:rPr lang="en-CA" sz="2600" dirty="0"/>
              <a:t>to sell their products, thinking it will </a:t>
            </a:r>
            <a:r>
              <a:rPr lang="en-CA" sz="2600" dirty="0">
                <a:solidFill>
                  <a:srgbClr val="0070C0"/>
                </a:solidFill>
              </a:rPr>
              <a:t>appeal to more people.</a:t>
            </a:r>
          </a:p>
          <a:p>
            <a:pPr>
              <a:buNone/>
            </a:pPr>
            <a:endParaRPr lang="en-CA" sz="2600" u="sng" dirty="0"/>
          </a:p>
          <a:p>
            <a:pPr>
              <a:buNone/>
            </a:pPr>
            <a:r>
              <a:rPr lang="en-CA" sz="2600" u="sng" dirty="0"/>
              <a:t>Key Questions</a:t>
            </a:r>
          </a:p>
          <a:p>
            <a:pPr marL="457200" indent="-457200">
              <a:buAutoNum type="arabicPeriod"/>
            </a:pPr>
            <a:r>
              <a:rPr lang="en-CA" sz="2600" dirty="0"/>
              <a:t>What is the</a:t>
            </a:r>
            <a:r>
              <a:rPr lang="en-CA" sz="2600" dirty="0">
                <a:solidFill>
                  <a:srgbClr val="0070C0"/>
                </a:solidFill>
              </a:rPr>
              <a:t> advertisement </a:t>
            </a:r>
            <a:r>
              <a:rPr lang="en-CA" sz="2600" dirty="0"/>
              <a:t>really telling me?</a:t>
            </a:r>
          </a:p>
          <a:p>
            <a:pPr marL="457200" indent="-457200">
              <a:buAutoNum type="arabicPeriod"/>
            </a:pPr>
            <a:r>
              <a:rPr lang="en-CA" sz="2600" dirty="0"/>
              <a:t>Why should I </a:t>
            </a:r>
            <a:r>
              <a:rPr lang="en-CA" sz="2600" dirty="0">
                <a:solidFill>
                  <a:srgbClr val="0070C0"/>
                </a:solidFill>
              </a:rPr>
              <a:t>buy this product</a:t>
            </a:r>
            <a:r>
              <a:rPr lang="en-CA" sz="2600" dirty="0"/>
              <a:t>?</a:t>
            </a:r>
          </a:p>
          <a:p>
            <a:pPr marL="457200" indent="-457200">
              <a:buAutoNum type="arabicPeriod"/>
            </a:pPr>
            <a:r>
              <a:rPr lang="en-CA" sz="2600" dirty="0"/>
              <a:t>Do I know all the </a:t>
            </a:r>
            <a:r>
              <a:rPr lang="en-CA" sz="2600" dirty="0">
                <a:solidFill>
                  <a:srgbClr val="0070C0"/>
                </a:solidFill>
              </a:rPr>
              <a:t>facts about this product</a:t>
            </a:r>
            <a:r>
              <a:rPr lang="en-CA" sz="2600" dirty="0"/>
              <a:t>?</a:t>
            </a:r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1200" dirty="0"/>
          </a:p>
          <a:p>
            <a:pPr>
              <a:buNone/>
            </a:pPr>
            <a:r>
              <a:rPr lang="en-CA" sz="2000" u="sng" dirty="0">
                <a:hlinkClick r:id="rId3"/>
              </a:rPr>
              <a:t>https://www.infobloom.com/what-is-commercial-advertising.htm</a:t>
            </a:r>
            <a:endParaRPr lang="en-CA" sz="2000" u="sng" dirty="0"/>
          </a:p>
          <a:p>
            <a:pPr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600" u="sng" dirty="0"/>
              <a:t>Media Texts </a:t>
            </a:r>
          </a:p>
          <a:p>
            <a:pPr>
              <a:buNone/>
            </a:pPr>
            <a:r>
              <a:rPr lang="en-US" sz="1600" dirty="0"/>
              <a:t>Websites</a:t>
            </a:r>
          </a:p>
          <a:p>
            <a:pPr>
              <a:buNone/>
            </a:pPr>
            <a:r>
              <a:rPr lang="en-US" sz="1600" dirty="0">
                <a:hlinkClick r:id="rId3"/>
              </a:rPr>
              <a:t>http://www.edugains.ca/resourcesLIT/CoreResources/Media_Literacy_Guide.pdf</a:t>
            </a:r>
            <a:endParaRPr lang="en-US" sz="1600" dirty="0"/>
          </a:p>
          <a:p>
            <a:pPr>
              <a:buNone/>
            </a:pPr>
            <a:r>
              <a:rPr lang="en-US" sz="1600" dirty="0">
                <a:hlinkClick r:id="rId4"/>
              </a:rPr>
              <a:t>https://www.literacytoday.ca/home/reading/reading-strategies/reading-visual-texts/reading-media-texts</a:t>
            </a:r>
            <a:endParaRPr lang="en-US" sz="1600" dirty="0"/>
          </a:p>
          <a:p>
            <a:pPr>
              <a:buNone/>
            </a:pPr>
            <a:r>
              <a:rPr lang="en-US" sz="1600" dirty="0">
                <a:hlinkClick r:id="rId5"/>
              </a:rPr>
              <a:t>https://edu.gcfglobal.org/en/digital-media-literacy/deconstructing-media-messages/1/</a:t>
            </a:r>
            <a:endParaRPr lang="en-US" sz="1600" dirty="0"/>
          </a:p>
          <a:p>
            <a:pPr>
              <a:buNone/>
            </a:pPr>
            <a:r>
              <a:rPr lang="en-US" sz="1600" dirty="0">
                <a:hlinkClick r:id="rId6"/>
              </a:rPr>
              <a:t>https://rosshallreads.files.wordpress.com/2020/06/s1-into-s2.pdf</a:t>
            </a:r>
            <a:endParaRPr lang="en-US" sz="1600" dirty="0"/>
          </a:p>
          <a:p>
            <a:pPr>
              <a:buNone/>
            </a:pPr>
            <a:r>
              <a:rPr lang="en-CA" sz="1600" u="sng" dirty="0"/>
              <a:t>Fake News</a:t>
            </a:r>
          </a:p>
          <a:p>
            <a:pPr>
              <a:buNone/>
            </a:pPr>
            <a:r>
              <a:rPr lang="en-CA" sz="1600" dirty="0"/>
              <a:t>Websites</a:t>
            </a:r>
          </a:p>
          <a:p>
            <a:pPr>
              <a:buNone/>
            </a:pPr>
            <a:r>
              <a:rPr lang="en-CA" sz="1600" dirty="0">
                <a:hlinkClick r:id="rId7"/>
              </a:rPr>
              <a:t>https://dictionary.cambridge.org/dictionary/english/fake-news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8"/>
              </a:rPr>
              <a:t>https://www.lib.sfu.ca/help/research-assistance/fake-news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9"/>
              </a:rPr>
              <a:t>https://onesearch.library.utoronto.ca/faq/how-do-i-spot-misinformation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0"/>
              </a:rPr>
              <a:t>https://spotfakenews.ca/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1"/>
              </a:rPr>
              <a:t>https://news.umanitoba.ca/how-do-i-spot-fake-news/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2"/>
              </a:rPr>
              <a:t>https://sps.columbia.edu/news/real-impact-fake-news-rise-political-misinformation-and-how-we-can-combat-its-influence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3"/>
              </a:rPr>
              <a:t>https://www.apa.org/topics/journalism-facts/misinformation-disinformation</a:t>
            </a: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u="sng" dirty="0"/>
          </a:p>
          <a:p>
            <a:pPr>
              <a:buNone/>
            </a:pPr>
            <a:endParaRPr lang="en-CA" sz="16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CA" sz="1600" u="sng" dirty="0"/>
              <a:t>Reality TV Shows</a:t>
            </a:r>
          </a:p>
          <a:p>
            <a:pPr>
              <a:buNone/>
            </a:pPr>
            <a:r>
              <a:rPr lang="en-CA" sz="1600" dirty="0"/>
              <a:t>Websites</a:t>
            </a:r>
          </a:p>
          <a:p>
            <a:pPr>
              <a:buNone/>
            </a:pPr>
            <a:r>
              <a:rPr lang="en-CA" sz="1600" dirty="0">
                <a:hlinkClick r:id="rId3"/>
              </a:rPr>
              <a:t>https://www.britannica.com/topic/reality-TV</a:t>
            </a:r>
          </a:p>
          <a:p>
            <a:pPr>
              <a:buNone/>
            </a:pPr>
            <a:r>
              <a:rPr lang="en-CA" sz="1600" dirty="0">
                <a:hlinkClick r:id="rId3"/>
              </a:rPr>
              <a:t>https://time.com/collection/reality-tv-most-influential-seasons/6199108/reality-tv-influence-on-world/</a:t>
            </a:r>
          </a:p>
          <a:p>
            <a:pPr>
              <a:buNone/>
            </a:pPr>
            <a:r>
              <a:rPr lang="en-CA" sz="1600" dirty="0">
                <a:hlinkClick r:id="rId3"/>
              </a:rPr>
              <a:t>https://people.howstuffworks.com/reality-tvs-influence-on-culture1.htm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4"/>
              </a:rPr>
              <a:t>https://www.ruanliving.com/blog/%2Fimpact-reality-shows-younger-generation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5"/>
              </a:rPr>
              <a:t>https://www.aceprensa.com/english/beyond-the-gossip-why-reality-tv-is-so-popular/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6"/>
              </a:rPr>
              <a:t>https://www.esquire.com/entertainment/tv/g33298000/best-reality-shows/</a:t>
            </a: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r>
              <a:rPr lang="en-CA" sz="1600" u="sng" dirty="0"/>
              <a:t>Commercial Advertising</a:t>
            </a:r>
          </a:p>
          <a:p>
            <a:pPr>
              <a:buNone/>
            </a:pPr>
            <a:r>
              <a:rPr lang="en-CA" sz="1600" dirty="0"/>
              <a:t>Websites</a:t>
            </a:r>
          </a:p>
          <a:p>
            <a:pPr>
              <a:buNone/>
            </a:pPr>
            <a:r>
              <a:rPr lang="en-CA" sz="1600">
                <a:hlinkClick r:id="rId7"/>
              </a:rPr>
              <a:t>https://www.indeed.com/career-advice/career-development/what-is-commercial-marketing</a:t>
            </a:r>
          </a:p>
          <a:p>
            <a:pPr>
              <a:buNone/>
            </a:pPr>
            <a:r>
              <a:rPr lang="en-CA" sz="1600" dirty="0">
                <a:hlinkClick r:id="rId7"/>
              </a:rPr>
              <a:t>https://www.youtube.com/watch?v=-ne7Iwi31Lo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8"/>
              </a:rPr>
              <a:t>https://crtc.gc.ca/eng/television/publicit/publicit.htm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9"/>
              </a:rPr>
              <a:t>https://asheragency.com/commercial-advertising-techniques/</a:t>
            </a: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701</Words>
  <Application>Microsoft Office PowerPoint</Application>
  <PresentationFormat>On-screen Show (4:3)</PresentationFormat>
  <Paragraphs>113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Media Studies</vt:lpstr>
      <vt:lpstr>Creating Media Texts</vt:lpstr>
      <vt:lpstr>Fake News</vt:lpstr>
      <vt:lpstr>Reality TV</vt:lpstr>
      <vt:lpstr>Commercial Advertising</vt:lpstr>
      <vt:lpstr>Resources</vt:lpstr>
      <vt:lpstr>Resources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 Matthews</cp:lastModifiedBy>
  <cp:revision>51</cp:revision>
  <dcterms:created xsi:type="dcterms:W3CDTF">2019-05-05T23:22:58Z</dcterms:created>
  <dcterms:modified xsi:type="dcterms:W3CDTF">2024-04-09T18:05:11Z</dcterms:modified>
</cp:coreProperties>
</file>