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2022-10-21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nerchange.com/parents-resources/family-roles/" TargetMode="External"/><Relationship Id="rId3" Type="http://schemas.openxmlformats.org/officeDocument/2006/relationships/hyperlink" Target="http://sociology.iresearchnet.com/sociology-of-family/family-diversity/" TargetMode="External"/><Relationship Id="rId7" Type="http://schemas.openxmlformats.org/officeDocument/2006/relationships/hyperlink" Target="https://courses.lumenlearning.com/boundless-sociology/chapter/family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nierinstitute.ca/whats-in-a-name-defining-family-in-a-diverse-society/" TargetMode="External"/><Relationship Id="rId5" Type="http://schemas.openxmlformats.org/officeDocument/2006/relationships/hyperlink" Target="https://vanierinstitute.ca/definition-of-family/" TargetMode="External"/><Relationship Id="rId4" Type="http://schemas.openxmlformats.org/officeDocument/2006/relationships/hyperlink" Target="https://vanierinstitute.ca/family-definition-diversity/" TargetMode="External"/><Relationship Id="rId9" Type="http://schemas.openxmlformats.org/officeDocument/2006/relationships/hyperlink" Target="https://www.thecanadianencyclopedia.ca/en/article/family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ajLqOJrRLqI" TargetMode="External"/><Relationship Id="rId13" Type="http://schemas.openxmlformats.org/officeDocument/2006/relationships/hyperlink" Target="http://www.oacas.org/what-we-do/communications-and-public-engagement/resources-and-supports-for-ontario-families/" TargetMode="External"/><Relationship Id="rId3" Type="http://schemas.openxmlformats.org/officeDocument/2006/relationships/hyperlink" Target="https://courses.lumenlearning.com/culturalanthropology/chapter/types-of-families/" TargetMode="External"/><Relationship Id="rId7" Type="http://schemas.openxmlformats.org/officeDocument/2006/relationships/hyperlink" Target="https://theconversation.com/how-parents-can-support-a-child-who-comes-out-as-trans-by-conquering-their-own-fears-following-their-childs-lead-and-tolerating-ambiguity-158275" TargetMode="External"/><Relationship Id="rId12" Type="http://schemas.openxmlformats.org/officeDocument/2006/relationships/hyperlink" Target="https://www.cardus.ca/research/family/reports/the-canadian-marriage-map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rc.org/resources/transgender-children-and-youth-understanding-the-basics" TargetMode="External"/><Relationship Id="rId11" Type="http://schemas.openxmlformats.org/officeDocument/2006/relationships/hyperlink" Target="https://www.recmedia.com/blog/the-modern-canadian-family/" TargetMode="External"/><Relationship Id="rId5" Type="http://schemas.openxmlformats.org/officeDocument/2006/relationships/hyperlink" Target="https://www.moms.com/family-structure-types/" TargetMode="External"/><Relationship Id="rId15" Type="http://schemas.openxmlformats.org/officeDocument/2006/relationships/hyperlink" Target="https://www.toronto.ca/community-people/children-parenting/" TargetMode="External"/><Relationship Id="rId10" Type="http://schemas.openxmlformats.org/officeDocument/2006/relationships/hyperlink" Target="https://www.youtube.com/watch?v=EOOy8_SpvHk" TargetMode="External"/><Relationship Id="rId4" Type="http://schemas.openxmlformats.org/officeDocument/2006/relationships/hyperlink" Target="https://www.betterhelp.com/advice/family/there-are-6-different-family-types-and-each-one-has-a-unique-family-dynamic/" TargetMode="External"/><Relationship Id="rId9" Type="http://schemas.openxmlformats.org/officeDocument/2006/relationships/hyperlink" Target="https://www.statcan.gc.ca/en/sc/video/census-indigenous-content" TargetMode="External"/><Relationship Id="rId14" Type="http://schemas.openxmlformats.org/officeDocument/2006/relationships/hyperlink" Target="https://ontario.cmha.ca/documents/support-for-families-and-caregive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Intro to HHS4U</a:t>
            </a:r>
            <a:br>
              <a:rPr lang="en-CA" sz="3200" dirty="0"/>
            </a:br>
            <a:r>
              <a:rPr lang="en-CA" sz="3200" dirty="0">
                <a:solidFill>
                  <a:srgbClr val="C00000"/>
                </a:solidFill>
              </a:rPr>
              <a:t>Families in Canada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solidFill>
                  <a:schemeClr val="tx1"/>
                </a:solidFill>
              </a:rPr>
              <a:t>Origins on Families</a:t>
            </a:r>
          </a:p>
          <a:p>
            <a:r>
              <a:rPr lang="en-CA" sz="2400" dirty="0">
                <a:solidFill>
                  <a:schemeClr val="tx1"/>
                </a:solidFill>
              </a:rPr>
              <a:t>World Perspectives on Families</a:t>
            </a:r>
          </a:p>
          <a:p>
            <a:r>
              <a:rPr lang="en-CA" sz="2400" dirty="0">
                <a:solidFill>
                  <a:schemeClr val="tx1"/>
                </a:solidFill>
              </a:rPr>
              <a:t>Modern Canadian Family</a:t>
            </a:r>
          </a:p>
        </p:txBody>
      </p:sp>
      <p:pic>
        <p:nvPicPr>
          <p:cNvPr id="1026" name="Picture 2" descr="K:\TCA-Grade 11 Geography CGG3O\OF Learing Rubrics etc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013176"/>
            <a:ext cx="1661376" cy="1581919"/>
          </a:xfrm>
          <a:prstGeom prst="rect">
            <a:avLst/>
          </a:prstGeom>
          <a:noFill/>
        </p:spPr>
      </p:pic>
      <p:pic>
        <p:nvPicPr>
          <p:cNvPr id="5" name="Picture 2" descr="K:\TCA-Grade 11 Geography CGG3O\OF Learing Rubrics etc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88640"/>
            <a:ext cx="1589368" cy="1376227"/>
          </a:xfrm>
          <a:prstGeom prst="rect">
            <a:avLst/>
          </a:prstGeom>
          <a:noFill/>
        </p:spPr>
      </p:pic>
      <p:pic>
        <p:nvPicPr>
          <p:cNvPr id="1027" name="Picture 3" descr="K:\TCA-Grade 11 Geography CGG3O\OF Learing Rubrics etc\download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2304256" cy="1527051"/>
          </a:xfrm>
          <a:prstGeom prst="rect">
            <a:avLst/>
          </a:prstGeom>
          <a:noFill/>
        </p:spPr>
      </p:pic>
      <p:pic>
        <p:nvPicPr>
          <p:cNvPr id="1028" name="Picture 4" descr="K:\TCA-Grade 11 Geography CGG3O\OF Learing Rubrics etc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5048250"/>
            <a:ext cx="2524125" cy="180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sz="3200" dirty="0">
                <a:solidFill>
                  <a:srgbClr val="C00000"/>
                </a:solidFill>
              </a:rPr>
            </a:br>
            <a:r>
              <a:rPr lang="en-CA" sz="3200" dirty="0">
                <a:solidFill>
                  <a:srgbClr val="C00000"/>
                </a:solidFill>
              </a:rPr>
              <a:t>Family Definitions</a:t>
            </a:r>
            <a:br>
              <a:rPr lang="en-CA" sz="3200" dirty="0">
                <a:solidFill>
                  <a:srgbClr val="C00000"/>
                </a:solidFill>
              </a:rPr>
            </a:br>
            <a:endParaRPr lang="en-CA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u="sng" dirty="0"/>
              <a:t>Key Questions:</a:t>
            </a:r>
            <a:r>
              <a:rPr lang="en-CA" sz="2000" dirty="0"/>
              <a:t> </a:t>
            </a:r>
          </a:p>
          <a:p>
            <a:pPr marL="457200" indent="-457200">
              <a:buAutoNum type="arabicPeriod"/>
            </a:pPr>
            <a:r>
              <a:rPr lang="en-CA" sz="2000" dirty="0"/>
              <a:t>What is </a:t>
            </a:r>
            <a:r>
              <a:rPr lang="en-CA" sz="2000" dirty="0">
                <a:solidFill>
                  <a:srgbClr val="C00000"/>
                </a:solidFill>
              </a:rPr>
              <a:t>Family</a:t>
            </a:r>
            <a:r>
              <a:rPr lang="en-CA" sz="2000" dirty="0"/>
              <a:t>?  What are </a:t>
            </a:r>
            <a:r>
              <a:rPr lang="en-CA" sz="2000" dirty="0">
                <a:solidFill>
                  <a:srgbClr val="C00000"/>
                </a:solidFill>
              </a:rPr>
              <a:t>differing views and perspectives </a:t>
            </a:r>
            <a:r>
              <a:rPr lang="en-CA" sz="2000" dirty="0"/>
              <a:t>on families?</a:t>
            </a:r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CA" sz="2000" dirty="0"/>
              <a:t>What is an acceptable </a:t>
            </a:r>
            <a:r>
              <a:rPr lang="en-CA" sz="2000" dirty="0">
                <a:solidFill>
                  <a:srgbClr val="C00000"/>
                </a:solidFill>
              </a:rPr>
              <a:t>Definition of families </a:t>
            </a:r>
            <a:r>
              <a:rPr lang="en-CA" sz="2000" dirty="0"/>
              <a:t>according to individuals and family studies in </a:t>
            </a:r>
            <a:r>
              <a:rPr lang="en-CA" sz="2000" dirty="0">
                <a:solidFill>
                  <a:srgbClr val="C00000"/>
                </a:solidFill>
              </a:rPr>
              <a:t>Social Studies</a:t>
            </a:r>
            <a:r>
              <a:rPr lang="en-CA" sz="2000" dirty="0"/>
              <a:t>? </a:t>
            </a:r>
            <a:r>
              <a:rPr lang="en-CA" sz="2000" i="1" dirty="0"/>
              <a:t>(Vanier Institute of Family, 2010)</a:t>
            </a:r>
            <a:r>
              <a:rPr lang="en-CA" sz="2000" dirty="0"/>
              <a:t>. Do you </a:t>
            </a:r>
            <a:r>
              <a:rPr lang="en-CA" sz="2000" dirty="0">
                <a:solidFill>
                  <a:srgbClr val="C00000"/>
                </a:solidFill>
              </a:rPr>
              <a:t>agree/disagree </a:t>
            </a:r>
            <a:r>
              <a:rPr lang="en-CA" sz="2000" dirty="0"/>
              <a:t>with this Definition? Explain your thinking.</a:t>
            </a:r>
            <a:endParaRPr lang="en-CA" sz="2000" i="1" dirty="0"/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CA" sz="2000" dirty="0"/>
              <a:t>Is there one particular </a:t>
            </a:r>
            <a:r>
              <a:rPr lang="en-CA" sz="2000" dirty="0">
                <a:solidFill>
                  <a:srgbClr val="C00000"/>
                </a:solidFill>
              </a:rPr>
              <a:t>family model</a:t>
            </a:r>
            <a:r>
              <a:rPr lang="en-CA" sz="2000" dirty="0"/>
              <a:t>?  Do family models and structures change according to locations (cities, rural areas, provinces, countries)?</a:t>
            </a:r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CA" sz="2000" dirty="0"/>
              <a:t>How do </a:t>
            </a:r>
            <a:r>
              <a:rPr lang="en-CA" sz="2000" dirty="0">
                <a:solidFill>
                  <a:srgbClr val="C00000"/>
                </a:solidFill>
              </a:rPr>
              <a:t>family structures change </a:t>
            </a:r>
            <a:r>
              <a:rPr lang="en-CA" sz="2000" dirty="0"/>
              <a:t>over time?</a:t>
            </a:r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endParaRPr lang="en-CA" sz="20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FF0000"/>
                </a:solidFill>
              </a:rPr>
              <a:t>For Learning Student Task-Think/Pair/Share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CA" sz="2000" dirty="0"/>
              <a:t>Work in </a:t>
            </a:r>
            <a:r>
              <a:rPr lang="en-CA" sz="2000" dirty="0">
                <a:solidFill>
                  <a:srgbClr val="FF0000"/>
                </a:solidFill>
              </a:rPr>
              <a:t>small groups to answer the questions </a:t>
            </a:r>
            <a:r>
              <a:rPr lang="en-CA" sz="2000" dirty="0"/>
              <a:t>on </a:t>
            </a:r>
            <a:r>
              <a:rPr lang="en-CA" sz="2000" dirty="0">
                <a:solidFill>
                  <a:srgbClr val="FF0000"/>
                </a:solidFill>
              </a:rPr>
              <a:t>Slide #2</a:t>
            </a:r>
            <a:r>
              <a:rPr lang="en-CA" sz="2000" dirty="0"/>
              <a:t>.  Use the resources/websites on Slide 8 to help you.</a:t>
            </a:r>
          </a:p>
          <a:p>
            <a:pPr marL="457200" indent="-457200">
              <a:buNone/>
            </a:pPr>
            <a:endParaRPr lang="en-CA" sz="2000" dirty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en-CA" sz="2000" dirty="0">
                <a:solidFill>
                  <a:srgbClr val="FF0000"/>
                </a:solidFill>
              </a:rPr>
              <a:t>2.    Share your answers </a:t>
            </a:r>
            <a:r>
              <a:rPr lang="en-CA" sz="2000" dirty="0"/>
              <a:t>with the class. (orally or by sharing screen)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Family Functions</a:t>
            </a:r>
            <a:br>
              <a:rPr lang="en-CA" sz="3200" dirty="0">
                <a:solidFill>
                  <a:srgbClr val="C00000"/>
                </a:solidFill>
              </a:rPr>
            </a:br>
            <a:endParaRPr lang="en-CA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u="sng" dirty="0"/>
              <a:t>AS Learning Key Questions:</a:t>
            </a:r>
            <a:r>
              <a:rPr lang="en-CA" sz="2000" dirty="0"/>
              <a:t> </a:t>
            </a:r>
          </a:p>
          <a:p>
            <a:pPr marL="457200" indent="-457200">
              <a:buAutoNum type="arabicPeriod"/>
            </a:pPr>
            <a:r>
              <a:rPr lang="en-CA" sz="2000" dirty="0"/>
              <a:t>What are the </a:t>
            </a:r>
            <a:r>
              <a:rPr lang="en-CA" sz="2000" dirty="0">
                <a:solidFill>
                  <a:srgbClr val="C00000"/>
                </a:solidFill>
              </a:rPr>
              <a:t>accepted functions/roles </a:t>
            </a:r>
            <a:r>
              <a:rPr lang="en-CA" sz="2000" dirty="0"/>
              <a:t>of family? </a:t>
            </a:r>
            <a:r>
              <a:rPr lang="en-CA" sz="2000" i="1" dirty="0"/>
              <a:t>(Vanier Institute 2010)</a:t>
            </a:r>
          </a:p>
          <a:p>
            <a:pPr marL="457200" indent="-457200">
              <a:buAutoNum type="arabicPeriod"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CA" sz="2000" dirty="0"/>
              <a:t>Do you </a:t>
            </a:r>
            <a:r>
              <a:rPr lang="en-CA" sz="2000" dirty="0">
                <a:solidFill>
                  <a:srgbClr val="C00000"/>
                </a:solidFill>
              </a:rPr>
              <a:t>agree/disagree</a:t>
            </a:r>
            <a:r>
              <a:rPr lang="en-CA" sz="2000" dirty="0"/>
              <a:t>?  Is there anything that should be </a:t>
            </a:r>
            <a:r>
              <a:rPr lang="en-CA" sz="2000" dirty="0">
                <a:solidFill>
                  <a:srgbClr val="C00000"/>
                </a:solidFill>
              </a:rPr>
              <a:t>added</a:t>
            </a:r>
            <a:r>
              <a:rPr lang="en-CA" sz="2000" dirty="0"/>
              <a:t> to these functions?  Is there anything that should be </a:t>
            </a:r>
            <a:r>
              <a:rPr lang="en-CA" sz="2000" dirty="0">
                <a:solidFill>
                  <a:srgbClr val="C00000"/>
                </a:solidFill>
              </a:rPr>
              <a:t>excluded</a:t>
            </a:r>
            <a:r>
              <a:rPr lang="en-CA" sz="2000" dirty="0"/>
              <a:t>?</a:t>
            </a:r>
          </a:p>
          <a:p>
            <a:pPr marL="457200" indent="-457200">
              <a:buAutoNum type="arabicPeriod"/>
            </a:pPr>
            <a:endParaRPr lang="en-CA" sz="2000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sz="3200" dirty="0">
                <a:solidFill>
                  <a:srgbClr val="C00000"/>
                </a:solidFill>
              </a:rPr>
            </a:br>
            <a:r>
              <a:rPr lang="en-CA" sz="3200" dirty="0">
                <a:solidFill>
                  <a:srgbClr val="C00000"/>
                </a:solidFill>
              </a:rPr>
              <a:t>Family Origins</a:t>
            </a:r>
            <a:br>
              <a:rPr lang="en-CA" sz="3200" dirty="0">
                <a:solidFill>
                  <a:srgbClr val="C00000"/>
                </a:solidFill>
              </a:rPr>
            </a:br>
            <a:endParaRPr lang="en-CA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u="sng" dirty="0"/>
              <a:t>AS Learning Key Questions:</a:t>
            </a:r>
            <a:r>
              <a:rPr lang="en-CA" sz="2000" dirty="0"/>
              <a:t> </a:t>
            </a:r>
          </a:p>
          <a:p>
            <a:pPr marL="457200" indent="-457200">
              <a:buAutoNum type="arabicPeriod"/>
            </a:pPr>
            <a:r>
              <a:rPr lang="en-CA" sz="2000" dirty="0"/>
              <a:t>How do we study the history of </a:t>
            </a:r>
            <a:r>
              <a:rPr lang="en-CA" sz="2000" dirty="0">
                <a:solidFill>
                  <a:srgbClr val="C00000"/>
                </a:solidFill>
              </a:rPr>
              <a:t>families and family practices </a:t>
            </a:r>
            <a:r>
              <a:rPr lang="en-CA" sz="2000" dirty="0"/>
              <a:t>in the world?  Does anything </a:t>
            </a:r>
            <a:r>
              <a:rPr lang="en-CA" sz="2000" dirty="0">
                <a:solidFill>
                  <a:srgbClr val="C00000"/>
                </a:solidFill>
              </a:rPr>
              <a:t>change from year to year</a:t>
            </a:r>
            <a:r>
              <a:rPr lang="en-CA" sz="2000" dirty="0"/>
              <a:t>?  Are world families </a:t>
            </a:r>
            <a:r>
              <a:rPr lang="en-CA" sz="2000" dirty="0">
                <a:solidFill>
                  <a:srgbClr val="C00000"/>
                </a:solidFill>
              </a:rPr>
              <a:t>healthier and more adjusted today </a:t>
            </a:r>
            <a:r>
              <a:rPr lang="en-CA" sz="2000" dirty="0"/>
              <a:t>(currently) than yesterday (in the past)?  Explain your thinking.  </a:t>
            </a:r>
          </a:p>
          <a:p>
            <a:pPr marL="457200" indent="-457200">
              <a:buNone/>
            </a:pPr>
            <a:endParaRPr lang="en-CA" sz="2000" dirty="0"/>
          </a:p>
          <a:p>
            <a:pPr marL="457200" indent="-457200">
              <a:buNone/>
            </a:pPr>
            <a:r>
              <a:rPr lang="en-CA" sz="2000" dirty="0"/>
              <a:t>2.    Name </a:t>
            </a:r>
            <a:r>
              <a:rPr lang="en-CA" sz="2000" dirty="0">
                <a:solidFill>
                  <a:srgbClr val="C00000"/>
                </a:solidFill>
              </a:rPr>
              <a:t>4 types of families </a:t>
            </a:r>
            <a:r>
              <a:rPr lang="en-CA" sz="2000" dirty="0"/>
              <a:t>according to history.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sz="3200" dirty="0">
                <a:solidFill>
                  <a:srgbClr val="C00000"/>
                </a:solidFill>
              </a:rPr>
            </a:br>
            <a:r>
              <a:rPr lang="en-CA" sz="3200" dirty="0">
                <a:solidFill>
                  <a:srgbClr val="C00000"/>
                </a:solidFill>
              </a:rPr>
              <a:t>Modern Canadian Family</a:t>
            </a:r>
            <a:br>
              <a:rPr lang="en-CA" sz="3200" dirty="0"/>
            </a:br>
            <a:endParaRPr lang="en-CA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u="sng" dirty="0"/>
              <a:t>AS Learning Key Question:</a:t>
            </a:r>
          </a:p>
          <a:p>
            <a:pPr marL="457200" indent="-457200">
              <a:buAutoNum type="arabicPeriod"/>
            </a:pPr>
            <a:r>
              <a:rPr lang="en-CA" sz="2000" dirty="0"/>
              <a:t>What does the </a:t>
            </a:r>
            <a:r>
              <a:rPr lang="en-CA" sz="2000" dirty="0">
                <a:solidFill>
                  <a:srgbClr val="C00000"/>
                </a:solidFill>
              </a:rPr>
              <a:t>modern Canadian Family </a:t>
            </a:r>
            <a:r>
              <a:rPr lang="en-CA" sz="2000" dirty="0"/>
              <a:t>look like? Locate a picture of what you think the </a:t>
            </a:r>
            <a:r>
              <a:rPr lang="en-CA" sz="2000" dirty="0">
                <a:solidFill>
                  <a:srgbClr val="C00000"/>
                </a:solidFill>
              </a:rPr>
              <a:t>average Canadian family </a:t>
            </a:r>
            <a:r>
              <a:rPr lang="en-CA" sz="2000" dirty="0"/>
              <a:t>looks like and </a:t>
            </a:r>
            <a:r>
              <a:rPr lang="en-CA" sz="2000" dirty="0">
                <a:solidFill>
                  <a:srgbClr val="C00000"/>
                </a:solidFill>
              </a:rPr>
              <a:t>share your screen</a:t>
            </a:r>
            <a:r>
              <a:rPr lang="en-CA" sz="2000" dirty="0"/>
              <a:t>.  Explain your thinking.</a:t>
            </a:r>
          </a:p>
          <a:p>
            <a:pPr marL="457200" indent="-457200">
              <a:buAutoNum type="arabicPeriod"/>
            </a:pPr>
            <a:endParaRPr lang="en-CA" sz="2000" u="sng" dirty="0"/>
          </a:p>
          <a:p>
            <a:pPr marL="457200" indent="-457200">
              <a:buNone/>
            </a:pPr>
            <a:endParaRPr lang="en-CA" sz="20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Key Vocabulary Definitions</a:t>
            </a:r>
            <a:br>
              <a:rPr lang="en-CA" sz="3200" dirty="0">
                <a:solidFill>
                  <a:srgbClr val="C00000"/>
                </a:solidFill>
              </a:rPr>
            </a:br>
            <a:r>
              <a:rPr lang="en-CA" sz="2400" dirty="0">
                <a:solidFill>
                  <a:srgbClr val="C00000"/>
                </a:solidFill>
              </a:rPr>
              <a:t>Put in Glossary in </a:t>
            </a:r>
            <a:r>
              <a:rPr lang="en-CA" sz="2400" dirty="0" err="1">
                <a:solidFill>
                  <a:srgbClr val="C00000"/>
                </a:solidFill>
              </a:rPr>
              <a:t>Moodle</a:t>
            </a:r>
            <a:endParaRPr lang="en-CA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CA" sz="2000" dirty="0"/>
              <a:t>Affective nurturance</a:t>
            </a:r>
          </a:p>
          <a:p>
            <a:pPr marL="457200" indent="-457200">
              <a:buAutoNum type="arabicPeriod"/>
            </a:pPr>
            <a:r>
              <a:rPr lang="en-CA" sz="2000" dirty="0"/>
              <a:t>Nuclear family</a:t>
            </a:r>
          </a:p>
          <a:p>
            <a:pPr marL="457200" indent="-457200">
              <a:buAutoNum type="arabicPeriod"/>
            </a:pPr>
            <a:r>
              <a:rPr lang="en-CA" sz="2000" dirty="0"/>
              <a:t>Cultural anthropologist</a:t>
            </a:r>
          </a:p>
          <a:p>
            <a:pPr marL="457200" indent="-457200">
              <a:buAutoNum type="arabicPeriod"/>
            </a:pPr>
            <a:r>
              <a:rPr lang="en-CA" sz="2000" dirty="0"/>
              <a:t>Monogamy</a:t>
            </a:r>
          </a:p>
          <a:p>
            <a:pPr marL="457200" indent="-457200">
              <a:buAutoNum type="arabicPeriod"/>
            </a:pPr>
            <a:r>
              <a:rPr lang="en-CA" sz="2000" dirty="0"/>
              <a:t>Patriarchy</a:t>
            </a:r>
          </a:p>
          <a:p>
            <a:pPr marL="457200" indent="-457200">
              <a:buAutoNum type="arabicPeriod"/>
            </a:pPr>
            <a:r>
              <a:rPr lang="en-CA" sz="2000" dirty="0"/>
              <a:t>Arranged marriage</a:t>
            </a:r>
          </a:p>
          <a:p>
            <a:pPr marL="457200" indent="-457200">
              <a:buAutoNum type="arabicPeriod"/>
            </a:pPr>
            <a:r>
              <a:rPr lang="en-CA" sz="2000" dirty="0"/>
              <a:t>Polygamy</a:t>
            </a:r>
          </a:p>
          <a:p>
            <a:pPr marL="457200" indent="-457200">
              <a:buAutoNum type="arabicPeriod"/>
            </a:pPr>
            <a:r>
              <a:rPr lang="en-CA" sz="2000" dirty="0"/>
              <a:t>Extended families</a:t>
            </a:r>
          </a:p>
          <a:p>
            <a:pPr marL="457200" indent="-457200">
              <a:buAutoNum type="arabicPeriod"/>
            </a:pPr>
            <a:r>
              <a:rPr lang="en-CA" sz="2000" dirty="0"/>
              <a:t>Transitional Family</a:t>
            </a:r>
          </a:p>
          <a:p>
            <a:pPr marL="457200" indent="-457200">
              <a:buAutoNum type="arabicPeriod"/>
            </a:pPr>
            <a:r>
              <a:rPr lang="en-CA" sz="2000" dirty="0"/>
              <a:t>Dual-Income Family</a:t>
            </a:r>
          </a:p>
          <a:p>
            <a:pPr marL="457200" indent="-457200">
              <a:buAutoNum type="arabicPeriod"/>
            </a:pPr>
            <a:r>
              <a:rPr lang="en-CA" sz="2000" dirty="0"/>
              <a:t>Blended Families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1600" u="sng" dirty="0"/>
              <a:t>Websites:</a:t>
            </a:r>
          </a:p>
          <a:p>
            <a:pPr marL="457200" indent="-457200">
              <a:buAutoNum type="arabicPeriod"/>
            </a:pPr>
            <a:r>
              <a:rPr lang="en-CA" sz="1600" dirty="0"/>
              <a:t>Family Definitions and Diversity</a:t>
            </a:r>
          </a:p>
          <a:p>
            <a:pPr marL="457200" indent="-457200">
              <a:buNone/>
            </a:pPr>
            <a:r>
              <a:rPr lang="en-CA" sz="1600" dirty="0">
                <a:hlinkClick r:id="rId3"/>
              </a:rPr>
              <a:t>http://sociology.iresearchnet.com/sociology-of-family/family-diversity/</a:t>
            </a:r>
            <a:endParaRPr lang="en-CA" sz="1600" dirty="0"/>
          </a:p>
          <a:p>
            <a:pPr marL="457200" indent="-457200">
              <a:buNone/>
            </a:pPr>
            <a:r>
              <a:rPr lang="en-CA" sz="1600" dirty="0">
                <a:hlinkClick r:id="rId4"/>
              </a:rPr>
              <a:t>https://vanierinstitute.ca/family-definition-diversity/</a:t>
            </a:r>
            <a:endParaRPr lang="en-CA" sz="1600" dirty="0"/>
          </a:p>
          <a:p>
            <a:pPr marL="457200" indent="-457200">
              <a:buNone/>
            </a:pPr>
            <a:r>
              <a:rPr lang="en-CA" sz="1600" dirty="0">
                <a:hlinkClick r:id="rId5"/>
              </a:rPr>
              <a:t>https://vanierinstitute.ca/definition-of-family/</a:t>
            </a:r>
            <a:endParaRPr lang="en-CA" sz="1600" dirty="0"/>
          </a:p>
          <a:p>
            <a:pPr marL="457200" indent="-457200">
              <a:buNone/>
            </a:pPr>
            <a:r>
              <a:rPr lang="en-CA" sz="1600" dirty="0">
                <a:hlinkClick r:id="rId6"/>
              </a:rPr>
              <a:t>https://vanierinstitute.ca/whats-in-a-name-defining-family-in-a-diverse-society/</a:t>
            </a: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  <a:p>
            <a:pPr marL="457200" indent="-457200">
              <a:buAutoNum type="arabicPeriod" startAt="2"/>
            </a:pPr>
            <a:r>
              <a:rPr lang="en-CA" sz="1600" dirty="0"/>
              <a:t>Family Roles, Functions</a:t>
            </a:r>
          </a:p>
          <a:p>
            <a:pPr marL="457200" indent="-457200">
              <a:buNone/>
            </a:pPr>
            <a:r>
              <a:rPr lang="en-CA" sz="1600" dirty="0">
                <a:hlinkClick r:id="rId7"/>
              </a:rPr>
              <a:t>https://courses.lumenlearning.com/boundless-sociology/chapter/family/</a:t>
            </a:r>
            <a:endParaRPr lang="en-CA" sz="1600" dirty="0"/>
          </a:p>
          <a:p>
            <a:pPr marL="457200" indent="-457200">
              <a:buNone/>
            </a:pPr>
            <a:r>
              <a:rPr lang="en-CA" sz="1600" dirty="0">
                <a:hlinkClick r:id="rId8"/>
              </a:rPr>
              <a:t>https://www.innerchange.com/parents-resources/family-roles/</a:t>
            </a: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  <a:p>
            <a:pPr marL="457200" indent="-457200">
              <a:buAutoNum type="arabicPeriod" startAt="3"/>
            </a:pPr>
            <a:r>
              <a:rPr lang="en-CA" sz="1600" dirty="0"/>
              <a:t>Family Origins/History</a:t>
            </a:r>
          </a:p>
          <a:p>
            <a:pPr marL="457200" indent="-457200">
              <a:buNone/>
            </a:pPr>
            <a:r>
              <a:rPr lang="en-CA" sz="1600" dirty="0">
                <a:hlinkClick r:id="rId9"/>
              </a:rPr>
              <a:t>https://www.thecanadianencyclopedia.ca/en/article/family</a:t>
            </a: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  <a:p>
            <a:pPr marL="457200" indent="-457200">
              <a:buNone/>
            </a:pPr>
            <a:endParaRPr lang="en-CA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400" dirty="0"/>
              <a:t>4. Types of Families</a:t>
            </a:r>
          </a:p>
          <a:p>
            <a:pPr>
              <a:buNone/>
            </a:pPr>
            <a:r>
              <a:rPr lang="en-US" sz="1400" dirty="0">
                <a:hlinkClick r:id="rId3"/>
              </a:rPr>
              <a:t>https://courses.lumenlearning.com/culturalanthropology/chapter/types-of-families/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4"/>
              </a:rPr>
              <a:t>https://www.betterhelp.com/advice/family/there-are-6-different-family-types-and-each-one-has-a-unique-family-dynamic/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5"/>
              </a:rPr>
              <a:t>https://www.moms.com/family-structure-types/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6"/>
              </a:rPr>
              <a:t>https://www.hrc.org/resources/transgender-children-and-youth-understanding-the-basics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7"/>
              </a:rPr>
              <a:t>https://theconversation.com/how-parents-can-support-a-child-who-comes-out-as-trans-by-conquering-their-own-fears-following-their-childs-lead-and-tolerating-ambiguity-158275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Videos</a:t>
            </a:r>
          </a:p>
          <a:p>
            <a:pPr>
              <a:buNone/>
            </a:pPr>
            <a:r>
              <a:rPr lang="en-US" sz="1400" dirty="0">
                <a:hlinkClick r:id="rId8"/>
              </a:rPr>
              <a:t>https://www.youtube.com/watch?v=ajLqOJrRLqI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9"/>
              </a:rPr>
              <a:t>https://www.statcan.gc.ca/en/sc/video/census-indigenous-content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10"/>
              </a:rPr>
              <a:t>https://www.youtube.com/watch?v=EOOy8_SpvHk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5. Modern Canadian Family</a:t>
            </a:r>
          </a:p>
          <a:p>
            <a:pPr>
              <a:buNone/>
            </a:pPr>
            <a:r>
              <a:rPr lang="en-US" sz="1400" dirty="0">
                <a:hlinkClick r:id="rId11"/>
              </a:rPr>
              <a:t>https://www.recmedia.com/blog/the-modern-canadian-family/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12"/>
              </a:rPr>
              <a:t>https://www.cardus.ca/research/family/reports/the-canadian-marriage-map/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6. Resources For Families</a:t>
            </a:r>
          </a:p>
          <a:p>
            <a:pPr>
              <a:buNone/>
            </a:pPr>
            <a:r>
              <a:rPr lang="en-US" sz="1400" dirty="0">
                <a:hlinkClick r:id="rId13"/>
              </a:rPr>
              <a:t>http://www.oacas.org/what-we-do/communications-and-public-engagement/resources-and-supports-for-ontario-families/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14"/>
              </a:rPr>
              <a:t>https://ontario.cmha.ca/documents/support-for-families-and-caregivers/</a:t>
            </a:r>
            <a:endParaRPr lang="en-US" sz="1400" dirty="0"/>
          </a:p>
          <a:p>
            <a:pPr>
              <a:buNone/>
            </a:pPr>
            <a:r>
              <a:rPr lang="en-US" sz="1400" dirty="0">
                <a:hlinkClick r:id="rId15"/>
              </a:rPr>
              <a:t>https://www.toronto.ca/community-people/children-parenting/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623</Words>
  <Application>Microsoft Office PowerPoint</Application>
  <PresentationFormat>On-screen Show (4:3)</PresentationFormat>
  <Paragraphs>94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Intro to HHS4U Families in Canada</vt:lpstr>
      <vt:lpstr> Family Definitions </vt:lpstr>
      <vt:lpstr>For Learning Student Task-Think/Pair/Share</vt:lpstr>
      <vt:lpstr>Family Functions </vt:lpstr>
      <vt:lpstr> Family Origins </vt:lpstr>
      <vt:lpstr> Modern Canadian Family </vt:lpstr>
      <vt:lpstr>Key Vocabulary Definitions Put in Glossary in Moodle</vt:lpstr>
      <vt:lpstr>Resources</vt:lpstr>
      <vt:lpstr>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gillian.matthews@sympatico.ca</cp:lastModifiedBy>
  <cp:revision>68</cp:revision>
  <dcterms:created xsi:type="dcterms:W3CDTF">2019-05-05T23:22:58Z</dcterms:created>
  <dcterms:modified xsi:type="dcterms:W3CDTF">2022-10-22T00:23:56Z</dcterms:modified>
</cp:coreProperties>
</file>