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3" r:id="rId2"/>
    <p:sldId id="286" r:id="rId3"/>
    <p:sldId id="277" r:id="rId4"/>
    <p:sldId id="278" r:id="rId5"/>
    <p:sldId id="279" r:id="rId6"/>
    <p:sldId id="282" r:id="rId7"/>
    <p:sldId id="285" r:id="rId8"/>
    <p:sldId id="287" r:id="rId9"/>
    <p:sldId id="288" r:id="rId10"/>
    <p:sldId id="289" r:id="rId11"/>
    <p:sldId id="280" r:id="rId12"/>
    <p:sldId id="281" r:id="rId13"/>
    <p:sldId id="283" r:id="rId14"/>
    <p:sldId id="284" r:id="rId15"/>
    <p:sldId id="290" r:id="rId16"/>
    <p:sldId id="291" r:id="rId17"/>
    <p:sldId id="292" r:id="rId18"/>
    <p:sldId id="293" r:id="rId19"/>
    <p:sldId id="294" r:id="rId20"/>
    <p:sldId id="296" r:id="rId21"/>
    <p:sldId id="297" r:id="rId22"/>
    <p:sldId id="298" r:id="rId23"/>
    <p:sldId id="299" r:id="rId24"/>
    <p:sldId id="300" r:id="rId25"/>
    <p:sldId id="301" r:id="rId26"/>
    <p:sldId id="302" r:id="rId27"/>
    <p:sldId id="303" r:id="rId28"/>
    <p:sldId id="307" r:id="rId29"/>
    <p:sldId id="304" r:id="rId30"/>
    <p:sldId id="305" r:id="rId31"/>
    <p:sldId id="306" r:id="rId32"/>
    <p:sldId id="30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68F0D-F4C7-4FEF-9327-974B9D1CC55B}" type="doc">
      <dgm:prSet loTypeId="urn:microsoft.com/office/officeart/2005/8/layout/vList2" loCatId="list" qsTypeId="urn:microsoft.com/office/officeart/2005/8/quickstyle/simple3" qsCatId="simple" csTypeId="urn:microsoft.com/office/officeart/2005/8/colors/accent5_4" csCatId="accent5" phldr="1"/>
      <dgm:spPr/>
      <dgm:t>
        <a:bodyPr/>
        <a:lstStyle/>
        <a:p>
          <a:endParaRPr lang="en-US"/>
        </a:p>
      </dgm:t>
    </dgm:pt>
    <dgm:pt modelId="{96D1F1F7-00CC-4FC8-951C-DDA7EAB51E75}">
      <dgm:prSet/>
      <dgm:spPr/>
      <dgm:t>
        <a:bodyPr/>
        <a:lstStyle/>
        <a:p>
          <a:r>
            <a:rPr lang="en-CA" b="0" i="0"/>
            <a:t>Nations that are less developed than the core</a:t>
          </a:r>
          <a:endParaRPr lang="en-US"/>
        </a:p>
      </dgm:t>
    </dgm:pt>
    <dgm:pt modelId="{DDFC6DF4-D71A-4A99-8DE3-1A9140784216}" type="parTrans" cxnId="{99F36685-F0EE-452B-A536-32E11D8FF09B}">
      <dgm:prSet/>
      <dgm:spPr/>
      <dgm:t>
        <a:bodyPr/>
        <a:lstStyle/>
        <a:p>
          <a:endParaRPr lang="en-US"/>
        </a:p>
      </dgm:t>
    </dgm:pt>
    <dgm:pt modelId="{531278AE-FA14-4E1C-8EF1-F472046ED921}" type="sibTrans" cxnId="{99F36685-F0EE-452B-A536-32E11D8FF09B}">
      <dgm:prSet/>
      <dgm:spPr/>
      <dgm:t>
        <a:bodyPr/>
        <a:lstStyle/>
        <a:p>
          <a:endParaRPr lang="en-US"/>
        </a:p>
      </dgm:t>
    </dgm:pt>
    <dgm:pt modelId="{B57AB608-A70F-4827-8F3C-8253AFD2917A}">
      <dgm:prSet/>
      <dgm:spPr/>
      <dgm:t>
        <a:bodyPr/>
        <a:lstStyle/>
        <a:p>
          <a:r>
            <a:rPr lang="en-CA" b="0" i="0"/>
            <a:t>S</a:t>
          </a:r>
          <a:r>
            <a:rPr lang="en-US" b="0" i="0"/>
            <a:t>emi-industrialized </a:t>
          </a:r>
          <a:endParaRPr lang="en-US"/>
        </a:p>
      </dgm:t>
    </dgm:pt>
    <dgm:pt modelId="{8251F0A5-FCCB-4370-A59F-4637E693A355}" type="parTrans" cxnId="{82EA9D92-C890-4EE2-ABD8-3EDC82CBC326}">
      <dgm:prSet/>
      <dgm:spPr/>
      <dgm:t>
        <a:bodyPr/>
        <a:lstStyle/>
        <a:p>
          <a:endParaRPr lang="en-US"/>
        </a:p>
      </dgm:t>
    </dgm:pt>
    <dgm:pt modelId="{DA255858-A94E-424A-90FD-D94D8A59986A}" type="sibTrans" cxnId="{82EA9D92-C890-4EE2-ABD8-3EDC82CBC326}">
      <dgm:prSet/>
      <dgm:spPr/>
      <dgm:t>
        <a:bodyPr/>
        <a:lstStyle/>
        <a:p>
          <a:endParaRPr lang="en-US"/>
        </a:p>
      </dgm:t>
    </dgm:pt>
    <dgm:pt modelId="{A01E0D83-6D63-49EE-A72D-155ED0D9B69E}">
      <dgm:prSet/>
      <dgm:spPr/>
      <dgm:t>
        <a:bodyPr/>
        <a:lstStyle/>
        <a:p>
          <a:r>
            <a:rPr lang="en-CA" b="0" i="0" dirty="0"/>
            <a:t>T</a:t>
          </a:r>
          <a:r>
            <a:rPr lang="en-US" b="0" i="0" dirty="0"/>
            <a:t>hey process natural resources from the periphery </a:t>
          </a:r>
          <a:endParaRPr lang="en-US" dirty="0"/>
        </a:p>
      </dgm:t>
    </dgm:pt>
    <dgm:pt modelId="{AA1B0A8B-B90C-4172-AF79-88238EF11F61}" type="parTrans" cxnId="{D6FC81EB-34E6-4AEB-AD66-D8B1402A3F32}">
      <dgm:prSet/>
      <dgm:spPr/>
      <dgm:t>
        <a:bodyPr/>
        <a:lstStyle/>
        <a:p>
          <a:endParaRPr lang="en-US"/>
        </a:p>
      </dgm:t>
    </dgm:pt>
    <dgm:pt modelId="{274D736C-2724-478C-B263-D7E5926F03D2}" type="sibTrans" cxnId="{D6FC81EB-34E6-4AEB-AD66-D8B1402A3F32}">
      <dgm:prSet/>
      <dgm:spPr/>
      <dgm:t>
        <a:bodyPr/>
        <a:lstStyle/>
        <a:p>
          <a:endParaRPr lang="en-US"/>
        </a:p>
      </dgm:t>
    </dgm:pt>
    <dgm:pt modelId="{F5C468BA-95D6-4F1B-999A-FE9042A174D3}" type="pres">
      <dgm:prSet presAssocID="{48868F0D-F4C7-4FEF-9327-974B9D1CC55B}" presName="linear" presStyleCnt="0">
        <dgm:presLayoutVars>
          <dgm:animLvl val="lvl"/>
          <dgm:resizeHandles val="exact"/>
        </dgm:presLayoutVars>
      </dgm:prSet>
      <dgm:spPr/>
    </dgm:pt>
    <dgm:pt modelId="{47AE1B55-2BE7-4E3C-B3EC-0AC7D882587D}" type="pres">
      <dgm:prSet presAssocID="{96D1F1F7-00CC-4FC8-951C-DDA7EAB51E75}" presName="parentText" presStyleLbl="node1" presStyleIdx="0" presStyleCnt="3">
        <dgm:presLayoutVars>
          <dgm:chMax val="0"/>
          <dgm:bulletEnabled val="1"/>
        </dgm:presLayoutVars>
      </dgm:prSet>
      <dgm:spPr/>
    </dgm:pt>
    <dgm:pt modelId="{F60BC933-B83A-4FC9-B000-E1623A3265B8}" type="pres">
      <dgm:prSet presAssocID="{531278AE-FA14-4E1C-8EF1-F472046ED921}" presName="spacer" presStyleCnt="0"/>
      <dgm:spPr/>
    </dgm:pt>
    <dgm:pt modelId="{5E4A9403-C7E2-48B5-8425-E5CED1E88F8E}" type="pres">
      <dgm:prSet presAssocID="{B57AB608-A70F-4827-8F3C-8253AFD2917A}" presName="parentText" presStyleLbl="node1" presStyleIdx="1" presStyleCnt="3">
        <dgm:presLayoutVars>
          <dgm:chMax val="0"/>
          <dgm:bulletEnabled val="1"/>
        </dgm:presLayoutVars>
      </dgm:prSet>
      <dgm:spPr/>
    </dgm:pt>
    <dgm:pt modelId="{326525AB-C029-4CE0-83E4-4147482B4175}" type="pres">
      <dgm:prSet presAssocID="{DA255858-A94E-424A-90FD-D94D8A59986A}" presName="spacer" presStyleCnt="0"/>
      <dgm:spPr/>
    </dgm:pt>
    <dgm:pt modelId="{95188800-1F22-4FBE-AA1B-F0AE37828A0E}" type="pres">
      <dgm:prSet presAssocID="{A01E0D83-6D63-49EE-A72D-155ED0D9B69E}" presName="parentText" presStyleLbl="node1" presStyleIdx="2" presStyleCnt="3">
        <dgm:presLayoutVars>
          <dgm:chMax val="0"/>
          <dgm:bulletEnabled val="1"/>
        </dgm:presLayoutVars>
      </dgm:prSet>
      <dgm:spPr/>
    </dgm:pt>
  </dgm:ptLst>
  <dgm:cxnLst>
    <dgm:cxn modelId="{0419420D-CE1B-4B3B-842C-6A8851EDC14F}" type="presOf" srcId="{B57AB608-A70F-4827-8F3C-8253AFD2917A}" destId="{5E4A9403-C7E2-48B5-8425-E5CED1E88F8E}" srcOrd="0" destOrd="0" presId="urn:microsoft.com/office/officeart/2005/8/layout/vList2"/>
    <dgm:cxn modelId="{CB7AC811-53B8-4CC4-A1A2-A122CD674D69}" type="presOf" srcId="{96D1F1F7-00CC-4FC8-951C-DDA7EAB51E75}" destId="{47AE1B55-2BE7-4E3C-B3EC-0AC7D882587D}" srcOrd="0" destOrd="0" presId="urn:microsoft.com/office/officeart/2005/8/layout/vList2"/>
    <dgm:cxn modelId="{86645516-78DE-434F-B51F-566C886EBD8D}" type="presOf" srcId="{A01E0D83-6D63-49EE-A72D-155ED0D9B69E}" destId="{95188800-1F22-4FBE-AA1B-F0AE37828A0E}" srcOrd="0" destOrd="0" presId="urn:microsoft.com/office/officeart/2005/8/layout/vList2"/>
    <dgm:cxn modelId="{99F36685-F0EE-452B-A536-32E11D8FF09B}" srcId="{48868F0D-F4C7-4FEF-9327-974B9D1CC55B}" destId="{96D1F1F7-00CC-4FC8-951C-DDA7EAB51E75}" srcOrd="0" destOrd="0" parTransId="{DDFC6DF4-D71A-4A99-8DE3-1A9140784216}" sibTransId="{531278AE-FA14-4E1C-8EF1-F472046ED921}"/>
    <dgm:cxn modelId="{82EA9D92-C890-4EE2-ABD8-3EDC82CBC326}" srcId="{48868F0D-F4C7-4FEF-9327-974B9D1CC55B}" destId="{B57AB608-A70F-4827-8F3C-8253AFD2917A}" srcOrd="1" destOrd="0" parTransId="{8251F0A5-FCCB-4370-A59F-4637E693A355}" sibTransId="{DA255858-A94E-424A-90FD-D94D8A59986A}"/>
    <dgm:cxn modelId="{D6DDF6E0-75DB-4D9E-8CFD-A19D32E0BE0C}" type="presOf" srcId="{48868F0D-F4C7-4FEF-9327-974B9D1CC55B}" destId="{F5C468BA-95D6-4F1B-999A-FE9042A174D3}" srcOrd="0" destOrd="0" presId="urn:microsoft.com/office/officeart/2005/8/layout/vList2"/>
    <dgm:cxn modelId="{D6FC81EB-34E6-4AEB-AD66-D8B1402A3F32}" srcId="{48868F0D-F4C7-4FEF-9327-974B9D1CC55B}" destId="{A01E0D83-6D63-49EE-A72D-155ED0D9B69E}" srcOrd="2" destOrd="0" parTransId="{AA1B0A8B-B90C-4172-AF79-88238EF11F61}" sibTransId="{274D736C-2724-478C-B263-D7E5926F03D2}"/>
    <dgm:cxn modelId="{8145FE99-9B40-453E-9DFF-5BBF44B0F5CF}" type="presParOf" srcId="{F5C468BA-95D6-4F1B-999A-FE9042A174D3}" destId="{47AE1B55-2BE7-4E3C-B3EC-0AC7D882587D}" srcOrd="0" destOrd="0" presId="urn:microsoft.com/office/officeart/2005/8/layout/vList2"/>
    <dgm:cxn modelId="{AF4E382E-D563-4BF0-8EE7-C1E312422E59}" type="presParOf" srcId="{F5C468BA-95D6-4F1B-999A-FE9042A174D3}" destId="{F60BC933-B83A-4FC9-B000-E1623A3265B8}" srcOrd="1" destOrd="0" presId="urn:microsoft.com/office/officeart/2005/8/layout/vList2"/>
    <dgm:cxn modelId="{6015586D-DF28-4F29-AC72-E465070E165D}" type="presParOf" srcId="{F5C468BA-95D6-4F1B-999A-FE9042A174D3}" destId="{5E4A9403-C7E2-48B5-8425-E5CED1E88F8E}" srcOrd="2" destOrd="0" presId="urn:microsoft.com/office/officeart/2005/8/layout/vList2"/>
    <dgm:cxn modelId="{B4DE20C3-06B4-4551-9EF6-5D5E930D46DB}" type="presParOf" srcId="{F5C468BA-95D6-4F1B-999A-FE9042A174D3}" destId="{326525AB-C029-4CE0-83E4-4147482B4175}" srcOrd="3" destOrd="0" presId="urn:microsoft.com/office/officeart/2005/8/layout/vList2"/>
    <dgm:cxn modelId="{E44CD793-C2B3-4F0F-BC48-08F41A41BF07}" type="presParOf" srcId="{F5C468BA-95D6-4F1B-999A-FE9042A174D3}" destId="{95188800-1F22-4FBE-AA1B-F0AE37828A0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5648D-EEDD-4789-AE21-5E1A1FEE3F2D}" type="doc">
      <dgm:prSet loTypeId="urn:microsoft.com/office/officeart/2005/8/layout/default" loCatId="list" qsTypeId="urn:microsoft.com/office/officeart/2005/8/quickstyle/simple4" qsCatId="simple" csTypeId="urn:microsoft.com/office/officeart/2005/8/colors/accent0_1" csCatId="mainScheme"/>
      <dgm:spPr/>
      <dgm:t>
        <a:bodyPr/>
        <a:lstStyle/>
        <a:p>
          <a:endParaRPr lang="en-US"/>
        </a:p>
      </dgm:t>
    </dgm:pt>
    <dgm:pt modelId="{94AA5532-7149-43A7-84FF-609E97B22D79}">
      <dgm:prSet/>
      <dgm:spPr/>
      <dgm:t>
        <a:bodyPr/>
        <a:lstStyle/>
        <a:p>
          <a:r>
            <a:rPr lang="en-CA" b="0" i="0"/>
            <a:t>Both upward and downward mobility is possible—a nation can move to a position of increased power or status, or to a decreased position of power or status </a:t>
          </a:r>
          <a:endParaRPr lang="en-US"/>
        </a:p>
      </dgm:t>
    </dgm:pt>
    <dgm:pt modelId="{4312FD49-86D7-4D74-B02E-165C6F572409}" type="parTrans" cxnId="{EC3F3F45-C20F-4AF6-AFED-9350852C6D69}">
      <dgm:prSet/>
      <dgm:spPr/>
      <dgm:t>
        <a:bodyPr/>
        <a:lstStyle/>
        <a:p>
          <a:endParaRPr lang="en-US"/>
        </a:p>
      </dgm:t>
    </dgm:pt>
    <dgm:pt modelId="{384908F5-9146-49B1-A339-6E901E2C5DB4}" type="sibTrans" cxnId="{EC3F3F45-C20F-4AF6-AFED-9350852C6D69}">
      <dgm:prSet/>
      <dgm:spPr/>
      <dgm:t>
        <a:bodyPr/>
        <a:lstStyle/>
        <a:p>
          <a:endParaRPr lang="en-US"/>
        </a:p>
      </dgm:t>
    </dgm:pt>
    <dgm:pt modelId="{096989EF-4DCE-4933-B4C2-D25A61F8D4A7}">
      <dgm:prSet/>
      <dgm:spPr/>
      <dgm:t>
        <a:bodyPr/>
        <a:lstStyle/>
        <a:p>
          <a:r>
            <a:rPr lang="en-CA" b="0" i="0"/>
            <a:t>In 1980, Japan transitioned from a semi-peripheral nation to a core nation</a:t>
          </a:r>
          <a:endParaRPr lang="en-US"/>
        </a:p>
      </dgm:t>
    </dgm:pt>
    <dgm:pt modelId="{A8856320-1920-4DBF-B1FA-528D3CFD6FCE}" type="parTrans" cxnId="{B085F048-7C8C-4BC2-AE10-6C2E8BD377EF}">
      <dgm:prSet/>
      <dgm:spPr/>
      <dgm:t>
        <a:bodyPr/>
        <a:lstStyle/>
        <a:p>
          <a:endParaRPr lang="en-US"/>
        </a:p>
      </dgm:t>
    </dgm:pt>
    <dgm:pt modelId="{0CC5C2D0-DF20-4BAE-8376-2B5368E9F4C7}" type="sibTrans" cxnId="{B085F048-7C8C-4BC2-AE10-6C2E8BD377EF}">
      <dgm:prSet/>
      <dgm:spPr/>
      <dgm:t>
        <a:bodyPr/>
        <a:lstStyle/>
        <a:p>
          <a:endParaRPr lang="en-US"/>
        </a:p>
      </dgm:t>
    </dgm:pt>
    <dgm:pt modelId="{2CE51227-92B3-4D85-86D1-95DEA400C512}">
      <dgm:prSet/>
      <dgm:spPr/>
      <dgm:t>
        <a:bodyPr/>
        <a:lstStyle/>
        <a:p>
          <a:r>
            <a:rPr lang="en-CA" b="0" i="0"/>
            <a:t>China is also emerging as a core nation</a:t>
          </a:r>
          <a:endParaRPr lang="en-US"/>
        </a:p>
      </dgm:t>
    </dgm:pt>
    <dgm:pt modelId="{068F8588-0F34-44B6-8E86-022AC2DCE7AB}" type="parTrans" cxnId="{530E3404-D61D-487A-B67C-05D441CFE9EE}">
      <dgm:prSet/>
      <dgm:spPr/>
      <dgm:t>
        <a:bodyPr/>
        <a:lstStyle/>
        <a:p>
          <a:endParaRPr lang="en-US"/>
        </a:p>
      </dgm:t>
    </dgm:pt>
    <dgm:pt modelId="{6C9AFA34-1912-442A-8988-6F247EA876DE}" type="sibTrans" cxnId="{530E3404-D61D-487A-B67C-05D441CFE9EE}">
      <dgm:prSet/>
      <dgm:spPr/>
      <dgm:t>
        <a:bodyPr/>
        <a:lstStyle/>
        <a:p>
          <a:endParaRPr lang="en-US"/>
        </a:p>
      </dgm:t>
    </dgm:pt>
    <dgm:pt modelId="{42566D09-38F0-4EFC-9350-D044BC639004}">
      <dgm:prSet/>
      <dgm:spPr/>
      <dgm:t>
        <a:bodyPr/>
        <a:lstStyle/>
        <a:p>
          <a:r>
            <a:rPr lang="en-CA" b="0" i="0"/>
            <a:t>The hierarchy of positions is also a source of conflict </a:t>
          </a:r>
          <a:endParaRPr lang="en-US"/>
        </a:p>
      </dgm:t>
    </dgm:pt>
    <dgm:pt modelId="{435259E0-01C8-408C-99BA-F1E1AA0CEC4A}" type="parTrans" cxnId="{AC4F536C-999B-4329-A004-2B777BFB09DD}">
      <dgm:prSet/>
      <dgm:spPr/>
      <dgm:t>
        <a:bodyPr/>
        <a:lstStyle/>
        <a:p>
          <a:endParaRPr lang="en-US"/>
        </a:p>
      </dgm:t>
    </dgm:pt>
    <dgm:pt modelId="{0C538652-EF34-4BE5-A3C6-BA35D30BF874}" type="sibTrans" cxnId="{AC4F536C-999B-4329-A004-2B777BFB09DD}">
      <dgm:prSet/>
      <dgm:spPr/>
      <dgm:t>
        <a:bodyPr/>
        <a:lstStyle/>
        <a:p>
          <a:endParaRPr lang="en-US"/>
        </a:p>
      </dgm:t>
    </dgm:pt>
    <dgm:pt modelId="{0B032566-E627-412F-AB38-82E4474F7B23}" type="pres">
      <dgm:prSet presAssocID="{A385648D-EEDD-4789-AE21-5E1A1FEE3F2D}" presName="diagram" presStyleCnt="0">
        <dgm:presLayoutVars>
          <dgm:dir/>
          <dgm:resizeHandles val="exact"/>
        </dgm:presLayoutVars>
      </dgm:prSet>
      <dgm:spPr/>
    </dgm:pt>
    <dgm:pt modelId="{5E563268-887A-41C4-8AE5-D4D1B98EB449}" type="pres">
      <dgm:prSet presAssocID="{94AA5532-7149-43A7-84FF-609E97B22D79}" presName="node" presStyleLbl="node1" presStyleIdx="0" presStyleCnt="4">
        <dgm:presLayoutVars>
          <dgm:bulletEnabled val="1"/>
        </dgm:presLayoutVars>
      </dgm:prSet>
      <dgm:spPr/>
    </dgm:pt>
    <dgm:pt modelId="{56342DA3-5071-4695-A40B-C08C3E1063F1}" type="pres">
      <dgm:prSet presAssocID="{384908F5-9146-49B1-A339-6E901E2C5DB4}" presName="sibTrans" presStyleCnt="0"/>
      <dgm:spPr/>
    </dgm:pt>
    <dgm:pt modelId="{BDD87B7F-6162-4F27-A6BA-9D5E1E9AA4C2}" type="pres">
      <dgm:prSet presAssocID="{096989EF-4DCE-4933-B4C2-D25A61F8D4A7}" presName="node" presStyleLbl="node1" presStyleIdx="1" presStyleCnt="4">
        <dgm:presLayoutVars>
          <dgm:bulletEnabled val="1"/>
        </dgm:presLayoutVars>
      </dgm:prSet>
      <dgm:spPr/>
    </dgm:pt>
    <dgm:pt modelId="{AAB1E122-D9E5-40B5-9FBB-93114574F1CF}" type="pres">
      <dgm:prSet presAssocID="{0CC5C2D0-DF20-4BAE-8376-2B5368E9F4C7}" presName="sibTrans" presStyleCnt="0"/>
      <dgm:spPr/>
    </dgm:pt>
    <dgm:pt modelId="{E4ABFF7E-99B9-4D5C-A388-CF1553C014BC}" type="pres">
      <dgm:prSet presAssocID="{2CE51227-92B3-4D85-86D1-95DEA400C512}" presName="node" presStyleLbl="node1" presStyleIdx="2" presStyleCnt="4">
        <dgm:presLayoutVars>
          <dgm:bulletEnabled val="1"/>
        </dgm:presLayoutVars>
      </dgm:prSet>
      <dgm:spPr/>
    </dgm:pt>
    <dgm:pt modelId="{85013066-66B2-4295-BB9F-340C764FD794}" type="pres">
      <dgm:prSet presAssocID="{6C9AFA34-1912-442A-8988-6F247EA876DE}" presName="sibTrans" presStyleCnt="0"/>
      <dgm:spPr/>
    </dgm:pt>
    <dgm:pt modelId="{1B3FAE7E-A5B6-446B-B346-0D115C4165CD}" type="pres">
      <dgm:prSet presAssocID="{42566D09-38F0-4EFC-9350-D044BC639004}" presName="node" presStyleLbl="node1" presStyleIdx="3" presStyleCnt="4">
        <dgm:presLayoutVars>
          <dgm:bulletEnabled val="1"/>
        </dgm:presLayoutVars>
      </dgm:prSet>
      <dgm:spPr/>
    </dgm:pt>
  </dgm:ptLst>
  <dgm:cxnLst>
    <dgm:cxn modelId="{530E3404-D61D-487A-B67C-05D441CFE9EE}" srcId="{A385648D-EEDD-4789-AE21-5E1A1FEE3F2D}" destId="{2CE51227-92B3-4D85-86D1-95DEA400C512}" srcOrd="2" destOrd="0" parTransId="{068F8588-0F34-44B6-8E86-022AC2DCE7AB}" sibTransId="{6C9AFA34-1912-442A-8988-6F247EA876DE}"/>
    <dgm:cxn modelId="{0246B615-D265-45F9-B14B-C3397F64547C}" type="presOf" srcId="{A385648D-EEDD-4789-AE21-5E1A1FEE3F2D}" destId="{0B032566-E627-412F-AB38-82E4474F7B23}" srcOrd="0" destOrd="0" presId="urn:microsoft.com/office/officeart/2005/8/layout/default"/>
    <dgm:cxn modelId="{6C5CEB26-33B0-40E8-827B-96AB00EBE679}" type="presOf" srcId="{94AA5532-7149-43A7-84FF-609E97B22D79}" destId="{5E563268-887A-41C4-8AE5-D4D1B98EB449}" srcOrd="0" destOrd="0" presId="urn:microsoft.com/office/officeart/2005/8/layout/default"/>
    <dgm:cxn modelId="{F75D4D41-1E50-4586-BB20-A20A4EE75363}" type="presOf" srcId="{096989EF-4DCE-4933-B4C2-D25A61F8D4A7}" destId="{BDD87B7F-6162-4F27-A6BA-9D5E1E9AA4C2}" srcOrd="0" destOrd="0" presId="urn:microsoft.com/office/officeart/2005/8/layout/default"/>
    <dgm:cxn modelId="{EC3F3F45-C20F-4AF6-AFED-9350852C6D69}" srcId="{A385648D-EEDD-4789-AE21-5E1A1FEE3F2D}" destId="{94AA5532-7149-43A7-84FF-609E97B22D79}" srcOrd="0" destOrd="0" parTransId="{4312FD49-86D7-4D74-B02E-165C6F572409}" sibTransId="{384908F5-9146-49B1-A339-6E901E2C5DB4}"/>
    <dgm:cxn modelId="{B085F048-7C8C-4BC2-AE10-6C2E8BD377EF}" srcId="{A385648D-EEDD-4789-AE21-5E1A1FEE3F2D}" destId="{096989EF-4DCE-4933-B4C2-D25A61F8D4A7}" srcOrd="1" destOrd="0" parTransId="{A8856320-1920-4DBF-B1FA-528D3CFD6FCE}" sibTransId="{0CC5C2D0-DF20-4BAE-8376-2B5368E9F4C7}"/>
    <dgm:cxn modelId="{AC4F536C-999B-4329-A004-2B777BFB09DD}" srcId="{A385648D-EEDD-4789-AE21-5E1A1FEE3F2D}" destId="{42566D09-38F0-4EFC-9350-D044BC639004}" srcOrd="3" destOrd="0" parTransId="{435259E0-01C8-408C-99BA-F1E1AA0CEC4A}" sibTransId="{0C538652-EF34-4BE5-A3C6-BA35D30BF874}"/>
    <dgm:cxn modelId="{DE72FBAB-F4AF-4297-94CA-6CACA3E065C4}" type="presOf" srcId="{2CE51227-92B3-4D85-86D1-95DEA400C512}" destId="{E4ABFF7E-99B9-4D5C-A388-CF1553C014BC}" srcOrd="0" destOrd="0" presId="urn:microsoft.com/office/officeart/2005/8/layout/default"/>
    <dgm:cxn modelId="{585211AD-DFED-45DF-BA60-170E75DF1193}" type="presOf" srcId="{42566D09-38F0-4EFC-9350-D044BC639004}" destId="{1B3FAE7E-A5B6-446B-B346-0D115C4165CD}" srcOrd="0" destOrd="0" presId="urn:microsoft.com/office/officeart/2005/8/layout/default"/>
    <dgm:cxn modelId="{46513656-7C59-4C69-9584-2F7B62CCDCF7}" type="presParOf" srcId="{0B032566-E627-412F-AB38-82E4474F7B23}" destId="{5E563268-887A-41C4-8AE5-D4D1B98EB449}" srcOrd="0" destOrd="0" presId="urn:microsoft.com/office/officeart/2005/8/layout/default"/>
    <dgm:cxn modelId="{53626022-D8A7-43F1-8753-B601E469182F}" type="presParOf" srcId="{0B032566-E627-412F-AB38-82E4474F7B23}" destId="{56342DA3-5071-4695-A40B-C08C3E1063F1}" srcOrd="1" destOrd="0" presId="urn:microsoft.com/office/officeart/2005/8/layout/default"/>
    <dgm:cxn modelId="{46A19CCA-8D15-4466-AB9B-596F00C50E1A}" type="presParOf" srcId="{0B032566-E627-412F-AB38-82E4474F7B23}" destId="{BDD87B7F-6162-4F27-A6BA-9D5E1E9AA4C2}" srcOrd="2" destOrd="0" presId="urn:microsoft.com/office/officeart/2005/8/layout/default"/>
    <dgm:cxn modelId="{45879695-AB02-4C9B-817D-7E99CA319941}" type="presParOf" srcId="{0B032566-E627-412F-AB38-82E4474F7B23}" destId="{AAB1E122-D9E5-40B5-9FBB-93114574F1CF}" srcOrd="3" destOrd="0" presId="urn:microsoft.com/office/officeart/2005/8/layout/default"/>
    <dgm:cxn modelId="{CABADAC1-ECFD-4DF7-9A1A-6C9C20E9BC69}" type="presParOf" srcId="{0B032566-E627-412F-AB38-82E4474F7B23}" destId="{E4ABFF7E-99B9-4D5C-A388-CF1553C014BC}" srcOrd="4" destOrd="0" presId="urn:microsoft.com/office/officeart/2005/8/layout/default"/>
    <dgm:cxn modelId="{0CBFCE2B-10E9-4D07-AB7D-3FD2069D1C96}" type="presParOf" srcId="{0B032566-E627-412F-AB38-82E4474F7B23}" destId="{85013066-66B2-4295-BB9F-340C764FD794}" srcOrd="5" destOrd="0" presId="urn:microsoft.com/office/officeart/2005/8/layout/default"/>
    <dgm:cxn modelId="{7F3B0B27-620D-4C73-991C-674F0EF8DB9B}" type="presParOf" srcId="{0B032566-E627-412F-AB38-82E4474F7B23}" destId="{1B3FAE7E-A5B6-446B-B346-0D115C4165C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E1B55-2BE7-4E3C-B3EC-0AC7D882587D}">
      <dsp:nvSpPr>
        <dsp:cNvPr id="0" name=""/>
        <dsp:cNvSpPr/>
      </dsp:nvSpPr>
      <dsp:spPr>
        <a:xfrm>
          <a:off x="0" y="496643"/>
          <a:ext cx="6391275" cy="1352520"/>
        </a:xfrm>
        <a:prstGeom prst="roundRect">
          <a:avLst/>
        </a:prstGeom>
        <a:gradFill rotWithShape="0">
          <a:gsLst>
            <a:gs pos="0">
              <a:schemeClr val="accent5">
                <a:shade val="50000"/>
                <a:hueOff val="0"/>
                <a:satOff val="0"/>
                <a:lumOff val="0"/>
                <a:alphaOff val="0"/>
                <a:tint val="64000"/>
                <a:lumMod val="118000"/>
              </a:schemeClr>
            </a:gs>
            <a:gs pos="100000">
              <a:schemeClr val="accent5">
                <a:shade val="50000"/>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CA" sz="3400" b="0" i="0" kern="1200"/>
            <a:t>Nations that are less developed than the core</a:t>
          </a:r>
          <a:endParaRPr lang="en-US" sz="3400" kern="1200"/>
        </a:p>
      </dsp:txBody>
      <dsp:txXfrm>
        <a:off x="66025" y="562668"/>
        <a:ext cx="6259225" cy="1220470"/>
      </dsp:txXfrm>
    </dsp:sp>
    <dsp:sp modelId="{5E4A9403-C7E2-48B5-8425-E5CED1E88F8E}">
      <dsp:nvSpPr>
        <dsp:cNvPr id="0" name=""/>
        <dsp:cNvSpPr/>
      </dsp:nvSpPr>
      <dsp:spPr>
        <a:xfrm>
          <a:off x="0" y="1947083"/>
          <a:ext cx="6391275" cy="1352520"/>
        </a:xfrm>
        <a:prstGeom prst="roundRect">
          <a:avLst/>
        </a:prstGeom>
        <a:gradFill rotWithShape="0">
          <a:gsLst>
            <a:gs pos="0">
              <a:schemeClr val="accent5">
                <a:shade val="50000"/>
                <a:hueOff val="9189"/>
                <a:satOff val="-5683"/>
                <a:lumOff val="28315"/>
                <a:alphaOff val="0"/>
                <a:tint val="64000"/>
                <a:lumMod val="118000"/>
              </a:schemeClr>
            </a:gs>
            <a:gs pos="100000">
              <a:schemeClr val="accent5">
                <a:shade val="50000"/>
                <a:hueOff val="9189"/>
                <a:satOff val="-5683"/>
                <a:lumOff val="28315"/>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CA" sz="3400" b="0" i="0" kern="1200"/>
            <a:t>S</a:t>
          </a:r>
          <a:r>
            <a:rPr lang="en-US" sz="3400" b="0" i="0" kern="1200"/>
            <a:t>emi-industrialized </a:t>
          </a:r>
          <a:endParaRPr lang="en-US" sz="3400" kern="1200"/>
        </a:p>
      </dsp:txBody>
      <dsp:txXfrm>
        <a:off x="66025" y="2013108"/>
        <a:ext cx="6259225" cy="1220470"/>
      </dsp:txXfrm>
    </dsp:sp>
    <dsp:sp modelId="{95188800-1F22-4FBE-AA1B-F0AE37828A0E}">
      <dsp:nvSpPr>
        <dsp:cNvPr id="0" name=""/>
        <dsp:cNvSpPr/>
      </dsp:nvSpPr>
      <dsp:spPr>
        <a:xfrm>
          <a:off x="0" y="3397523"/>
          <a:ext cx="6391275" cy="1352520"/>
        </a:xfrm>
        <a:prstGeom prst="roundRect">
          <a:avLst/>
        </a:prstGeom>
        <a:gradFill rotWithShape="0">
          <a:gsLst>
            <a:gs pos="0">
              <a:schemeClr val="accent5">
                <a:shade val="50000"/>
                <a:hueOff val="9189"/>
                <a:satOff val="-5683"/>
                <a:lumOff val="28315"/>
                <a:alphaOff val="0"/>
                <a:tint val="64000"/>
                <a:lumMod val="118000"/>
              </a:schemeClr>
            </a:gs>
            <a:gs pos="100000">
              <a:schemeClr val="accent5">
                <a:shade val="50000"/>
                <a:hueOff val="9189"/>
                <a:satOff val="-5683"/>
                <a:lumOff val="28315"/>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CA" sz="3400" b="0" i="0" kern="1200" dirty="0"/>
            <a:t>T</a:t>
          </a:r>
          <a:r>
            <a:rPr lang="en-US" sz="3400" b="0" i="0" kern="1200" dirty="0"/>
            <a:t>hey process natural resources from the periphery </a:t>
          </a:r>
          <a:endParaRPr lang="en-US" sz="3400" kern="1200" dirty="0"/>
        </a:p>
      </dsp:txBody>
      <dsp:txXfrm>
        <a:off x="66025" y="3463548"/>
        <a:ext cx="6259225" cy="1220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63268-887A-41C4-8AE5-D4D1B98EB449}">
      <dsp:nvSpPr>
        <dsp:cNvPr id="0" name=""/>
        <dsp:cNvSpPr/>
      </dsp:nvSpPr>
      <dsp:spPr>
        <a:xfrm>
          <a:off x="780" y="645574"/>
          <a:ext cx="3042721" cy="182563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b="0" i="0" kern="1200"/>
            <a:t>Both upward and downward mobility is possible—a nation can move to a position of increased power or status, or to a decreased position of power or status </a:t>
          </a:r>
          <a:endParaRPr lang="en-US" sz="1700" kern="1200"/>
        </a:p>
      </dsp:txBody>
      <dsp:txXfrm>
        <a:off x="780" y="645574"/>
        <a:ext cx="3042721" cy="1825632"/>
      </dsp:txXfrm>
    </dsp:sp>
    <dsp:sp modelId="{BDD87B7F-6162-4F27-A6BA-9D5E1E9AA4C2}">
      <dsp:nvSpPr>
        <dsp:cNvPr id="0" name=""/>
        <dsp:cNvSpPr/>
      </dsp:nvSpPr>
      <dsp:spPr>
        <a:xfrm>
          <a:off x="3347773" y="645574"/>
          <a:ext cx="3042721" cy="182563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b="0" i="0" kern="1200"/>
            <a:t>In 1980, Japan transitioned from a semi-peripheral nation to a core nation</a:t>
          </a:r>
          <a:endParaRPr lang="en-US" sz="1700" kern="1200"/>
        </a:p>
      </dsp:txBody>
      <dsp:txXfrm>
        <a:off x="3347773" y="645574"/>
        <a:ext cx="3042721" cy="1825632"/>
      </dsp:txXfrm>
    </dsp:sp>
    <dsp:sp modelId="{E4ABFF7E-99B9-4D5C-A388-CF1553C014BC}">
      <dsp:nvSpPr>
        <dsp:cNvPr id="0" name=""/>
        <dsp:cNvSpPr/>
      </dsp:nvSpPr>
      <dsp:spPr>
        <a:xfrm>
          <a:off x="780" y="2775479"/>
          <a:ext cx="3042721" cy="182563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b="0" i="0" kern="1200"/>
            <a:t>China is also emerging as a core nation</a:t>
          </a:r>
          <a:endParaRPr lang="en-US" sz="1700" kern="1200"/>
        </a:p>
      </dsp:txBody>
      <dsp:txXfrm>
        <a:off x="780" y="2775479"/>
        <a:ext cx="3042721" cy="1825632"/>
      </dsp:txXfrm>
    </dsp:sp>
    <dsp:sp modelId="{1B3FAE7E-A5B6-446B-B346-0D115C4165CD}">
      <dsp:nvSpPr>
        <dsp:cNvPr id="0" name=""/>
        <dsp:cNvSpPr/>
      </dsp:nvSpPr>
      <dsp:spPr>
        <a:xfrm>
          <a:off x="3347773" y="2775479"/>
          <a:ext cx="3042721" cy="1825632"/>
        </a:xfrm>
        <a:prstGeom prst="rect">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CA" sz="1700" b="0" i="0" kern="1200"/>
            <a:t>The hierarchy of positions is also a source of conflict </a:t>
          </a:r>
          <a:endParaRPr lang="en-US" sz="1700" kern="1200"/>
        </a:p>
      </dsp:txBody>
      <dsp:txXfrm>
        <a:off x="3347773" y="2775479"/>
        <a:ext cx="3042721" cy="18256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61BEF0D-F0BB-DE4B-95CE-6DB70DBA9567}" type="datetimeFigureOut">
              <a:rPr lang="en-US" smtClean="0"/>
              <a:pPr/>
              <a:t>2/22/2024</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181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880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62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0518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2749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03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9109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794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6510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35370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491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341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498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014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5413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867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928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61BEF0D-F0BB-DE4B-95CE-6DB70DBA9567}" type="datetimeFigureOut">
              <a:rPr lang="en-US" smtClean="0"/>
              <a:pPr/>
              <a:t>2/22/2024</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6655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flickr.com/photos/magnera/852279731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Counselor_of_the_united_states_department_of_state"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oyager1.net/economia/economistas-de-esquerda/attachment/raul-prebisch/"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ronline.org/2019/09/02/immanuel-wallerstein-anti-capitalist-intellectual-dies-at-88/"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International_Fairtrade_Certification_Mark"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wired.it/mobile/smartphone/2020/10/23/quanto-costa-iphone-12-operatori/"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oi.es/blogs/syafrinasharif/2012/05/21/materiality-apple-csr/"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blogs.ed.ac.uk/s2090772_environmental-design-materials-ecologies-futures-2020-2021sem1/2020/11/27/week10-environmental-design-manifesto/"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flickr.com/photos/cifor/3507319295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flickr.com/photos/jdlasica/3020218125"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5E326-3980-4BE7-91F6-9E7BAC248165}"/>
              </a:ext>
            </a:extLst>
          </p:cNvPr>
          <p:cNvSpPr>
            <a:spLocks noGrp="1"/>
          </p:cNvSpPr>
          <p:nvPr>
            <p:ph type="title"/>
          </p:nvPr>
        </p:nvSpPr>
        <p:spPr/>
        <p:txBody>
          <a:bodyPr/>
          <a:lstStyle/>
          <a:p>
            <a:r>
              <a:rPr lang="en-US" dirty="0"/>
              <a:t>Economic Models</a:t>
            </a:r>
          </a:p>
        </p:txBody>
      </p:sp>
      <p:sp>
        <p:nvSpPr>
          <p:cNvPr id="3" name="Text Placeholder 2">
            <a:extLst>
              <a:ext uri="{FF2B5EF4-FFF2-40B4-BE49-F238E27FC236}">
                <a16:creationId xmlns:a16="http://schemas.microsoft.com/office/drawing/2014/main" id="{5CB19FC5-4AC3-4607-9FEE-55ED99BDC8B7}"/>
              </a:ext>
            </a:extLst>
          </p:cNvPr>
          <p:cNvSpPr>
            <a:spLocks noGrp="1"/>
          </p:cNvSpPr>
          <p:nvPr>
            <p:ph type="body" idx="1"/>
          </p:nvPr>
        </p:nvSpPr>
        <p:spPr/>
        <p:txBody>
          <a:bodyPr/>
          <a:lstStyle/>
          <a:p>
            <a:r>
              <a:rPr lang="en-US" dirty="0"/>
              <a:t>Global challenges</a:t>
            </a:r>
          </a:p>
        </p:txBody>
      </p:sp>
    </p:spTree>
    <p:extLst>
      <p:ext uri="{BB962C8B-B14F-4D97-AF65-F5344CB8AC3E}">
        <p14:creationId xmlns:p14="http://schemas.microsoft.com/office/powerpoint/2010/main" val="2153487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8682CCCE-534D-4FC6-BF2B-9BEA2F2BB4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11">
            <a:extLst>
              <a:ext uri="{FF2B5EF4-FFF2-40B4-BE49-F238E27FC236}">
                <a16:creationId xmlns:a16="http://schemas.microsoft.com/office/drawing/2014/main" id="{BC664B74-EEBB-416C-9D86-AE1FECC022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Oval 13">
            <a:extLst>
              <a:ext uri="{FF2B5EF4-FFF2-40B4-BE49-F238E27FC236}">
                <a16:creationId xmlns:a16="http://schemas.microsoft.com/office/drawing/2014/main" id="{52000483-C30E-42A1-8569-E1DE1F55BC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9" name="Rectangle 15">
            <a:extLst>
              <a:ext uri="{FF2B5EF4-FFF2-40B4-BE49-F238E27FC236}">
                <a16:creationId xmlns:a16="http://schemas.microsoft.com/office/drawing/2014/main" id="{C238E92D-87E7-4B27-AD36-0E13300511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 name="Freeform 5">
            <a:extLst>
              <a:ext uri="{FF2B5EF4-FFF2-40B4-BE49-F238E27FC236}">
                <a16:creationId xmlns:a16="http://schemas.microsoft.com/office/drawing/2014/main" id="{A5ACD7E0-6D9A-4803-8B9B-D4602DC48C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1" name="Freeform 5">
            <a:extLst>
              <a:ext uri="{FF2B5EF4-FFF2-40B4-BE49-F238E27FC236}">
                <a16:creationId xmlns:a16="http://schemas.microsoft.com/office/drawing/2014/main" id="{6D0B958C-B82E-4F4B-945B-6B038D6556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2" name="Freeform 5">
            <a:extLst>
              <a:ext uri="{FF2B5EF4-FFF2-40B4-BE49-F238E27FC236}">
                <a16:creationId xmlns:a16="http://schemas.microsoft.com/office/drawing/2014/main" id="{E18F3B2A-BB9B-4FB6-B8A5-2A8E5DB932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3" name="Rectangle 23">
            <a:extLst>
              <a:ext uri="{FF2B5EF4-FFF2-40B4-BE49-F238E27FC236}">
                <a16:creationId xmlns:a16="http://schemas.microsoft.com/office/drawing/2014/main" id="{C4164AEF-861B-41D1-9ED5-B81051DA7D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5A6161A-3335-42E1-B68C-68B167462A0D}"/>
              </a:ext>
            </a:extLst>
          </p:cNvPr>
          <p:cNvSpPr>
            <a:spLocks noGrp="1"/>
          </p:cNvSpPr>
          <p:nvPr>
            <p:ph type="title"/>
          </p:nvPr>
        </p:nvSpPr>
        <p:spPr>
          <a:xfrm>
            <a:off x="1154955" y="973667"/>
            <a:ext cx="2942210" cy="4833745"/>
          </a:xfrm>
        </p:spPr>
        <p:txBody>
          <a:bodyPr>
            <a:normAutofit/>
          </a:bodyPr>
          <a:lstStyle/>
          <a:p>
            <a:r>
              <a:rPr lang="en-CA" dirty="0">
                <a:solidFill>
                  <a:srgbClr val="EBEBEB"/>
                </a:solidFill>
              </a:rPr>
              <a:t>Hierarchy </a:t>
            </a:r>
            <a:endParaRPr lang="en-US" dirty="0">
              <a:solidFill>
                <a:srgbClr val="EBEBEB"/>
              </a:solidFill>
            </a:endParaRPr>
          </a:p>
        </p:txBody>
      </p:sp>
      <p:graphicFrame>
        <p:nvGraphicFramePr>
          <p:cNvPr id="34" name="Content Placeholder 2"/>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760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D5E33992-0C52-4C1D-AA94-C679F0DE94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89" b="3"/>
          <a:stretch/>
        </p:blipFill>
        <p:spPr bwMode="auto">
          <a:xfrm>
            <a:off x="7167323" y="2384065"/>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A082C7-B6BE-462E-844A-27A151C26CCA}"/>
              </a:ext>
            </a:extLst>
          </p:cNvPr>
          <p:cNvSpPr>
            <a:spLocks noGrp="1"/>
          </p:cNvSpPr>
          <p:nvPr>
            <p:ph type="title"/>
          </p:nvPr>
        </p:nvSpPr>
        <p:spPr>
          <a:xfrm>
            <a:off x="1154954" y="973669"/>
            <a:ext cx="8825659" cy="706964"/>
          </a:xfrm>
        </p:spPr>
        <p:txBody>
          <a:bodyPr>
            <a:normAutofit/>
          </a:bodyPr>
          <a:lstStyle/>
          <a:p>
            <a:r>
              <a:rPr lang="en-CA" dirty="0"/>
              <a:t>Example: Coffee</a:t>
            </a:r>
            <a:endParaRPr lang="en-US" dirty="0"/>
          </a:p>
        </p:txBody>
      </p:sp>
      <p:sp>
        <p:nvSpPr>
          <p:cNvPr id="3" name="Content Placeholder 2">
            <a:extLst>
              <a:ext uri="{FF2B5EF4-FFF2-40B4-BE49-F238E27FC236}">
                <a16:creationId xmlns:a16="http://schemas.microsoft.com/office/drawing/2014/main" id="{DFB5FEB2-A18B-4B4A-A9FC-F4761F5C1D8F}"/>
              </a:ext>
            </a:extLst>
          </p:cNvPr>
          <p:cNvSpPr>
            <a:spLocks noGrp="1"/>
          </p:cNvSpPr>
          <p:nvPr>
            <p:ph idx="1"/>
          </p:nvPr>
        </p:nvSpPr>
        <p:spPr>
          <a:xfrm>
            <a:off x="242597" y="2181245"/>
            <a:ext cx="6924726" cy="4256574"/>
          </a:xfrm>
        </p:spPr>
        <p:txBody>
          <a:bodyPr anchor="ctr">
            <a:normAutofit/>
          </a:bodyPr>
          <a:lstStyle/>
          <a:p>
            <a:r>
              <a:rPr lang="en-CA" dirty="0"/>
              <a:t>Beans are grown in Ethiopia and sold to coffee distributors in Mexico</a:t>
            </a:r>
          </a:p>
          <a:p>
            <a:r>
              <a:rPr lang="en-CA" dirty="0"/>
              <a:t>The price the Ethiopian grower receives is low</a:t>
            </a:r>
          </a:p>
          <a:p>
            <a:r>
              <a:rPr lang="en-CA" dirty="0"/>
              <a:t>The Ethiopians represent the periphery, which is the most exploited group </a:t>
            </a:r>
          </a:p>
          <a:p>
            <a:r>
              <a:rPr lang="en-CA" dirty="0"/>
              <a:t>The distributors in Mexico represent the semi-periphery</a:t>
            </a:r>
          </a:p>
          <a:p>
            <a:r>
              <a:rPr lang="en-CA" dirty="0"/>
              <a:t>They sell the beans to a larger company in North America, which represents the core. </a:t>
            </a:r>
          </a:p>
          <a:p>
            <a:r>
              <a:rPr lang="en-CA" dirty="0"/>
              <a:t>The Mexican distributor exploits the periphery but is also being exploited by the core  </a:t>
            </a:r>
            <a:endParaRPr lang="en-US" dirty="0"/>
          </a:p>
        </p:txBody>
      </p:sp>
    </p:spTree>
    <p:extLst>
      <p:ext uri="{BB962C8B-B14F-4D97-AF65-F5344CB8AC3E}">
        <p14:creationId xmlns:p14="http://schemas.microsoft.com/office/powerpoint/2010/main" val="120074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EA2F5B-C6EF-489E-A73C-BFDD2CF65B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3588" cy="6866790"/>
            <a:chOff x="0" y="0"/>
            <a:chExt cx="12193588" cy="6866790"/>
          </a:xfrm>
        </p:grpSpPr>
        <p:sp>
          <p:nvSpPr>
            <p:cNvPr id="10" name="Rectangle 9">
              <a:extLst>
                <a:ext uri="{FF2B5EF4-FFF2-40B4-BE49-F238E27FC236}">
                  <a16:creationId xmlns:a16="http://schemas.microsoft.com/office/drawing/2014/main" id="{383A635D-BD9D-41E9-A9DB-257C3E9A6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879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3ABEB35E-87CA-4CD5-90A1-A343D17DE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037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2" name="Freeform 5">
              <a:extLst>
                <a:ext uri="{FF2B5EF4-FFF2-40B4-BE49-F238E27FC236}">
                  <a16:creationId xmlns:a16="http://schemas.microsoft.com/office/drawing/2014/main" id="{E3EBD4A2-086A-4FBD-BBCB-6F2751A0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852752" y="2783987"/>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a:extLst>
                <a:ext uri="{FF2B5EF4-FFF2-40B4-BE49-F238E27FC236}">
                  <a16:creationId xmlns:a16="http://schemas.microsoft.com/office/drawing/2014/main" id="{C25C2449-D9BF-4AF3-8840-28AD9776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760914" y="180834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a:extLst>
                <a:ext uri="{FF2B5EF4-FFF2-40B4-BE49-F238E27FC236}">
                  <a16:creationId xmlns:a16="http://schemas.microsoft.com/office/drawing/2014/main" id="{A77B7CC9-5309-4AF0-AE58-7C7518CD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389" y="0"/>
              <a:ext cx="442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 name="Title 1">
            <a:extLst>
              <a:ext uri="{FF2B5EF4-FFF2-40B4-BE49-F238E27FC236}">
                <a16:creationId xmlns:a16="http://schemas.microsoft.com/office/drawing/2014/main" id="{46D4D31E-95EE-4EFC-A8CA-D0C5AA312321}"/>
              </a:ext>
            </a:extLst>
          </p:cNvPr>
          <p:cNvSpPr>
            <a:spLocks noGrp="1"/>
          </p:cNvSpPr>
          <p:nvPr>
            <p:ph type="title"/>
          </p:nvPr>
        </p:nvSpPr>
        <p:spPr>
          <a:xfrm>
            <a:off x="639098" y="629265"/>
            <a:ext cx="6417160" cy="1622322"/>
          </a:xfrm>
        </p:spPr>
        <p:txBody>
          <a:bodyPr>
            <a:normAutofit/>
          </a:bodyPr>
          <a:lstStyle/>
          <a:p>
            <a:r>
              <a:rPr lang="en-CA" dirty="0"/>
              <a:t>Processing </a:t>
            </a:r>
            <a:endParaRPr lang="en-US" dirty="0"/>
          </a:p>
        </p:txBody>
      </p:sp>
      <p:sp>
        <p:nvSpPr>
          <p:cNvPr id="3" name="Content Placeholder 2">
            <a:extLst>
              <a:ext uri="{FF2B5EF4-FFF2-40B4-BE49-F238E27FC236}">
                <a16:creationId xmlns:a16="http://schemas.microsoft.com/office/drawing/2014/main" id="{1E6DD206-C84C-43A7-8CCD-A3331E680DB6}"/>
              </a:ext>
            </a:extLst>
          </p:cNvPr>
          <p:cNvSpPr>
            <a:spLocks noGrp="1"/>
          </p:cNvSpPr>
          <p:nvPr>
            <p:ph idx="1"/>
          </p:nvPr>
        </p:nvSpPr>
        <p:spPr>
          <a:xfrm>
            <a:off x="639098" y="2418735"/>
            <a:ext cx="6417160" cy="3811740"/>
          </a:xfrm>
        </p:spPr>
        <p:txBody>
          <a:bodyPr anchor="ctr">
            <a:normAutofit/>
          </a:bodyPr>
          <a:lstStyle/>
          <a:p>
            <a:r>
              <a:rPr lang="en-CA">
                <a:solidFill>
                  <a:schemeClr val="bg1"/>
                </a:solidFill>
              </a:rPr>
              <a:t>North America uses it technology and specialized processes to create the final product </a:t>
            </a:r>
          </a:p>
          <a:p>
            <a:r>
              <a:rPr lang="en-CA">
                <a:solidFill>
                  <a:schemeClr val="bg1"/>
                </a:solidFill>
              </a:rPr>
              <a:t>The final product will then be sold in grocery stores at a much higher price than the cost of the raw beans </a:t>
            </a:r>
            <a:endParaRPr lang="en-US">
              <a:solidFill>
                <a:schemeClr val="bg1"/>
              </a:solidFill>
            </a:endParaRPr>
          </a:p>
        </p:txBody>
      </p:sp>
      <p:pic>
        <p:nvPicPr>
          <p:cNvPr id="4" name="Graphic 4" descr="Factory outline">
            <a:extLst>
              <a:ext uri="{FF2B5EF4-FFF2-40B4-BE49-F238E27FC236}">
                <a16:creationId xmlns:a16="http://schemas.microsoft.com/office/drawing/2014/main" id="{606B2449-0D7C-4F2B-A868-406EEEEBD0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4220" y="1598129"/>
            <a:ext cx="3679323" cy="3679323"/>
          </a:xfrm>
          <a:prstGeom prst="rect">
            <a:avLst/>
          </a:prstGeom>
        </p:spPr>
      </p:pic>
      <p:sp>
        <p:nvSpPr>
          <p:cNvPr id="16" name="Rectangle 15">
            <a:extLst>
              <a:ext uri="{FF2B5EF4-FFF2-40B4-BE49-F238E27FC236}">
                <a16:creationId xmlns:a16="http://schemas.microsoft.com/office/drawing/2014/main" id="{65E02BB6-9053-4979-968B-17E0EF2A5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800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593C9-ADE3-4C43-BFD9-D31B28B1CEDC}"/>
              </a:ext>
            </a:extLst>
          </p:cNvPr>
          <p:cNvSpPr>
            <a:spLocks noGrp="1"/>
          </p:cNvSpPr>
          <p:nvPr>
            <p:ph type="title"/>
          </p:nvPr>
        </p:nvSpPr>
        <p:spPr/>
        <p:txBody>
          <a:bodyPr/>
          <a:lstStyle/>
          <a:p>
            <a:r>
              <a:rPr lang="en-CA" dirty="0"/>
              <a:t>How does the model work?</a:t>
            </a:r>
            <a:endParaRPr lang="en-US" dirty="0"/>
          </a:p>
        </p:txBody>
      </p:sp>
      <p:sp>
        <p:nvSpPr>
          <p:cNvPr id="3" name="Content Placeholder 2">
            <a:extLst>
              <a:ext uri="{FF2B5EF4-FFF2-40B4-BE49-F238E27FC236}">
                <a16:creationId xmlns:a16="http://schemas.microsoft.com/office/drawing/2014/main" id="{430F8E6D-558A-4FD3-9A31-06C250B57AF7}"/>
              </a:ext>
            </a:extLst>
          </p:cNvPr>
          <p:cNvSpPr>
            <a:spLocks noGrp="1"/>
          </p:cNvSpPr>
          <p:nvPr>
            <p:ph idx="1"/>
          </p:nvPr>
        </p:nvSpPr>
        <p:spPr/>
        <p:txBody>
          <a:bodyPr vert="horz" lIns="91440" tIns="45720" rIns="91440" bIns="45720" rtlCol="0" anchor="t">
            <a:normAutofit fontScale="92500" lnSpcReduction="10000"/>
          </a:bodyPr>
          <a:lstStyle/>
          <a:p>
            <a:r>
              <a:rPr lang="en-CA" dirty="0"/>
              <a:t>As long as the periphery, the semi-periphery, and the core act in accordance with this model, the world-system will work</a:t>
            </a:r>
          </a:p>
          <a:p>
            <a:r>
              <a:rPr lang="en-CA" dirty="0"/>
              <a:t>If the natural resources become unavailable, the system falls apart</a:t>
            </a:r>
          </a:p>
          <a:p>
            <a:r>
              <a:rPr lang="en-CA" dirty="0"/>
              <a:t>W</a:t>
            </a:r>
            <a:r>
              <a:rPr lang="en-US" dirty="0" err="1"/>
              <a:t>ithout</a:t>
            </a:r>
            <a:r>
              <a:rPr lang="en-US" dirty="0"/>
              <a:t> the supply of coffee beans, distributors will not be able to produce a product</a:t>
            </a:r>
          </a:p>
          <a:p>
            <a:r>
              <a:rPr lang="en-CA" dirty="0"/>
              <a:t>E</a:t>
            </a:r>
            <a:r>
              <a:rPr lang="en-US" dirty="0" err="1"/>
              <a:t>xploitation</a:t>
            </a:r>
            <a:r>
              <a:rPr lang="en-US" dirty="0"/>
              <a:t> cannot occur without a resource to exploit </a:t>
            </a:r>
            <a:endParaRPr lang="en-CA" dirty="0"/>
          </a:p>
          <a:p>
            <a:r>
              <a:rPr lang="en-CA" dirty="0"/>
              <a:t>Wallerstein and Marx would agree that the system will need to evolve into one that supports equality and the sharing of wealth, not the accumulation of capital</a:t>
            </a:r>
          </a:p>
          <a:p>
            <a:r>
              <a:rPr lang="en-CA" dirty="0"/>
              <a:t>Countries in the periphery would benefit from using the technology to process the products, which could be sold in local markets </a:t>
            </a:r>
            <a:endParaRPr lang="en-US" dirty="0"/>
          </a:p>
        </p:txBody>
      </p:sp>
    </p:spTree>
    <p:extLst>
      <p:ext uri="{BB962C8B-B14F-4D97-AF65-F5344CB8AC3E}">
        <p14:creationId xmlns:p14="http://schemas.microsoft.com/office/powerpoint/2010/main" val="40320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87953A2-6175-48B2-B244-D3B8CB261C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11" name="Rectangle 10">
              <a:extLst>
                <a:ext uri="{FF2B5EF4-FFF2-40B4-BE49-F238E27FC236}">
                  <a16:creationId xmlns:a16="http://schemas.microsoft.com/office/drawing/2014/main" id="{46EBB794-1D68-4A8C-8B36-0A44FE016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FDA24F05-1BB6-46E9-AFA8-EEB5C4FEF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D645837-0AD2-4926-8CD1-23C780D7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6E146E44-DB1E-4F8A-96BE-B07EC0440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CB7AE09E-9F15-4A9E-8B3F-1E647CF5A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327EA69-7801-438A-BB12-6721805A50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E9E6DADD-45BB-4F85-A406-D99E56A4E9FA}"/>
              </a:ext>
            </a:extLst>
          </p:cNvPr>
          <p:cNvSpPr>
            <a:spLocks noGrp="1"/>
          </p:cNvSpPr>
          <p:nvPr>
            <p:ph type="title"/>
          </p:nvPr>
        </p:nvSpPr>
        <p:spPr>
          <a:xfrm>
            <a:off x="639098" y="629265"/>
            <a:ext cx="4886461" cy="1622322"/>
          </a:xfrm>
        </p:spPr>
        <p:txBody>
          <a:bodyPr>
            <a:normAutofit/>
          </a:bodyPr>
          <a:lstStyle/>
          <a:p>
            <a:r>
              <a:rPr lang="en-CA" dirty="0"/>
              <a:t>Do we still use the term ‘third-world’ ?</a:t>
            </a:r>
            <a:endParaRPr lang="en-US" dirty="0"/>
          </a:p>
        </p:txBody>
      </p:sp>
      <p:sp>
        <p:nvSpPr>
          <p:cNvPr id="3" name="Content Placeholder 2">
            <a:extLst>
              <a:ext uri="{FF2B5EF4-FFF2-40B4-BE49-F238E27FC236}">
                <a16:creationId xmlns:a16="http://schemas.microsoft.com/office/drawing/2014/main" id="{B505E3F6-9202-4223-B013-D5A1243551D6}"/>
              </a:ext>
            </a:extLst>
          </p:cNvPr>
          <p:cNvSpPr>
            <a:spLocks noGrp="1"/>
          </p:cNvSpPr>
          <p:nvPr>
            <p:ph idx="1"/>
          </p:nvPr>
        </p:nvSpPr>
        <p:spPr>
          <a:xfrm>
            <a:off x="639098" y="2418735"/>
            <a:ext cx="4886461" cy="3811742"/>
          </a:xfrm>
        </p:spPr>
        <p:txBody>
          <a:bodyPr anchor="ctr">
            <a:normAutofit/>
          </a:bodyPr>
          <a:lstStyle/>
          <a:p>
            <a:r>
              <a:rPr lang="en-CA">
                <a:solidFill>
                  <a:schemeClr val="bg1"/>
                </a:solidFill>
              </a:rPr>
              <a:t>No—developing nations is more appropriate when referring to Asia, Africa and Latin America. </a:t>
            </a:r>
          </a:p>
          <a:p>
            <a:r>
              <a:rPr lang="en-CA">
                <a:solidFill>
                  <a:schemeClr val="bg1"/>
                </a:solidFill>
              </a:rPr>
              <a:t>The term Third World was originally coined in times of the Cold War to distinguish those nations that are neither aligned with the West (NATO) nor with the East, the Communist bloc. Today the term is often used to describe the developing countries of Africa, Asia, Latin </a:t>
            </a:r>
            <a:r>
              <a:rPr lang="en-CA" b="1">
                <a:solidFill>
                  <a:schemeClr val="bg1"/>
                </a:solidFill>
              </a:rPr>
              <a:t>America</a:t>
            </a:r>
            <a:r>
              <a:rPr lang="en-CA">
                <a:solidFill>
                  <a:schemeClr val="bg1"/>
                </a:solidFill>
              </a:rPr>
              <a:t> and Oceania.</a:t>
            </a:r>
            <a:endParaRPr lang="en-US">
              <a:solidFill>
                <a:schemeClr val="bg1"/>
              </a:solidFill>
            </a:endParaRPr>
          </a:p>
        </p:txBody>
      </p:sp>
      <p:pic>
        <p:nvPicPr>
          <p:cNvPr id="4" name="Picture 4" descr="A picture containing sky, outdoor, mountain, green&#10;&#10;Description automatically generated">
            <a:extLst>
              <a:ext uri="{FF2B5EF4-FFF2-40B4-BE49-F238E27FC236}">
                <a16:creationId xmlns:a16="http://schemas.microsoft.com/office/drawing/2014/main" id="{AAF03498-BBC6-4E5C-B5EB-F5B8B8636B1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4302" r="11748" b="2"/>
          <a:stretch/>
        </p:blipFill>
        <p:spPr>
          <a:xfrm>
            <a:off x="6172200" y="645106"/>
            <a:ext cx="5371343" cy="5585369"/>
          </a:xfrm>
          <a:prstGeom prst="rect">
            <a:avLst/>
          </a:prstGeom>
        </p:spPr>
      </p:pic>
      <p:sp>
        <p:nvSpPr>
          <p:cNvPr id="18" name="Rectangle 17">
            <a:extLst>
              <a:ext uri="{FF2B5EF4-FFF2-40B4-BE49-F238E27FC236}">
                <a16:creationId xmlns:a16="http://schemas.microsoft.com/office/drawing/2014/main" id="{713A6E1E-CBC2-4384-A35B-B259DC70A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268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EA2F5B-C6EF-489E-A73C-BFDD2CF65B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3588" cy="6866790"/>
            <a:chOff x="0" y="0"/>
            <a:chExt cx="12193588" cy="6866790"/>
          </a:xfrm>
        </p:grpSpPr>
        <p:sp>
          <p:nvSpPr>
            <p:cNvPr id="10" name="Rectangle 9">
              <a:extLst>
                <a:ext uri="{FF2B5EF4-FFF2-40B4-BE49-F238E27FC236}">
                  <a16:creationId xmlns:a16="http://schemas.microsoft.com/office/drawing/2014/main" id="{383A635D-BD9D-41E9-A9DB-257C3E9A6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879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3ABEB35E-87CA-4CD5-90A1-A343D17DE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037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2" name="Freeform 5">
              <a:extLst>
                <a:ext uri="{FF2B5EF4-FFF2-40B4-BE49-F238E27FC236}">
                  <a16:creationId xmlns:a16="http://schemas.microsoft.com/office/drawing/2014/main" id="{E3EBD4A2-086A-4FBD-BBCB-6F2751A0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852752" y="2783987"/>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a:extLst>
                <a:ext uri="{FF2B5EF4-FFF2-40B4-BE49-F238E27FC236}">
                  <a16:creationId xmlns:a16="http://schemas.microsoft.com/office/drawing/2014/main" id="{C25C2449-D9BF-4AF3-8840-28AD97767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760914" y="180834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a:extLst>
                <a:ext uri="{FF2B5EF4-FFF2-40B4-BE49-F238E27FC236}">
                  <a16:creationId xmlns:a16="http://schemas.microsoft.com/office/drawing/2014/main" id="{A77B7CC9-5309-4AF0-AE58-7C7518CD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389" y="0"/>
              <a:ext cx="442861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sp>
        <p:nvSpPr>
          <p:cNvPr id="2" name="Title 1">
            <a:extLst>
              <a:ext uri="{FF2B5EF4-FFF2-40B4-BE49-F238E27FC236}">
                <a16:creationId xmlns:a16="http://schemas.microsoft.com/office/drawing/2014/main" id="{03A339C1-5E7A-433F-8813-7ACDB365915C}"/>
              </a:ext>
            </a:extLst>
          </p:cNvPr>
          <p:cNvSpPr>
            <a:spLocks noGrp="1"/>
          </p:cNvSpPr>
          <p:nvPr>
            <p:ph type="title"/>
          </p:nvPr>
        </p:nvSpPr>
        <p:spPr>
          <a:xfrm>
            <a:off x="639098" y="629265"/>
            <a:ext cx="6417160" cy="1622322"/>
          </a:xfrm>
        </p:spPr>
        <p:txBody>
          <a:bodyPr>
            <a:normAutofit/>
          </a:bodyPr>
          <a:lstStyle/>
          <a:p>
            <a:r>
              <a:rPr lang="en-CA" dirty="0"/>
              <a:t>Economic Globalization</a:t>
            </a:r>
            <a:endParaRPr lang="en-US" dirty="0"/>
          </a:p>
        </p:txBody>
      </p:sp>
      <p:sp>
        <p:nvSpPr>
          <p:cNvPr id="3" name="Content Placeholder 2">
            <a:extLst>
              <a:ext uri="{FF2B5EF4-FFF2-40B4-BE49-F238E27FC236}">
                <a16:creationId xmlns:a16="http://schemas.microsoft.com/office/drawing/2014/main" id="{B46320CD-CADF-4579-A3FD-FFD8E7698051}"/>
              </a:ext>
            </a:extLst>
          </p:cNvPr>
          <p:cNvSpPr>
            <a:spLocks noGrp="1"/>
          </p:cNvSpPr>
          <p:nvPr>
            <p:ph idx="1"/>
          </p:nvPr>
        </p:nvSpPr>
        <p:spPr>
          <a:xfrm>
            <a:off x="639098" y="2418735"/>
            <a:ext cx="6417160" cy="3811740"/>
          </a:xfrm>
        </p:spPr>
        <p:txBody>
          <a:bodyPr anchor="ctr">
            <a:normAutofit/>
          </a:bodyPr>
          <a:lstStyle/>
          <a:p>
            <a:r>
              <a:rPr lang="en-CA">
                <a:solidFill>
                  <a:schemeClr val="bg1"/>
                </a:solidFill>
              </a:rPr>
              <a:t>The process of increasing economic integration between countries </a:t>
            </a:r>
          </a:p>
          <a:p>
            <a:r>
              <a:rPr lang="en-CA">
                <a:solidFill>
                  <a:schemeClr val="bg1"/>
                </a:solidFill>
              </a:rPr>
              <a:t>Economic globalization includes the globalization of production, markets, technology, and industries </a:t>
            </a:r>
          </a:p>
          <a:p>
            <a:r>
              <a:rPr lang="en-CA">
                <a:solidFill>
                  <a:schemeClr val="bg1"/>
                </a:solidFill>
              </a:rPr>
              <a:t>Countries are able to share capital, production, labour, markets, technology, and resources, which leads to lower prices for distributors and consumers </a:t>
            </a:r>
          </a:p>
          <a:p>
            <a:r>
              <a:rPr lang="en-CA">
                <a:solidFill>
                  <a:schemeClr val="bg1"/>
                </a:solidFill>
              </a:rPr>
              <a:t>The rapid spread of technologies has greatly reduced the cost of transportation and communication and has allowed companies to employ cheaper overseas labour</a:t>
            </a:r>
            <a:endParaRPr lang="en-US">
              <a:solidFill>
                <a:schemeClr val="bg1"/>
              </a:solidFill>
            </a:endParaRPr>
          </a:p>
        </p:txBody>
      </p:sp>
      <p:pic>
        <p:nvPicPr>
          <p:cNvPr id="4" name="Graphic 4" descr="Ecommerce with solid fill">
            <a:extLst>
              <a:ext uri="{FF2B5EF4-FFF2-40B4-BE49-F238E27FC236}">
                <a16:creationId xmlns:a16="http://schemas.microsoft.com/office/drawing/2014/main" id="{51E43FD9-28B7-4D40-A4A9-79D2464276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64220" y="1598129"/>
            <a:ext cx="3679323" cy="3679323"/>
          </a:xfrm>
          <a:prstGeom prst="rect">
            <a:avLst/>
          </a:prstGeom>
        </p:spPr>
      </p:pic>
      <p:sp>
        <p:nvSpPr>
          <p:cNvPr id="16" name="Rectangle 15">
            <a:extLst>
              <a:ext uri="{FF2B5EF4-FFF2-40B4-BE49-F238E27FC236}">
                <a16:creationId xmlns:a16="http://schemas.microsoft.com/office/drawing/2014/main" id="{65E02BB6-9053-4979-968B-17E0EF2A5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9977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605735B-B754-4988-AB85-DAAA79C28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33E4A70D-68CA-47CD-A397-390393D6C8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13" name="Oval 12">
              <a:extLst>
                <a:ext uri="{FF2B5EF4-FFF2-40B4-BE49-F238E27FC236}">
                  <a16:creationId xmlns:a16="http://schemas.microsoft.com/office/drawing/2014/main" id="{6E300448-2B1A-4CAF-9207-77501451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28D1394B-6E38-4A72-BF6C-FD6DB64C67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B5BBBEF-5E27-4125-808B-53FD258B7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5">
              <a:extLst>
                <a:ext uri="{FF2B5EF4-FFF2-40B4-BE49-F238E27FC236}">
                  <a16:creationId xmlns:a16="http://schemas.microsoft.com/office/drawing/2014/main" id="{6A8E2910-FBBD-47B6-A6D5-1FA30388D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02CE8B07-E3AE-41C6-9378-543D478C7A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BDF4725C-2B01-4AF0-8AE9-18A242E171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2836AE9C-5111-4704-AF2C-2BF5492CDC2D}"/>
              </a:ext>
            </a:extLst>
          </p:cNvPr>
          <p:cNvSpPr>
            <a:spLocks noGrp="1"/>
          </p:cNvSpPr>
          <p:nvPr>
            <p:ph type="title"/>
          </p:nvPr>
        </p:nvSpPr>
        <p:spPr>
          <a:xfrm>
            <a:off x="639098" y="629265"/>
            <a:ext cx="6072776" cy="1622322"/>
          </a:xfrm>
        </p:spPr>
        <p:txBody>
          <a:bodyPr>
            <a:normAutofit/>
          </a:bodyPr>
          <a:lstStyle/>
          <a:p>
            <a:r>
              <a:rPr lang="en-CA" dirty="0"/>
              <a:t>Free Market Capitalism: Pros and Cons</a:t>
            </a:r>
            <a:endParaRPr lang="en-US" dirty="0"/>
          </a:p>
        </p:txBody>
      </p:sp>
      <p:sp>
        <p:nvSpPr>
          <p:cNvPr id="3" name="Content Placeholder 2">
            <a:extLst>
              <a:ext uri="{FF2B5EF4-FFF2-40B4-BE49-F238E27FC236}">
                <a16:creationId xmlns:a16="http://schemas.microsoft.com/office/drawing/2014/main" id="{CBD8FB21-CD67-4FBE-ACFC-2110D2DD6E6E}"/>
              </a:ext>
            </a:extLst>
          </p:cNvPr>
          <p:cNvSpPr>
            <a:spLocks noGrp="1"/>
          </p:cNvSpPr>
          <p:nvPr>
            <p:ph idx="1"/>
          </p:nvPr>
        </p:nvSpPr>
        <p:spPr>
          <a:xfrm>
            <a:off x="639098" y="2418735"/>
            <a:ext cx="6072776" cy="3811740"/>
          </a:xfrm>
        </p:spPr>
        <p:txBody>
          <a:bodyPr anchor="ctr">
            <a:normAutofit/>
          </a:bodyPr>
          <a:lstStyle/>
          <a:p>
            <a:r>
              <a:rPr lang="en-CA">
                <a:solidFill>
                  <a:schemeClr val="bg1"/>
                </a:solidFill>
              </a:rPr>
              <a:t>Positive effect: reduction of barriers to international trade, which leads to economic growth. </a:t>
            </a:r>
          </a:p>
          <a:p>
            <a:r>
              <a:rPr lang="en-CA">
                <a:solidFill>
                  <a:schemeClr val="bg1"/>
                </a:solidFill>
              </a:rPr>
              <a:t>Negative effect: can lead to domination and oppression of the poor by wealthy nations; may not always lead to economic growth</a:t>
            </a:r>
          </a:p>
          <a:p>
            <a:r>
              <a:rPr lang="en-CA">
                <a:solidFill>
                  <a:schemeClr val="bg1"/>
                </a:solidFill>
              </a:rPr>
              <a:t>Negative effect: many people in developing countries still do not have access to clean drinking water, education, health care, and other services  </a:t>
            </a:r>
            <a:endParaRPr lang="en-US">
              <a:solidFill>
                <a:schemeClr val="bg1"/>
              </a:solidFill>
            </a:endParaRPr>
          </a:p>
        </p:txBody>
      </p:sp>
      <p:pic>
        <p:nvPicPr>
          <p:cNvPr id="4" name="Graphic 4" descr="Schoolhouse outline">
            <a:extLst>
              <a:ext uri="{FF2B5EF4-FFF2-40B4-BE49-F238E27FC236}">
                <a16:creationId xmlns:a16="http://schemas.microsoft.com/office/drawing/2014/main" id="{A86D2891-6D45-4AE0-AF7B-6FF6CDE03D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5690" y="645107"/>
            <a:ext cx="2710388" cy="2710388"/>
          </a:xfrm>
          <a:prstGeom prst="rect">
            <a:avLst/>
          </a:prstGeom>
        </p:spPr>
      </p:pic>
      <p:sp>
        <p:nvSpPr>
          <p:cNvPr id="20" name="Rectangle 19">
            <a:extLst>
              <a:ext uri="{FF2B5EF4-FFF2-40B4-BE49-F238E27FC236}">
                <a16:creationId xmlns:a16="http://schemas.microsoft.com/office/drawing/2014/main" id="{D8E14221-6F70-4546-812E-6EA2ADA99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Graphic 5" descr="Hospital outline">
            <a:extLst>
              <a:ext uri="{FF2B5EF4-FFF2-40B4-BE49-F238E27FC236}">
                <a16:creationId xmlns:a16="http://schemas.microsoft.com/office/drawing/2014/main" id="{AE9DCD2E-923B-4F5D-B905-E23CCE965E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25690" y="3520086"/>
            <a:ext cx="2710389" cy="2710389"/>
          </a:xfrm>
          <a:prstGeom prst="rect">
            <a:avLst/>
          </a:prstGeom>
        </p:spPr>
      </p:pic>
    </p:spTree>
    <p:extLst>
      <p:ext uri="{BB962C8B-B14F-4D97-AF65-F5344CB8AC3E}">
        <p14:creationId xmlns:p14="http://schemas.microsoft.com/office/powerpoint/2010/main" val="1749312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04D-3782-443A-9F5C-118EE55E2173}"/>
              </a:ext>
            </a:extLst>
          </p:cNvPr>
          <p:cNvSpPr>
            <a:spLocks noGrp="1"/>
          </p:cNvSpPr>
          <p:nvPr>
            <p:ph type="title"/>
          </p:nvPr>
        </p:nvSpPr>
        <p:spPr>
          <a:xfrm>
            <a:off x="1154954" y="973669"/>
            <a:ext cx="8825659" cy="706964"/>
          </a:xfrm>
        </p:spPr>
        <p:txBody>
          <a:bodyPr>
            <a:normAutofit/>
          </a:bodyPr>
          <a:lstStyle/>
          <a:p>
            <a:pPr>
              <a:lnSpc>
                <a:spcPct val="90000"/>
              </a:lnSpc>
            </a:pPr>
            <a:r>
              <a:rPr lang="en-CA" sz="2500"/>
              <a:t>Modernization Theory: Walt Whitman Rostow (1960s)</a:t>
            </a:r>
            <a:endParaRPr lang="en-US" sz="2500"/>
          </a:p>
        </p:txBody>
      </p:sp>
      <p:sp>
        <p:nvSpPr>
          <p:cNvPr id="3" name="Content Placeholder 2">
            <a:extLst>
              <a:ext uri="{FF2B5EF4-FFF2-40B4-BE49-F238E27FC236}">
                <a16:creationId xmlns:a16="http://schemas.microsoft.com/office/drawing/2014/main" id="{A42C5C37-BFAA-4C00-838A-60D1E1287CB7}"/>
              </a:ext>
            </a:extLst>
          </p:cNvPr>
          <p:cNvSpPr>
            <a:spLocks noGrp="1"/>
          </p:cNvSpPr>
          <p:nvPr>
            <p:ph idx="1"/>
          </p:nvPr>
        </p:nvSpPr>
        <p:spPr>
          <a:xfrm>
            <a:off x="1154954" y="2603500"/>
            <a:ext cx="6397313" cy="3416300"/>
          </a:xfrm>
        </p:spPr>
        <p:txBody>
          <a:bodyPr anchor="ctr">
            <a:normAutofit/>
          </a:bodyPr>
          <a:lstStyle/>
          <a:p>
            <a:r>
              <a:rPr lang="en-CA" dirty="0"/>
              <a:t>Humans can develop and change their societies, and changes are made by advancements in technology and other areas of industry </a:t>
            </a:r>
          </a:p>
          <a:p>
            <a:r>
              <a:rPr lang="en-CA" dirty="0"/>
              <a:t>Advancements were made in agricultural technology, which made processes more efficient, led to bigger crops, more sales, and growth for the country </a:t>
            </a:r>
            <a:endParaRPr lang="en-US" dirty="0"/>
          </a:p>
        </p:txBody>
      </p:sp>
      <p:pic>
        <p:nvPicPr>
          <p:cNvPr id="4" name="Picture 4" descr="A picture containing person, person&#10;&#10;Description automatically generated">
            <a:extLst>
              <a:ext uri="{FF2B5EF4-FFF2-40B4-BE49-F238E27FC236}">
                <a16:creationId xmlns:a16="http://schemas.microsoft.com/office/drawing/2014/main" id="{885D8834-4614-4C6B-B008-83D4E21B799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20334"/>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49871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65D15-6FEF-46DD-8F86-342A64386459}"/>
              </a:ext>
            </a:extLst>
          </p:cNvPr>
          <p:cNvSpPr>
            <a:spLocks noGrp="1"/>
          </p:cNvSpPr>
          <p:nvPr>
            <p:ph type="title"/>
          </p:nvPr>
        </p:nvSpPr>
        <p:spPr/>
        <p:txBody>
          <a:bodyPr/>
          <a:lstStyle/>
          <a:p>
            <a:r>
              <a:rPr lang="en-CA" dirty="0"/>
              <a:t>Rostow’s Model</a:t>
            </a:r>
            <a:endParaRPr lang="en-US" dirty="0"/>
          </a:p>
        </p:txBody>
      </p:sp>
      <p:sp>
        <p:nvSpPr>
          <p:cNvPr id="3" name="Content Placeholder 2">
            <a:extLst>
              <a:ext uri="{FF2B5EF4-FFF2-40B4-BE49-F238E27FC236}">
                <a16:creationId xmlns:a16="http://schemas.microsoft.com/office/drawing/2014/main" id="{AEE90361-F5C1-4BBD-BCE7-35695F59CB90}"/>
              </a:ext>
            </a:extLst>
          </p:cNvPr>
          <p:cNvSpPr>
            <a:spLocks noGrp="1"/>
          </p:cNvSpPr>
          <p:nvPr>
            <p:ph idx="1"/>
          </p:nvPr>
        </p:nvSpPr>
        <p:spPr/>
        <p:txBody>
          <a:bodyPr/>
          <a:lstStyle/>
          <a:p>
            <a:r>
              <a:rPr lang="en-CA" dirty="0"/>
              <a:t>Rostow believed that low-income nations should dispose of traditional ideas and, instead, adopt the individualistic outlook of Western society in order to achieve the preconditions for “take-off” toward economic modernization </a:t>
            </a:r>
            <a:endParaRPr lang="en-US" dirty="0"/>
          </a:p>
        </p:txBody>
      </p:sp>
      <p:pic>
        <p:nvPicPr>
          <p:cNvPr id="1026" name="Picture 2" descr="Image result for western hemisphere">
            <a:extLst>
              <a:ext uri="{FF2B5EF4-FFF2-40B4-BE49-F238E27FC236}">
                <a16:creationId xmlns:a16="http://schemas.microsoft.com/office/drawing/2014/main" id="{7715E5A5-122F-44B9-AA81-6121E060A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8360" y="3115160"/>
            <a:ext cx="2614330" cy="261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897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3ECB-D5FC-4771-8F8C-02714D8C5BB3}"/>
              </a:ext>
            </a:extLst>
          </p:cNvPr>
          <p:cNvSpPr>
            <a:spLocks noGrp="1"/>
          </p:cNvSpPr>
          <p:nvPr>
            <p:ph type="title"/>
          </p:nvPr>
        </p:nvSpPr>
        <p:spPr>
          <a:xfrm>
            <a:off x="1154954" y="973669"/>
            <a:ext cx="8825659" cy="706964"/>
          </a:xfrm>
        </p:spPr>
        <p:txBody>
          <a:bodyPr>
            <a:normAutofit/>
          </a:bodyPr>
          <a:lstStyle/>
          <a:p>
            <a:r>
              <a:rPr lang="en-CA" dirty="0"/>
              <a:t>Dependency Theory</a:t>
            </a:r>
            <a:endParaRPr lang="en-US" dirty="0"/>
          </a:p>
        </p:txBody>
      </p:sp>
      <p:sp>
        <p:nvSpPr>
          <p:cNvPr id="3" name="Content Placeholder 2">
            <a:extLst>
              <a:ext uri="{FF2B5EF4-FFF2-40B4-BE49-F238E27FC236}">
                <a16:creationId xmlns:a16="http://schemas.microsoft.com/office/drawing/2014/main" id="{84858A83-E558-4728-984E-0E588F6B9659}"/>
              </a:ext>
            </a:extLst>
          </p:cNvPr>
          <p:cNvSpPr>
            <a:spLocks noGrp="1"/>
          </p:cNvSpPr>
          <p:nvPr>
            <p:ph idx="1"/>
          </p:nvPr>
        </p:nvSpPr>
        <p:spPr>
          <a:xfrm>
            <a:off x="1154954" y="1553953"/>
            <a:ext cx="6756746" cy="5127205"/>
          </a:xfrm>
        </p:spPr>
        <p:txBody>
          <a:bodyPr anchor="ctr">
            <a:normAutofit/>
          </a:bodyPr>
          <a:lstStyle/>
          <a:p>
            <a:pPr>
              <a:lnSpc>
                <a:spcPct val="90000"/>
              </a:lnSpc>
            </a:pPr>
            <a:r>
              <a:rPr lang="en-CA" sz="1700" dirty="0"/>
              <a:t>Raul </a:t>
            </a:r>
            <a:r>
              <a:rPr lang="en-CA" sz="1700" dirty="0" err="1"/>
              <a:t>Prebisch</a:t>
            </a:r>
            <a:r>
              <a:rPr lang="en-CA" sz="1700" dirty="0"/>
              <a:t> (1901-1986), an Argentinian economist proposed that economic activity in developed Western countries often led to serious economic problems in under-developed countries</a:t>
            </a:r>
          </a:p>
          <a:p>
            <a:pPr>
              <a:lnSpc>
                <a:spcPct val="90000"/>
              </a:lnSpc>
            </a:pPr>
            <a:r>
              <a:rPr lang="en-CA" sz="1700" dirty="0"/>
              <a:t>Developing countries export raw materials to developed countries for processing because they lack the resources needed to create finished goods. Developed countries use these raw materials for manufacturing and then sell them back to the developing countries at a higher price than that which they paid for the raw materials </a:t>
            </a:r>
          </a:p>
          <a:p>
            <a:pPr>
              <a:lnSpc>
                <a:spcPct val="90000"/>
              </a:lnSpc>
            </a:pPr>
            <a:r>
              <a:rPr lang="en-CA" sz="1700" dirty="0"/>
              <a:t>Poverty exists due to the way in which these countries are integrated into world markets, rather than due to the fact that these developing countries have not fully modernized yet </a:t>
            </a:r>
            <a:endParaRPr lang="en-US" sz="1700"/>
          </a:p>
        </p:txBody>
      </p:sp>
      <p:pic>
        <p:nvPicPr>
          <p:cNvPr id="4" name="Picture 4">
            <a:extLst>
              <a:ext uri="{FF2B5EF4-FFF2-40B4-BE49-F238E27FC236}">
                <a16:creationId xmlns:a16="http://schemas.microsoft.com/office/drawing/2014/main" id="{BA175D27-1D73-4ACF-A409-71AC86C6F0C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4" b="7392"/>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010016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5DE9E-267B-4997-9138-A128245DA156}"/>
              </a:ext>
            </a:extLst>
          </p:cNvPr>
          <p:cNvSpPr>
            <a:spLocks noGrp="1"/>
          </p:cNvSpPr>
          <p:nvPr>
            <p:ph type="title"/>
          </p:nvPr>
        </p:nvSpPr>
        <p:spPr>
          <a:xfrm>
            <a:off x="1154954" y="973669"/>
            <a:ext cx="8825659" cy="706964"/>
          </a:xfrm>
        </p:spPr>
        <p:txBody>
          <a:bodyPr>
            <a:normAutofit/>
          </a:bodyPr>
          <a:lstStyle/>
          <a:p>
            <a:r>
              <a:rPr lang="en-CA" dirty="0"/>
              <a:t>Wallerstein </a:t>
            </a:r>
            <a:endParaRPr lang="en-US" dirty="0"/>
          </a:p>
        </p:txBody>
      </p:sp>
      <p:sp>
        <p:nvSpPr>
          <p:cNvPr id="3" name="Content Placeholder 2">
            <a:extLst>
              <a:ext uri="{FF2B5EF4-FFF2-40B4-BE49-F238E27FC236}">
                <a16:creationId xmlns:a16="http://schemas.microsoft.com/office/drawing/2014/main" id="{43F2B231-B9B3-4B2B-9E2D-4E4B5BAFC5E9}"/>
              </a:ext>
            </a:extLst>
          </p:cNvPr>
          <p:cNvSpPr>
            <a:spLocks noGrp="1"/>
          </p:cNvSpPr>
          <p:nvPr>
            <p:ph idx="1"/>
          </p:nvPr>
        </p:nvSpPr>
        <p:spPr>
          <a:xfrm>
            <a:off x="1154954" y="2603500"/>
            <a:ext cx="6397313" cy="3416300"/>
          </a:xfrm>
        </p:spPr>
        <p:txBody>
          <a:bodyPr anchor="ctr">
            <a:normAutofit/>
          </a:bodyPr>
          <a:lstStyle/>
          <a:p>
            <a:pPr>
              <a:lnSpc>
                <a:spcPct val="90000"/>
              </a:lnSpc>
            </a:pPr>
            <a:r>
              <a:rPr lang="en-CA" sz="1700"/>
              <a:t>A sociologist who created the world-systems theory who stated that world systems, not nation-states, should be the focus of social theory on economic development </a:t>
            </a:r>
          </a:p>
          <a:p>
            <a:pPr>
              <a:lnSpc>
                <a:spcPct val="90000"/>
              </a:lnSpc>
            </a:pPr>
            <a:r>
              <a:rPr lang="en-CA" sz="1700"/>
              <a:t>The capitalist world economy is a global system in which there is an international division of labour that separates the world into a hierarchy of three types of nations—core nations, semi-peripheral nations, and peripheral nations</a:t>
            </a:r>
          </a:p>
          <a:p>
            <a:pPr>
              <a:lnSpc>
                <a:spcPct val="90000"/>
              </a:lnSpc>
            </a:pPr>
            <a:r>
              <a:rPr lang="en-CA" sz="1700"/>
              <a:t>The core consists of the most economically advanced nations (industrialization and urbanization)</a:t>
            </a:r>
          </a:p>
          <a:p>
            <a:pPr>
              <a:lnSpc>
                <a:spcPct val="90000"/>
              </a:lnSpc>
            </a:pPr>
            <a:r>
              <a:rPr lang="en-CA" sz="1700"/>
              <a:t>They are considered “wealthy” because they have a lot of resources , strong institutions, and militaries </a:t>
            </a:r>
          </a:p>
        </p:txBody>
      </p:sp>
      <p:pic>
        <p:nvPicPr>
          <p:cNvPr id="4" name="Picture 4" descr="A picture containing person, person, wall, indoor&#10;&#10;Description automatically generated">
            <a:extLst>
              <a:ext uri="{FF2B5EF4-FFF2-40B4-BE49-F238E27FC236}">
                <a16:creationId xmlns:a16="http://schemas.microsoft.com/office/drawing/2014/main" id="{DC20AEE9-3488-4D0C-AA94-BCB95B471A2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20571" y="3285417"/>
            <a:ext cx="3080048" cy="204823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633406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E8CF7C5-117C-459C-9B4C-82B31795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72" name="Rectangle 71">
              <a:extLst>
                <a:ext uri="{FF2B5EF4-FFF2-40B4-BE49-F238E27FC236}">
                  <a16:creationId xmlns:a16="http://schemas.microsoft.com/office/drawing/2014/main" id="{D4B3FB86-7EC1-4073-8317-D932BC57113A}"/>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346F02C3-73C4-4B91-B422-EAB2FACE632E}"/>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23E54839-92D5-4E97-B38E-24927FD443FA}"/>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18959A4D-BD4D-4664-AA21-132D65AFF6D0}"/>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6" name="Freeform 5">
              <a:extLst>
                <a:ext uri="{FF2B5EF4-FFF2-40B4-BE49-F238E27FC236}">
                  <a16:creationId xmlns:a16="http://schemas.microsoft.com/office/drawing/2014/main" id="{ECB0910B-74A9-4D39-9741-5AD6A5A54556}"/>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7" name="Freeform 5">
              <a:extLst>
                <a:ext uri="{FF2B5EF4-FFF2-40B4-BE49-F238E27FC236}">
                  <a16:creationId xmlns:a16="http://schemas.microsoft.com/office/drawing/2014/main" id="{703AEDDF-85E0-4F20-B92E-3C244FB6BFD5}"/>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2050" name="Picture 2" descr="Image result for bully with kid clipart">
            <a:extLst>
              <a:ext uri="{FF2B5EF4-FFF2-40B4-BE49-F238E27FC236}">
                <a16:creationId xmlns:a16="http://schemas.microsoft.com/office/drawing/2014/main" id="{7088BB9E-21B5-4759-BE4D-44C49858C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919973"/>
            <a:ext cx="5371343" cy="5035634"/>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6C9E16AD-C39A-45E0-9155-60C082A8DD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A7164C9-0621-4054-9D51-998479BF8649}"/>
              </a:ext>
            </a:extLst>
          </p:cNvPr>
          <p:cNvSpPr>
            <a:spLocks noGrp="1"/>
          </p:cNvSpPr>
          <p:nvPr>
            <p:ph type="title"/>
          </p:nvPr>
        </p:nvSpPr>
        <p:spPr>
          <a:xfrm>
            <a:off x="639098" y="629265"/>
            <a:ext cx="4886461" cy="1622322"/>
          </a:xfrm>
        </p:spPr>
        <p:txBody>
          <a:bodyPr>
            <a:normAutofit/>
          </a:bodyPr>
          <a:lstStyle/>
          <a:p>
            <a:r>
              <a:rPr lang="en-CA" dirty="0"/>
              <a:t>Dependency Theory</a:t>
            </a:r>
            <a:endParaRPr lang="en-US" dirty="0"/>
          </a:p>
        </p:txBody>
      </p:sp>
      <p:sp>
        <p:nvSpPr>
          <p:cNvPr id="3" name="Content Placeholder 2">
            <a:extLst>
              <a:ext uri="{FF2B5EF4-FFF2-40B4-BE49-F238E27FC236}">
                <a16:creationId xmlns:a16="http://schemas.microsoft.com/office/drawing/2014/main" id="{9813DB55-43A5-4D4D-A148-F03E6BA4A669}"/>
              </a:ext>
            </a:extLst>
          </p:cNvPr>
          <p:cNvSpPr>
            <a:spLocks noGrp="1"/>
          </p:cNvSpPr>
          <p:nvPr>
            <p:ph idx="1"/>
          </p:nvPr>
        </p:nvSpPr>
        <p:spPr>
          <a:xfrm>
            <a:off x="639098" y="2418735"/>
            <a:ext cx="4886461" cy="3811742"/>
          </a:xfrm>
        </p:spPr>
        <p:txBody>
          <a:bodyPr anchor="ctr">
            <a:normAutofit/>
          </a:bodyPr>
          <a:lstStyle/>
          <a:p>
            <a:r>
              <a:rPr lang="en-CA" dirty="0">
                <a:solidFill>
                  <a:schemeClr val="bg1"/>
                </a:solidFill>
              </a:rPr>
              <a:t>Example: in poor countries, the small farm has been eliminated in favour of large holdings that can grow large cash crops more efficiently </a:t>
            </a:r>
          </a:p>
          <a:p>
            <a:r>
              <a:rPr lang="en-CA" dirty="0">
                <a:solidFill>
                  <a:schemeClr val="bg1"/>
                </a:solidFill>
              </a:rPr>
              <a:t>As a result, many peasant farmers are left without any holdings which makes them dependent on developed nations </a:t>
            </a:r>
          </a:p>
          <a:p>
            <a:r>
              <a:rPr lang="en-CA" dirty="0" err="1">
                <a:solidFill>
                  <a:schemeClr val="bg1"/>
                </a:solidFill>
              </a:rPr>
              <a:t>Dependecy</a:t>
            </a:r>
            <a:r>
              <a:rPr lang="en-CA" dirty="0">
                <a:solidFill>
                  <a:schemeClr val="bg1"/>
                </a:solidFill>
              </a:rPr>
              <a:t> theory holds that the economies and cultures of developing countries are distorted to meet the needs of developed countries   </a:t>
            </a:r>
            <a:endParaRPr lang="en-US" dirty="0">
              <a:solidFill>
                <a:schemeClr val="bg1"/>
              </a:solidFill>
            </a:endParaRPr>
          </a:p>
        </p:txBody>
      </p:sp>
    </p:spTree>
    <p:extLst>
      <p:ext uri="{BB962C8B-B14F-4D97-AF65-F5344CB8AC3E}">
        <p14:creationId xmlns:p14="http://schemas.microsoft.com/office/powerpoint/2010/main" val="1321498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B667-6F20-4D15-A2B3-F547A6658B14}"/>
              </a:ext>
            </a:extLst>
          </p:cNvPr>
          <p:cNvSpPr>
            <a:spLocks noGrp="1"/>
          </p:cNvSpPr>
          <p:nvPr>
            <p:ph type="title"/>
          </p:nvPr>
        </p:nvSpPr>
        <p:spPr>
          <a:xfrm>
            <a:off x="1154954" y="973669"/>
            <a:ext cx="8825659" cy="706964"/>
          </a:xfrm>
        </p:spPr>
        <p:txBody>
          <a:bodyPr>
            <a:normAutofit/>
          </a:bodyPr>
          <a:lstStyle/>
          <a:p>
            <a:r>
              <a:rPr lang="en-CA" dirty="0"/>
              <a:t>Dependency Theory</a:t>
            </a:r>
            <a:endParaRPr lang="en-US" dirty="0"/>
          </a:p>
        </p:txBody>
      </p:sp>
      <p:pic>
        <p:nvPicPr>
          <p:cNvPr id="4" name="Picture 4" descr="Usa Us Flag American - Free image on Pixabay">
            <a:extLst>
              <a:ext uri="{FF2B5EF4-FFF2-40B4-BE49-F238E27FC236}">
                <a16:creationId xmlns:a16="http://schemas.microsoft.com/office/drawing/2014/main" id="{26690F5B-4494-4D37-8956-CD8A74A1533B}"/>
              </a:ext>
            </a:extLst>
          </p:cNvPr>
          <p:cNvPicPr>
            <a:picLocks noChangeAspect="1"/>
          </p:cNvPicPr>
          <p:nvPr/>
        </p:nvPicPr>
        <p:blipFill>
          <a:blip r:embed="rId2"/>
          <a:stretch>
            <a:fillRect/>
          </a:stretch>
        </p:blipFill>
        <p:spPr>
          <a:xfrm>
            <a:off x="1151467" y="3362063"/>
            <a:ext cx="3031901" cy="1894938"/>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17EE3062-AC8B-4328-BD51-77538DF58583}"/>
              </a:ext>
            </a:extLst>
          </p:cNvPr>
          <p:cNvSpPr>
            <a:spLocks noGrp="1"/>
          </p:cNvSpPr>
          <p:nvPr>
            <p:ph idx="1"/>
          </p:nvPr>
        </p:nvSpPr>
        <p:spPr>
          <a:xfrm>
            <a:off x="4641336" y="2603500"/>
            <a:ext cx="6551597" cy="3416300"/>
          </a:xfrm>
        </p:spPr>
        <p:txBody>
          <a:bodyPr anchor="ctr">
            <a:normAutofit/>
          </a:bodyPr>
          <a:lstStyle/>
          <a:p>
            <a:r>
              <a:rPr lang="en-CA" dirty="0"/>
              <a:t>Unless the unfair terms of trade are changed, developing and undeveloped countries will never reach stable economic growth patterns of more advanced capitalist cultures. </a:t>
            </a:r>
          </a:p>
          <a:p>
            <a:r>
              <a:rPr lang="en-CA" dirty="0"/>
              <a:t>Goods produced in developing countries are sold at very low prices in developed countries, so little of the revenue makes it back to the local producer or labourer, and those individuals remain impoverished </a:t>
            </a:r>
            <a:endParaRPr lang="en-US" dirty="0"/>
          </a:p>
        </p:txBody>
      </p:sp>
    </p:spTree>
    <p:extLst>
      <p:ext uri="{BB962C8B-B14F-4D97-AF65-F5344CB8AC3E}">
        <p14:creationId xmlns:p14="http://schemas.microsoft.com/office/powerpoint/2010/main" val="197358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EF29-C0B0-4E6A-84E9-65BDFE9EFB3A}"/>
              </a:ext>
            </a:extLst>
          </p:cNvPr>
          <p:cNvSpPr>
            <a:spLocks noGrp="1"/>
          </p:cNvSpPr>
          <p:nvPr>
            <p:ph type="title"/>
          </p:nvPr>
        </p:nvSpPr>
        <p:spPr>
          <a:xfrm>
            <a:off x="1154954" y="973669"/>
            <a:ext cx="8825659" cy="706964"/>
          </a:xfrm>
        </p:spPr>
        <p:txBody>
          <a:bodyPr>
            <a:normAutofit/>
          </a:bodyPr>
          <a:lstStyle/>
          <a:p>
            <a:r>
              <a:rPr lang="en-CA" dirty="0"/>
              <a:t>Fair Trade</a:t>
            </a:r>
            <a:endParaRPr lang="en-US" dirty="0"/>
          </a:p>
        </p:txBody>
      </p:sp>
      <p:sp>
        <p:nvSpPr>
          <p:cNvPr id="3" name="Content Placeholder 2">
            <a:extLst>
              <a:ext uri="{FF2B5EF4-FFF2-40B4-BE49-F238E27FC236}">
                <a16:creationId xmlns:a16="http://schemas.microsoft.com/office/drawing/2014/main" id="{0F7571BD-D915-454C-9D82-B5D3D5745426}"/>
              </a:ext>
            </a:extLst>
          </p:cNvPr>
          <p:cNvSpPr>
            <a:spLocks noGrp="1"/>
          </p:cNvSpPr>
          <p:nvPr>
            <p:ph idx="1"/>
          </p:nvPr>
        </p:nvSpPr>
        <p:spPr>
          <a:xfrm>
            <a:off x="1154954" y="2603500"/>
            <a:ext cx="6397313" cy="3416300"/>
          </a:xfrm>
        </p:spPr>
        <p:txBody>
          <a:bodyPr anchor="ctr">
            <a:normAutofit/>
          </a:bodyPr>
          <a:lstStyle/>
          <a:p>
            <a:pPr>
              <a:lnSpc>
                <a:spcPct val="90000"/>
              </a:lnSpc>
            </a:pPr>
            <a:r>
              <a:rPr lang="en-CA" dirty="0"/>
              <a:t>An organized social movement that aims to create greater equity in international trade and to promote local sustainability </a:t>
            </a:r>
            <a:endParaRPr lang="en-CA"/>
          </a:p>
          <a:p>
            <a:pPr>
              <a:lnSpc>
                <a:spcPct val="90000"/>
              </a:lnSpc>
            </a:pPr>
            <a:r>
              <a:rPr lang="en-CA" dirty="0"/>
              <a:t>Fair trade organizations buy products from producers in developing at prices that exceed the market price </a:t>
            </a:r>
            <a:endParaRPr lang="en-CA"/>
          </a:p>
          <a:p>
            <a:pPr>
              <a:lnSpc>
                <a:spcPct val="90000"/>
              </a:lnSpc>
            </a:pPr>
            <a:r>
              <a:rPr lang="en-CA" dirty="0"/>
              <a:t>Consumers are willing to pay a higher price because they know their money is going to reach poor farmers in the developing countries </a:t>
            </a:r>
            <a:endParaRPr lang="en-CA"/>
          </a:p>
          <a:p>
            <a:pPr>
              <a:lnSpc>
                <a:spcPct val="90000"/>
              </a:lnSpc>
            </a:pPr>
            <a:r>
              <a:rPr lang="en-CA" dirty="0"/>
              <a:t>Typical products include: handicrafts, cotton, honey, chocolate, coffee, cocoa, sugar, tea, and bananas.</a:t>
            </a:r>
            <a:endParaRPr lang="en-US"/>
          </a:p>
        </p:txBody>
      </p:sp>
      <p:pic>
        <p:nvPicPr>
          <p:cNvPr id="4" name="Picture 4" descr="Logo&#10;&#10;Description automatically generated">
            <a:extLst>
              <a:ext uri="{FF2B5EF4-FFF2-40B4-BE49-F238E27FC236}">
                <a16:creationId xmlns:a16="http://schemas.microsoft.com/office/drawing/2014/main" id="{1FDE63F4-DBBB-4648-836B-EE49EC7E007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04844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E8CF7C5-117C-459C-9B4C-82B31795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72" name="Rectangle 71">
              <a:extLst>
                <a:ext uri="{FF2B5EF4-FFF2-40B4-BE49-F238E27FC236}">
                  <a16:creationId xmlns:a16="http://schemas.microsoft.com/office/drawing/2014/main" id="{D4B3FB86-7EC1-4073-8317-D932BC57113A}"/>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346F02C3-73C4-4B91-B422-EAB2FACE632E}"/>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23E54839-92D5-4E97-B38E-24927FD443FA}"/>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18959A4D-BD4D-4664-AA21-132D65AFF6D0}"/>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6" name="Freeform 5">
              <a:extLst>
                <a:ext uri="{FF2B5EF4-FFF2-40B4-BE49-F238E27FC236}">
                  <a16:creationId xmlns:a16="http://schemas.microsoft.com/office/drawing/2014/main" id="{ECB0910B-74A9-4D39-9741-5AD6A5A54556}"/>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7" name="Freeform 5">
              <a:extLst>
                <a:ext uri="{FF2B5EF4-FFF2-40B4-BE49-F238E27FC236}">
                  <a16:creationId xmlns:a16="http://schemas.microsoft.com/office/drawing/2014/main" id="{703AEDDF-85E0-4F20-B92E-3C244FB6BFD5}"/>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2050" name="Picture 2" descr="Image result for asia">
            <a:extLst>
              <a:ext uri="{FF2B5EF4-FFF2-40B4-BE49-F238E27FC236}">
                <a16:creationId xmlns:a16="http://schemas.microsoft.com/office/drawing/2014/main" id="{CF3DDC57-DE6A-4B84-B585-133DC23C3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068098"/>
            <a:ext cx="5371343" cy="2739385"/>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6C9E16AD-C39A-45E0-9155-60C082A8DD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9427567-F8A9-4396-A83B-AAB8607AAEB3}"/>
              </a:ext>
            </a:extLst>
          </p:cNvPr>
          <p:cNvSpPr>
            <a:spLocks noGrp="1"/>
          </p:cNvSpPr>
          <p:nvPr>
            <p:ph type="title"/>
          </p:nvPr>
        </p:nvSpPr>
        <p:spPr>
          <a:xfrm>
            <a:off x="639098" y="629265"/>
            <a:ext cx="4886461" cy="1622322"/>
          </a:xfrm>
        </p:spPr>
        <p:txBody>
          <a:bodyPr>
            <a:normAutofit/>
          </a:bodyPr>
          <a:lstStyle/>
          <a:p>
            <a:pPr>
              <a:lnSpc>
                <a:spcPct val="90000"/>
              </a:lnSpc>
            </a:pPr>
            <a:r>
              <a:rPr lang="en-CA" dirty="0"/>
              <a:t>New International Division of Labour Theory</a:t>
            </a:r>
            <a:endParaRPr lang="en-US" dirty="0"/>
          </a:p>
        </p:txBody>
      </p:sp>
      <p:sp>
        <p:nvSpPr>
          <p:cNvPr id="3" name="Content Placeholder 2">
            <a:extLst>
              <a:ext uri="{FF2B5EF4-FFF2-40B4-BE49-F238E27FC236}">
                <a16:creationId xmlns:a16="http://schemas.microsoft.com/office/drawing/2014/main" id="{BAA3D731-AB0C-426C-800F-6D0E2EBA2E16}"/>
              </a:ext>
            </a:extLst>
          </p:cNvPr>
          <p:cNvSpPr>
            <a:spLocks noGrp="1"/>
          </p:cNvSpPr>
          <p:nvPr>
            <p:ph idx="1"/>
          </p:nvPr>
        </p:nvSpPr>
        <p:spPr>
          <a:xfrm>
            <a:off x="639098" y="2418735"/>
            <a:ext cx="4886461" cy="3811742"/>
          </a:xfrm>
        </p:spPr>
        <p:txBody>
          <a:bodyPr anchor="ctr">
            <a:normAutofit/>
          </a:bodyPr>
          <a:lstStyle/>
          <a:p>
            <a:pPr>
              <a:lnSpc>
                <a:spcPct val="90000"/>
              </a:lnSpc>
            </a:pPr>
            <a:r>
              <a:rPr lang="en-CA" sz="1500" dirty="0">
                <a:solidFill>
                  <a:schemeClr val="bg1"/>
                </a:solidFill>
              </a:rPr>
              <a:t>Companies look for the cheapest locations to manufacture and assemble their goods </a:t>
            </a:r>
          </a:p>
          <a:p>
            <a:pPr>
              <a:lnSpc>
                <a:spcPct val="90000"/>
              </a:lnSpc>
            </a:pPr>
            <a:r>
              <a:rPr lang="en-CA" sz="1500" dirty="0">
                <a:solidFill>
                  <a:schemeClr val="bg1"/>
                </a:solidFill>
              </a:rPr>
              <a:t>Clothing retailers often have factories in Asia, where the cost of labour is much lower</a:t>
            </a:r>
          </a:p>
          <a:p>
            <a:pPr>
              <a:lnSpc>
                <a:spcPct val="90000"/>
              </a:lnSpc>
            </a:pPr>
            <a:r>
              <a:rPr lang="en-CA" sz="1500" dirty="0">
                <a:solidFill>
                  <a:schemeClr val="bg1"/>
                </a:solidFill>
              </a:rPr>
              <a:t>Some companies have changed their model to allow for some parts of the process to be outsourced to developing nations </a:t>
            </a:r>
          </a:p>
          <a:p>
            <a:pPr>
              <a:lnSpc>
                <a:spcPct val="90000"/>
              </a:lnSpc>
            </a:pPr>
            <a:r>
              <a:rPr lang="en-CA" sz="1500" dirty="0">
                <a:solidFill>
                  <a:schemeClr val="bg1"/>
                </a:solidFill>
              </a:rPr>
              <a:t>The theory states that commodity production can be divided and assigned to those areas of the world that provide the most profitable combination of capital and labour</a:t>
            </a:r>
          </a:p>
          <a:p>
            <a:pPr>
              <a:lnSpc>
                <a:spcPct val="90000"/>
              </a:lnSpc>
            </a:pPr>
            <a:r>
              <a:rPr lang="en-CA" sz="1500" dirty="0">
                <a:solidFill>
                  <a:schemeClr val="bg1"/>
                </a:solidFill>
              </a:rPr>
              <a:t>Globalization has produced a global industrial shift toward a division of labour in which production processes are relocated from developed countries to developing countries </a:t>
            </a:r>
            <a:endParaRPr lang="en-US" sz="1500" dirty="0">
              <a:solidFill>
                <a:schemeClr val="bg1"/>
              </a:solidFill>
            </a:endParaRPr>
          </a:p>
        </p:txBody>
      </p:sp>
    </p:spTree>
    <p:extLst>
      <p:ext uri="{BB962C8B-B14F-4D97-AF65-F5344CB8AC3E}">
        <p14:creationId xmlns:p14="http://schemas.microsoft.com/office/powerpoint/2010/main" val="3146793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E02A6-5DE7-4F95-95CA-A77AF84847B5}"/>
              </a:ext>
            </a:extLst>
          </p:cNvPr>
          <p:cNvSpPr>
            <a:spLocks noGrp="1"/>
          </p:cNvSpPr>
          <p:nvPr>
            <p:ph type="title"/>
          </p:nvPr>
        </p:nvSpPr>
        <p:spPr>
          <a:xfrm>
            <a:off x="1154954" y="973669"/>
            <a:ext cx="8825659" cy="706964"/>
          </a:xfrm>
        </p:spPr>
        <p:txBody>
          <a:bodyPr>
            <a:normAutofit/>
          </a:bodyPr>
          <a:lstStyle/>
          <a:p>
            <a:r>
              <a:rPr lang="en-CA" dirty="0"/>
              <a:t>Trade-Liberalization Agreement </a:t>
            </a:r>
            <a:endParaRPr lang="en-US" dirty="0"/>
          </a:p>
        </p:txBody>
      </p:sp>
      <p:sp>
        <p:nvSpPr>
          <p:cNvPr id="3" name="Content Placeholder 2">
            <a:extLst>
              <a:ext uri="{FF2B5EF4-FFF2-40B4-BE49-F238E27FC236}">
                <a16:creationId xmlns:a16="http://schemas.microsoft.com/office/drawing/2014/main" id="{D12097FE-F090-4D19-83B4-F38189D48397}"/>
              </a:ext>
            </a:extLst>
          </p:cNvPr>
          <p:cNvSpPr>
            <a:spLocks noGrp="1"/>
          </p:cNvSpPr>
          <p:nvPr>
            <p:ph idx="1"/>
          </p:nvPr>
        </p:nvSpPr>
        <p:spPr>
          <a:xfrm>
            <a:off x="1154954" y="2603500"/>
            <a:ext cx="6397313" cy="3416300"/>
          </a:xfrm>
        </p:spPr>
        <p:txBody>
          <a:bodyPr anchor="ctr">
            <a:normAutofit/>
          </a:bodyPr>
          <a:lstStyle/>
          <a:p>
            <a:pPr>
              <a:lnSpc>
                <a:spcPct val="90000"/>
              </a:lnSpc>
            </a:pPr>
            <a:r>
              <a:rPr lang="en-CA" sz="1500"/>
              <a:t>An agreement between countries that removes or reduces restrictions or barriers on the free exchange of goods between nations </a:t>
            </a:r>
          </a:p>
          <a:p>
            <a:pPr>
              <a:lnSpc>
                <a:spcPct val="90000"/>
              </a:lnSpc>
            </a:pPr>
            <a:r>
              <a:rPr lang="en-CA" sz="1500"/>
              <a:t>Taxes are reduced or removed </a:t>
            </a:r>
          </a:p>
          <a:p>
            <a:pPr>
              <a:lnSpc>
                <a:spcPct val="90000"/>
              </a:lnSpc>
            </a:pPr>
            <a:r>
              <a:rPr lang="en-CA" sz="1500"/>
              <a:t>Licensing rules and environmental regulations may be minimized </a:t>
            </a:r>
          </a:p>
          <a:p>
            <a:pPr>
              <a:lnSpc>
                <a:spcPct val="90000"/>
              </a:lnSpc>
            </a:pPr>
            <a:r>
              <a:rPr lang="en-CA" sz="1500"/>
              <a:t>General Agreement on Tariffs and Trade (GATT)</a:t>
            </a:r>
          </a:p>
          <a:p>
            <a:pPr>
              <a:lnSpc>
                <a:spcPct val="90000"/>
              </a:lnSpc>
            </a:pPr>
            <a:r>
              <a:rPr lang="en-CA" sz="1500"/>
              <a:t>The North American Free Trade Agreement (NAFTA) allow the transfer of goods and services between countries </a:t>
            </a:r>
          </a:p>
          <a:p>
            <a:pPr>
              <a:lnSpc>
                <a:spcPct val="90000"/>
              </a:lnSpc>
            </a:pPr>
            <a:r>
              <a:rPr lang="en-CA" sz="1500"/>
              <a:t>Export Processing Zones (EPZ) are regions where countries have agreed to reduce or eliminate trade barriers and goods can be re-exported. This helps secure foreign investment.</a:t>
            </a:r>
            <a:endParaRPr lang="en-US" sz="1500"/>
          </a:p>
        </p:txBody>
      </p:sp>
      <p:pic>
        <p:nvPicPr>
          <p:cNvPr id="4" name="Picture 4" descr="Mangoes Free Stock Photo - Public Domain Pictures">
            <a:extLst>
              <a:ext uri="{FF2B5EF4-FFF2-40B4-BE49-F238E27FC236}">
                <a16:creationId xmlns:a16="http://schemas.microsoft.com/office/drawing/2014/main" id="{EABBB02D-0D73-46D7-94B8-07BB9B54A867}"/>
              </a:ext>
            </a:extLst>
          </p:cNvPr>
          <p:cNvPicPr>
            <a:picLocks noChangeAspect="1"/>
          </p:cNvPicPr>
          <p:nvPr/>
        </p:nvPicPr>
        <p:blipFill rotWithShape="1">
          <a:blip r:embed="rId2"/>
          <a:srcRect l="21495" r="11975" b="-2"/>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53870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CB54-863B-4ADE-9ABB-F65CDEAF1846}"/>
              </a:ext>
            </a:extLst>
          </p:cNvPr>
          <p:cNvSpPr>
            <a:spLocks noGrp="1"/>
          </p:cNvSpPr>
          <p:nvPr>
            <p:ph type="title"/>
          </p:nvPr>
        </p:nvSpPr>
        <p:spPr>
          <a:xfrm>
            <a:off x="1154954" y="973669"/>
            <a:ext cx="8825659" cy="706964"/>
          </a:xfrm>
        </p:spPr>
        <p:txBody>
          <a:bodyPr>
            <a:normAutofit/>
          </a:bodyPr>
          <a:lstStyle/>
          <a:p>
            <a:r>
              <a:rPr lang="en-CA" dirty="0"/>
              <a:t>Running Shoes and iPhones</a:t>
            </a:r>
            <a:endParaRPr lang="en-US" dirty="0"/>
          </a:p>
        </p:txBody>
      </p:sp>
      <p:sp>
        <p:nvSpPr>
          <p:cNvPr id="3" name="Content Placeholder 2">
            <a:extLst>
              <a:ext uri="{FF2B5EF4-FFF2-40B4-BE49-F238E27FC236}">
                <a16:creationId xmlns:a16="http://schemas.microsoft.com/office/drawing/2014/main" id="{29051566-37FC-463C-ACA7-E97FEE44A581}"/>
              </a:ext>
            </a:extLst>
          </p:cNvPr>
          <p:cNvSpPr>
            <a:spLocks noGrp="1"/>
          </p:cNvSpPr>
          <p:nvPr>
            <p:ph idx="1"/>
          </p:nvPr>
        </p:nvSpPr>
        <p:spPr>
          <a:xfrm>
            <a:off x="1154954" y="2603500"/>
            <a:ext cx="6397313" cy="3416300"/>
          </a:xfrm>
        </p:spPr>
        <p:txBody>
          <a:bodyPr anchor="ctr">
            <a:normAutofit/>
          </a:bodyPr>
          <a:lstStyle/>
          <a:p>
            <a:pPr>
              <a:lnSpc>
                <a:spcPct val="90000"/>
              </a:lnSpc>
            </a:pPr>
            <a:r>
              <a:rPr lang="en-CA" sz="1500"/>
              <a:t>The natural resources for rubber can be extracted in one area of the world and then it can undergo processing in another area</a:t>
            </a:r>
          </a:p>
          <a:p>
            <a:pPr>
              <a:lnSpc>
                <a:spcPct val="90000"/>
              </a:lnSpc>
            </a:pPr>
            <a:r>
              <a:rPr lang="en-CA" sz="1500"/>
              <a:t>Also, gold is being mined as a conductor for the electric circuitry of iPhones as well, which can be extracted in one area and processed in another area </a:t>
            </a:r>
          </a:p>
          <a:p>
            <a:pPr>
              <a:lnSpc>
                <a:spcPct val="90000"/>
              </a:lnSpc>
            </a:pPr>
            <a:r>
              <a:rPr lang="en-CA" sz="1500"/>
              <a:t>The final products are distributed in core markets (where they were initially designed) as well as foreign markets </a:t>
            </a:r>
          </a:p>
          <a:p>
            <a:pPr>
              <a:lnSpc>
                <a:spcPct val="90000"/>
              </a:lnSpc>
            </a:pPr>
            <a:r>
              <a:rPr lang="en-CA" sz="1500"/>
              <a:t>These activities make up the structure of </a:t>
            </a:r>
            <a:r>
              <a:rPr lang="en-CA" sz="1500" b="1"/>
              <a:t>global commodity chains;</a:t>
            </a:r>
            <a:r>
              <a:rPr lang="en-CA" sz="1500"/>
              <a:t> a complex pattern of international labour and production processes that result in a finished commodity that is ready for sale </a:t>
            </a:r>
            <a:endParaRPr lang="en-US" sz="1500"/>
          </a:p>
        </p:txBody>
      </p:sp>
      <p:pic>
        <p:nvPicPr>
          <p:cNvPr id="4" name="Picture 4">
            <a:extLst>
              <a:ext uri="{FF2B5EF4-FFF2-40B4-BE49-F238E27FC236}">
                <a16:creationId xmlns:a16="http://schemas.microsoft.com/office/drawing/2014/main" id="{608E61A9-2F48-470B-9F8D-2BA220D5201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0916" r="32348" b="4"/>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746363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C87953A2-6175-48B2-B244-D3B8CB261C4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72" name="Rectangle 71">
              <a:extLst>
                <a:ext uri="{FF2B5EF4-FFF2-40B4-BE49-F238E27FC236}">
                  <a16:creationId xmlns:a16="http://schemas.microsoft.com/office/drawing/2014/main" id="{46EBB794-1D68-4A8C-8B36-0A44FE016A6A}"/>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FDA24F05-1BB6-46E9-AFA8-EEB5C4FEFD90}"/>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Rectangle 73">
              <a:extLst>
                <a:ext uri="{FF2B5EF4-FFF2-40B4-BE49-F238E27FC236}">
                  <a16:creationId xmlns:a16="http://schemas.microsoft.com/office/drawing/2014/main" id="{FD645837-0AD2-4926-8CD1-23C780D72F4D}"/>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5">
              <a:extLst>
                <a:ext uri="{FF2B5EF4-FFF2-40B4-BE49-F238E27FC236}">
                  <a16:creationId xmlns:a16="http://schemas.microsoft.com/office/drawing/2014/main" id="{6E146E44-DB1E-4F8A-96BE-B07EC0440223}"/>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6" name="Freeform 5">
              <a:extLst>
                <a:ext uri="{FF2B5EF4-FFF2-40B4-BE49-F238E27FC236}">
                  <a16:creationId xmlns:a16="http://schemas.microsoft.com/office/drawing/2014/main" id="{CB7AE09E-9F15-4A9E-8B3F-1E647CF5ACF7}"/>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7" name="Freeform 5">
              <a:extLst>
                <a:ext uri="{FF2B5EF4-FFF2-40B4-BE49-F238E27FC236}">
                  <a16:creationId xmlns:a16="http://schemas.microsoft.com/office/drawing/2014/main" id="{A327EA69-7801-438A-BB12-6721805A5074}"/>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1026" name="Picture 2" descr="Image result for law">
            <a:extLst>
              <a:ext uri="{FF2B5EF4-FFF2-40B4-BE49-F238E27FC236}">
                <a16:creationId xmlns:a16="http://schemas.microsoft.com/office/drawing/2014/main" id="{3BC00C27-A9CA-4CE2-BF56-76A5681759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91" r="42025" b="1"/>
          <a:stretch/>
        </p:blipFill>
        <p:spPr bwMode="auto">
          <a:xfrm>
            <a:off x="6172200" y="645106"/>
            <a:ext cx="5371343" cy="5585369"/>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713A6E1E-CBC2-4384-A35B-B259DC70AC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A1B5859-A970-4044-A3CD-693BEC73D935}"/>
              </a:ext>
            </a:extLst>
          </p:cNvPr>
          <p:cNvSpPr>
            <a:spLocks noGrp="1"/>
          </p:cNvSpPr>
          <p:nvPr>
            <p:ph type="title"/>
          </p:nvPr>
        </p:nvSpPr>
        <p:spPr>
          <a:xfrm>
            <a:off x="639098" y="629265"/>
            <a:ext cx="4886461" cy="1622322"/>
          </a:xfrm>
        </p:spPr>
        <p:txBody>
          <a:bodyPr>
            <a:normAutofit/>
          </a:bodyPr>
          <a:lstStyle/>
          <a:p>
            <a:r>
              <a:rPr lang="en-CA" dirty="0"/>
              <a:t>Labour Law</a:t>
            </a:r>
            <a:endParaRPr lang="en-US" dirty="0"/>
          </a:p>
        </p:txBody>
      </p:sp>
      <p:sp>
        <p:nvSpPr>
          <p:cNvPr id="3" name="Content Placeholder 2">
            <a:extLst>
              <a:ext uri="{FF2B5EF4-FFF2-40B4-BE49-F238E27FC236}">
                <a16:creationId xmlns:a16="http://schemas.microsoft.com/office/drawing/2014/main" id="{DA5F76F4-4DAB-4AA7-BCE5-10CEA64A0ED8}"/>
              </a:ext>
            </a:extLst>
          </p:cNvPr>
          <p:cNvSpPr>
            <a:spLocks noGrp="1"/>
          </p:cNvSpPr>
          <p:nvPr>
            <p:ph idx="1"/>
          </p:nvPr>
        </p:nvSpPr>
        <p:spPr>
          <a:xfrm>
            <a:off x="639098" y="2418735"/>
            <a:ext cx="4886461" cy="3811742"/>
          </a:xfrm>
        </p:spPr>
        <p:txBody>
          <a:bodyPr anchor="ctr">
            <a:normAutofit/>
          </a:bodyPr>
          <a:lstStyle/>
          <a:p>
            <a:pPr>
              <a:lnSpc>
                <a:spcPct val="90000"/>
              </a:lnSpc>
            </a:pPr>
            <a:r>
              <a:rPr lang="en-CA" sz="1400" dirty="0">
                <a:solidFill>
                  <a:schemeClr val="bg1"/>
                </a:solidFill>
              </a:rPr>
              <a:t>Factories in which working conditions are dangerous or unfair to workers are known as </a:t>
            </a:r>
            <a:r>
              <a:rPr lang="en-CA" sz="1400" b="1" dirty="0">
                <a:solidFill>
                  <a:schemeClr val="bg1"/>
                </a:solidFill>
              </a:rPr>
              <a:t>sweatshops</a:t>
            </a:r>
          </a:p>
          <a:p>
            <a:pPr>
              <a:lnSpc>
                <a:spcPct val="90000"/>
              </a:lnSpc>
            </a:pPr>
            <a:r>
              <a:rPr lang="en-CA" sz="1400" dirty="0">
                <a:solidFill>
                  <a:schemeClr val="bg1"/>
                </a:solidFill>
              </a:rPr>
              <a:t>Labour law is the body of law that defines and regulates the rights and obligations of workers, union members, and employers in the work place</a:t>
            </a:r>
          </a:p>
          <a:p>
            <a:pPr>
              <a:lnSpc>
                <a:spcPct val="90000"/>
              </a:lnSpc>
            </a:pPr>
            <a:r>
              <a:rPr lang="en-CA" sz="1400" dirty="0">
                <a:solidFill>
                  <a:schemeClr val="bg1"/>
                </a:solidFill>
              </a:rPr>
              <a:t>Two areas of focus are: industrial relations and workplace health and safety</a:t>
            </a:r>
          </a:p>
          <a:p>
            <a:pPr>
              <a:lnSpc>
                <a:spcPct val="90000"/>
              </a:lnSpc>
            </a:pPr>
            <a:r>
              <a:rPr lang="en-CA" sz="1400" dirty="0">
                <a:solidFill>
                  <a:schemeClr val="bg1"/>
                </a:solidFill>
              </a:rPr>
              <a:t>Industrial relations include labour-management relations, union certification, collective bargaining, and unfair labour practices. </a:t>
            </a:r>
          </a:p>
          <a:p>
            <a:pPr>
              <a:lnSpc>
                <a:spcPct val="90000"/>
              </a:lnSpc>
            </a:pPr>
            <a:r>
              <a:rPr lang="en-CA" sz="1400" dirty="0">
                <a:solidFill>
                  <a:schemeClr val="bg1"/>
                </a:solidFill>
              </a:rPr>
              <a:t>Canada has very fair labour laws and equitable standards </a:t>
            </a:r>
          </a:p>
          <a:p>
            <a:pPr>
              <a:lnSpc>
                <a:spcPct val="90000"/>
              </a:lnSpc>
            </a:pPr>
            <a:r>
              <a:rPr lang="en-CA" sz="1400" dirty="0">
                <a:solidFill>
                  <a:schemeClr val="bg1"/>
                </a:solidFill>
              </a:rPr>
              <a:t>Labour laws are not enforced or are quite minimal in developing countries</a:t>
            </a:r>
            <a:endParaRPr lang="en-US" sz="1400" dirty="0">
              <a:solidFill>
                <a:schemeClr val="bg1"/>
              </a:solidFill>
            </a:endParaRPr>
          </a:p>
        </p:txBody>
      </p:sp>
    </p:spTree>
    <p:extLst>
      <p:ext uri="{BB962C8B-B14F-4D97-AF65-F5344CB8AC3E}">
        <p14:creationId xmlns:p14="http://schemas.microsoft.com/office/powerpoint/2010/main" val="3783305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94598-A173-45C0-A8E5-606B9F24F1E0}"/>
              </a:ext>
            </a:extLst>
          </p:cNvPr>
          <p:cNvSpPr>
            <a:spLocks noGrp="1"/>
          </p:cNvSpPr>
          <p:nvPr>
            <p:ph type="title"/>
          </p:nvPr>
        </p:nvSpPr>
        <p:spPr>
          <a:xfrm>
            <a:off x="1154954" y="973669"/>
            <a:ext cx="8825659" cy="706964"/>
          </a:xfrm>
        </p:spPr>
        <p:txBody>
          <a:bodyPr>
            <a:normAutofit/>
          </a:bodyPr>
          <a:lstStyle/>
          <a:p>
            <a:r>
              <a:rPr lang="en-CA" dirty="0"/>
              <a:t>Environmental Effects</a:t>
            </a:r>
            <a:endParaRPr lang="en-US" dirty="0"/>
          </a:p>
        </p:txBody>
      </p:sp>
      <p:sp>
        <p:nvSpPr>
          <p:cNvPr id="3" name="Content Placeholder 2">
            <a:extLst>
              <a:ext uri="{FF2B5EF4-FFF2-40B4-BE49-F238E27FC236}">
                <a16:creationId xmlns:a16="http://schemas.microsoft.com/office/drawing/2014/main" id="{05B19DA9-AA87-4DC6-BB9C-4532BD444FE4}"/>
              </a:ext>
            </a:extLst>
          </p:cNvPr>
          <p:cNvSpPr>
            <a:spLocks noGrp="1"/>
          </p:cNvSpPr>
          <p:nvPr>
            <p:ph idx="1"/>
          </p:nvPr>
        </p:nvSpPr>
        <p:spPr>
          <a:xfrm>
            <a:off x="1154954" y="2603500"/>
            <a:ext cx="6397313" cy="3416300"/>
          </a:xfrm>
        </p:spPr>
        <p:txBody>
          <a:bodyPr anchor="ctr">
            <a:normAutofit/>
          </a:bodyPr>
          <a:lstStyle/>
          <a:p>
            <a:pPr>
              <a:lnSpc>
                <a:spcPct val="90000"/>
              </a:lnSpc>
            </a:pPr>
            <a:r>
              <a:rPr lang="en-CA" dirty="0"/>
              <a:t>Industries are depleting Earth’s resources </a:t>
            </a:r>
            <a:endParaRPr lang="en-US"/>
          </a:p>
          <a:p>
            <a:pPr>
              <a:lnSpc>
                <a:spcPct val="90000"/>
              </a:lnSpc>
            </a:pPr>
            <a:r>
              <a:rPr lang="en-CA" dirty="0"/>
              <a:t>C</a:t>
            </a:r>
            <a:r>
              <a:rPr lang="en-US" dirty="0" err="1"/>
              <a:t>orporations</a:t>
            </a:r>
            <a:r>
              <a:rPr lang="en-US" dirty="0"/>
              <a:t> are concerned with cost efficiency and not necessarily with what is the most environmentally friendly </a:t>
            </a:r>
            <a:endParaRPr lang="en-US"/>
          </a:p>
          <a:p>
            <a:pPr>
              <a:lnSpc>
                <a:spcPct val="90000"/>
              </a:lnSpc>
            </a:pPr>
            <a:r>
              <a:rPr lang="en-CA" dirty="0"/>
              <a:t>L</a:t>
            </a:r>
            <a:r>
              <a:rPr lang="en-US" dirty="0" err="1"/>
              <a:t>arge</a:t>
            </a:r>
            <a:r>
              <a:rPr lang="en-US" dirty="0"/>
              <a:t> corporations do not encounter environmental regulation in developing countries </a:t>
            </a:r>
            <a:endParaRPr lang="en-US"/>
          </a:p>
          <a:p>
            <a:pPr>
              <a:lnSpc>
                <a:spcPct val="90000"/>
              </a:lnSpc>
            </a:pPr>
            <a:r>
              <a:rPr lang="en-CA" dirty="0"/>
              <a:t>Business practices rely upon sustainable, short-term, and ultimately destructive methods </a:t>
            </a:r>
            <a:endParaRPr lang="en-CA"/>
          </a:p>
          <a:p>
            <a:pPr>
              <a:lnSpc>
                <a:spcPct val="90000"/>
              </a:lnSpc>
            </a:pPr>
            <a:r>
              <a:rPr lang="en-CA" dirty="0"/>
              <a:t>Many corporations are reluctant to reconsider their business practices unless there are issues with of legality or public controversy </a:t>
            </a:r>
            <a:endParaRPr lang="en-CA"/>
          </a:p>
        </p:txBody>
      </p:sp>
      <p:pic>
        <p:nvPicPr>
          <p:cNvPr id="4" name="Picture 4" descr="A picture containing tiled&#10;&#10;Description automatically generated">
            <a:extLst>
              <a:ext uri="{FF2B5EF4-FFF2-40B4-BE49-F238E27FC236}">
                <a16:creationId xmlns:a16="http://schemas.microsoft.com/office/drawing/2014/main" id="{0CD50156-ED84-4849-943F-F96A38ABA16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869" r="-6" b="-6"/>
          <a:stretch/>
        </p:blipFill>
        <p:spPr>
          <a:xfrm>
            <a:off x="8020571" y="2775951"/>
            <a:ext cx="3080048"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625059993"/>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83BBD7C-498A-4C5D-AB41-F426C68BC7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1" name="Rectangle 10">
              <a:extLst>
                <a:ext uri="{FF2B5EF4-FFF2-40B4-BE49-F238E27FC236}">
                  <a16:creationId xmlns:a16="http://schemas.microsoft.com/office/drawing/2014/main" id="{3C244CB4-82F8-408B-90CF-8790B49200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3AEB2EDF-947E-4C45-84CA-A7677672F8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D7E0AB0B-FFA9-4D57-AC8F-5F83219DA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3AE4624A-38E2-4004-A68A-46B487FF7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D389D2B9-4681-43B1-B432-CF57F21B12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 name="Rectangle 16">
            <a:extLst>
              <a:ext uri="{FF2B5EF4-FFF2-40B4-BE49-F238E27FC236}">
                <a16:creationId xmlns:a16="http://schemas.microsoft.com/office/drawing/2014/main" id="{2243419A-744C-4016-8F12-40F0C0183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32ADDF-4DFF-4D14-9227-67977DEB55F2}"/>
              </a:ext>
            </a:extLst>
          </p:cNvPr>
          <p:cNvSpPr>
            <a:spLocks noGrp="1"/>
          </p:cNvSpPr>
          <p:nvPr>
            <p:ph type="title"/>
          </p:nvPr>
        </p:nvSpPr>
        <p:spPr>
          <a:xfrm>
            <a:off x="1154955" y="4834467"/>
            <a:ext cx="8825658" cy="586380"/>
          </a:xfrm>
        </p:spPr>
        <p:txBody>
          <a:bodyPr vert="horz" lIns="91440" tIns="45720" rIns="91440" bIns="45720" rtlCol="0" anchor="b">
            <a:normAutofit/>
          </a:bodyPr>
          <a:lstStyle/>
          <a:p>
            <a:pPr>
              <a:lnSpc>
                <a:spcPct val="90000"/>
              </a:lnSpc>
            </a:pPr>
            <a:r>
              <a:rPr lang="en-US"/>
              <a:t>Great Pacific Garbage Patch</a:t>
            </a:r>
          </a:p>
        </p:txBody>
      </p:sp>
      <p:sp>
        <p:nvSpPr>
          <p:cNvPr id="3" name="Content Placeholder 2">
            <a:extLst>
              <a:ext uri="{FF2B5EF4-FFF2-40B4-BE49-F238E27FC236}">
                <a16:creationId xmlns:a16="http://schemas.microsoft.com/office/drawing/2014/main" id="{0C3CAF42-AC40-441A-9D7F-FD4DA851CF8E}"/>
              </a:ext>
            </a:extLst>
          </p:cNvPr>
          <p:cNvSpPr>
            <a:spLocks noGrp="1"/>
          </p:cNvSpPr>
          <p:nvPr>
            <p:ph idx="1"/>
          </p:nvPr>
        </p:nvSpPr>
        <p:spPr>
          <a:xfrm>
            <a:off x="1154955" y="5420847"/>
            <a:ext cx="8825658" cy="582020"/>
          </a:xfrm>
        </p:spPr>
        <p:txBody>
          <a:bodyPr vert="horz" lIns="91440" tIns="45720" rIns="91440" bIns="45720" rtlCol="0" anchor="t">
            <a:normAutofit/>
          </a:bodyPr>
          <a:lstStyle/>
          <a:p>
            <a:pPr marL="0" indent="0">
              <a:buNone/>
            </a:pPr>
            <a:r>
              <a:rPr lang="en-US" sz="1600" cap="all">
                <a:solidFill>
                  <a:schemeClr val="tx2">
                    <a:lumMod val="40000"/>
                    <a:lumOff val="60000"/>
                  </a:schemeClr>
                </a:solidFill>
              </a:rPr>
              <a:t>https://www.nationalgeographic.org/encyclopedia/great-pacific-garbage-patch/</a:t>
            </a:r>
          </a:p>
        </p:txBody>
      </p:sp>
      <p:pic>
        <p:nvPicPr>
          <p:cNvPr id="4" name="Picture 4" descr="A picture containing outdoor, sky, ground, beach&#10;&#10;Description automatically generated">
            <a:extLst>
              <a:ext uri="{FF2B5EF4-FFF2-40B4-BE49-F238E27FC236}">
                <a16:creationId xmlns:a16="http://schemas.microsoft.com/office/drawing/2014/main" id="{65E2E870-4EAF-448D-802C-D00E31E37EF8}"/>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37982"/>
          <a:stretch/>
        </p:blipFill>
        <p:spPr>
          <a:xfrm>
            <a:off x="1154953" y="466927"/>
            <a:ext cx="8825659" cy="4105079"/>
          </a:xfrm>
          <a:prstGeom prst="rect">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763003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87953A2-6175-48B2-B244-D3B8CB261C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11" name="Rectangle 10">
              <a:extLst>
                <a:ext uri="{FF2B5EF4-FFF2-40B4-BE49-F238E27FC236}">
                  <a16:creationId xmlns:a16="http://schemas.microsoft.com/office/drawing/2014/main" id="{46EBB794-1D68-4A8C-8B36-0A44FE016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FDA24F05-1BB6-46E9-AFA8-EEB5C4FEF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D645837-0AD2-4926-8CD1-23C780D7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6E146E44-DB1E-4F8A-96BE-B07EC0440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CB7AE09E-9F15-4A9E-8B3F-1E647CF5A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327EA69-7801-438A-BB12-6721805A50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95D039BC-1133-469C-8A3F-0272670247A2}"/>
              </a:ext>
            </a:extLst>
          </p:cNvPr>
          <p:cNvSpPr>
            <a:spLocks noGrp="1"/>
          </p:cNvSpPr>
          <p:nvPr>
            <p:ph type="title"/>
          </p:nvPr>
        </p:nvSpPr>
        <p:spPr>
          <a:xfrm>
            <a:off x="639098" y="629265"/>
            <a:ext cx="4886461" cy="1622322"/>
          </a:xfrm>
        </p:spPr>
        <p:txBody>
          <a:bodyPr>
            <a:normAutofit/>
          </a:bodyPr>
          <a:lstStyle/>
          <a:p>
            <a:r>
              <a:rPr lang="en-CA" dirty="0"/>
              <a:t>Globalization and the Environment</a:t>
            </a:r>
            <a:endParaRPr lang="en-US" dirty="0"/>
          </a:p>
        </p:txBody>
      </p:sp>
      <p:sp>
        <p:nvSpPr>
          <p:cNvPr id="3" name="Content Placeholder 2">
            <a:extLst>
              <a:ext uri="{FF2B5EF4-FFF2-40B4-BE49-F238E27FC236}">
                <a16:creationId xmlns:a16="http://schemas.microsoft.com/office/drawing/2014/main" id="{F68650FD-70F2-4C9F-8888-566F69E1D51F}"/>
              </a:ext>
            </a:extLst>
          </p:cNvPr>
          <p:cNvSpPr>
            <a:spLocks noGrp="1"/>
          </p:cNvSpPr>
          <p:nvPr>
            <p:ph idx="1"/>
          </p:nvPr>
        </p:nvSpPr>
        <p:spPr>
          <a:xfrm>
            <a:off x="639098" y="2418735"/>
            <a:ext cx="4886461" cy="3811742"/>
          </a:xfrm>
        </p:spPr>
        <p:txBody>
          <a:bodyPr anchor="ctr">
            <a:normAutofit/>
          </a:bodyPr>
          <a:lstStyle/>
          <a:p>
            <a:r>
              <a:rPr lang="en-CA">
                <a:solidFill>
                  <a:schemeClr val="bg1"/>
                </a:solidFill>
              </a:rPr>
              <a:t>As developing countries transition toward becoming developed and new markets emerged, including those of China and India, people are asking themselves how the earth’s current resources will be managed to meet the demand of a growing population </a:t>
            </a:r>
          </a:p>
          <a:p>
            <a:r>
              <a:rPr lang="en-CA">
                <a:solidFill>
                  <a:schemeClr val="bg1"/>
                </a:solidFill>
              </a:rPr>
              <a:t>Global warming can be improved by:</a:t>
            </a:r>
          </a:p>
          <a:p>
            <a:r>
              <a:rPr lang="en-CA">
                <a:solidFill>
                  <a:schemeClr val="bg1"/>
                </a:solidFill>
              </a:rPr>
              <a:t>Reducing carbon dioxide </a:t>
            </a:r>
          </a:p>
          <a:p>
            <a:r>
              <a:rPr lang="en-CA">
                <a:solidFill>
                  <a:schemeClr val="bg1"/>
                </a:solidFill>
              </a:rPr>
              <a:t>Planting vegetation </a:t>
            </a:r>
            <a:endParaRPr lang="en-US">
              <a:solidFill>
                <a:schemeClr val="bg1"/>
              </a:solidFill>
            </a:endParaRPr>
          </a:p>
        </p:txBody>
      </p:sp>
      <p:pic>
        <p:nvPicPr>
          <p:cNvPr id="4" name="Picture 4" descr="A picture containing outdoor, grass, mountain, nature&#10;&#10;Description automatically generated">
            <a:extLst>
              <a:ext uri="{FF2B5EF4-FFF2-40B4-BE49-F238E27FC236}">
                <a16:creationId xmlns:a16="http://schemas.microsoft.com/office/drawing/2014/main" id="{D2ED4FD2-7A19-4181-BF92-9BB1AE6E7B7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612" r="13437" b="2"/>
          <a:stretch/>
        </p:blipFill>
        <p:spPr>
          <a:xfrm>
            <a:off x="6172200" y="645106"/>
            <a:ext cx="5371343" cy="5585369"/>
          </a:xfrm>
          <a:prstGeom prst="rect">
            <a:avLst/>
          </a:prstGeom>
        </p:spPr>
      </p:pic>
      <p:sp>
        <p:nvSpPr>
          <p:cNvPr id="18" name="Rectangle 17">
            <a:extLst>
              <a:ext uri="{FF2B5EF4-FFF2-40B4-BE49-F238E27FC236}">
                <a16:creationId xmlns:a16="http://schemas.microsoft.com/office/drawing/2014/main" id="{713A6E1E-CBC2-4384-A35B-B259DC70A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2765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wallerstein world systems">
            <a:extLst>
              <a:ext uri="{FF2B5EF4-FFF2-40B4-BE49-F238E27FC236}">
                <a16:creationId xmlns:a16="http://schemas.microsoft.com/office/drawing/2014/main" id="{D12E91E9-E4A2-4A48-AB54-88206165C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099" y="2775951"/>
            <a:ext cx="1878637"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A790FF-DA8D-4764-9DB3-0FE6433E14FC}"/>
              </a:ext>
            </a:extLst>
          </p:cNvPr>
          <p:cNvSpPr>
            <a:spLocks noGrp="1"/>
          </p:cNvSpPr>
          <p:nvPr>
            <p:ph type="title"/>
          </p:nvPr>
        </p:nvSpPr>
        <p:spPr>
          <a:xfrm>
            <a:off x="1154954" y="973669"/>
            <a:ext cx="8825659" cy="706964"/>
          </a:xfrm>
        </p:spPr>
        <p:txBody>
          <a:bodyPr>
            <a:normAutofit/>
          </a:bodyPr>
          <a:lstStyle/>
          <a:p>
            <a:r>
              <a:rPr lang="en-CA" dirty="0"/>
              <a:t>Wallerstein (1950s)</a:t>
            </a:r>
            <a:endParaRPr lang="en-US" dirty="0"/>
          </a:p>
        </p:txBody>
      </p:sp>
      <p:sp>
        <p:nvSpPr>
          <p:cNvPr id="3" name="Content Placeholder 2">
            <a:extLst>
              <a:ext uri="{FF2B5EF4-FFF2-40B4-BE49-F238E27FC236}">
                <a16:creationId xmlns:a16="http://schemas.microsoft.com/office/drawing/2014/main" id="{0EAE0A62-AC78-49EB-820E-7993988A1BE2}"/>
              </a:ext>
            </a:extLst>
          </p:cNvPr>
          <p:cNvSpPr>
            <a:spLocks noGrp="1"/>
          </p:cNvSpPr>
          <p:nvPr>
            <p:ph idx="1"/>
          </p:nvPr>
        </p:nvSpPr>
        <p:spPr>
          <a:xfrm>
            <a:off x="4641336" y="2603500"/>
            <a:ext cx="6551597" cy="3416300"/>
          </a:xfrm>
        </p:spPr>
        <p:txBody>
          <a:bodyPr anchor="ctr">
            <a:normAutofit/>
          </a:bodyPr>
          <a:lstStyle/>
          <a:p>
            <a:r>
              <a:rPr lang="en-CA" dirty="0"/>
              <a:t>According to his world-system theory, poorer exploited countries become dependent on the richer countries’ investment capital, technology, expertise, and manufactured goods. </a:t>
            </a:r>
          </a:p>
          <a:p>
            <a:r>
              <a:rPr lang="en-CA" dirty="0"/>
              <a:t>Materially based social groups </a:t>
            </a:r>
          </a:p>
          <a:p>
            <a:r>
              <a:rPr lang="en-CA" dirty="0"/>
              <a:t>World class systems are characterized by fundamental differences in wealth and power among nations. </a:t>
            </a:r>
          </a:p>
        </p:txBody>
      </p:sp>
    </p:spTree>
    <p:extLst>
      <p:ext uri="{BB962C8B-B14F-4D97-AF65-F5344CB8AC3E}">
        <p14:creationId xmlns:p14="http://schemas.microsoft.com/office/powerpoint/2010/main" val="2888666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87953A2-6175-48B2-B244-D3B8CB261C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58000"/>
            <a:chOff x="-1588" y="0"/>
            <a:chExt cx="12193588" cy="6858000"/>
          </a:xfrm>
        </p:grpSpPr>
        <p:sp>
          <p:nvSpPr>
            <p:cNvPr id="11" name="Rectangle 10">
              <a:extLst>
                <a:ext uri="{FF2B5EF4-FFF2-40B4-BE49-F238E27FC236}">
                  <a16:creationId xmlns:a16="http://schemas.microsoft.com/office/drawing/2014/main" id="{46EBB794-1D68-4A8C-8B36-0A44FE016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FDA24F05-1BB6-46E9-AFA8-EEB5C4FEFD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D645837-0AD2-4926-8CD1-23C780D72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6E146E44-DB1E-4F8A-96BE-B07EC04402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a:extLst>
                <a:ext uri="{FF2B5EF4-FFF2-40B4-BE49-F238E27FC236}">
                  <a16:creationId xmlns:a16="http://schemas.microsoft.com/office/drawing/2014/main" id="{CB7AE09E-9F15-4A9E-8B3F-1E647CF5A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327EA69-7801-438A-BB12-6721805A50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02E0EB2A-7D0F-49C5-AA1D-860832D98F89}"/>
              </a:ext>
            </a:extLst>
          </p:cNvPr>
          <p:cNvSpPr>
            <a:spLocks noGrp="1"/>
          </p:cNvSpPr>
          <p:nvPr>
            <p:ph type="title"/>
          </p:nvPr>
        </p:nvSpPr>
        <p:spPr>
          <a:xfrm>
            <a:off x="639098" y="629265"/>
            <a:ext cx="4886461" cy="1622322"/>
          </a:xfrm>
        </p:spPr>
        <p:txBody>
          <a:bodyPr>
            <a:normAutofit/>
          </a:bodyPr>
          <a:lstStyle/>
          <a:p>
            <a:r>
              <a:rPr lang="en-CA" dirty="0"/>
              <a:t>Al Gore </a:t>
            </a:r>
            <a:endParaRPr lang="en-US" dirty="0"/>
          </a:p>
        </p:txBody>
      </p:sp>
      <p:sp>
        <p:nvSpPr>
          <p:cNvPr id="3" name="Content Placeholder 2">
            <a:extLst>
              <a:ext uri="{FF2B5EF4-FFF2-40B4-BE49-F238E27FC236}">
                <a16:creationId xmlns:a16="http://schemas.microsoft.com/office/drawing/2014/main" id="{3085C645-6B61-43F8-969A-78640CC3DDBA}"/>
              </a:ext>
            </a:extLst>
          </p:cNvPr>
          <p:cNvSpPr>
            <a:spLocks noGrp="1"/>
          </p:cNvSpPr>
          <p:nvPr>
            <p:ph idx="1"/>
          </p:nvPr>
        </p:nvSpPr>
        <p:spPr>
          <a:xfrm>
            <a:off x="639098" y="2418735"/>
            <a:ext cx="4886461" cy="3811742"/>
          </a:xfrm>
        </p:spPr>
        <p:txBody>
          <a:bodyPr anchor="ctr">
            <a:normAutofit/>
          </a:bodyPr>
          <a:lstStyle/>
          <a:p>
            <a:r>
              <a:rPr lang="en-CA">
                <a:solidFill>
                  <a:schemeClr val="bg1"/>
                </a:solidFill>
              </a:rPr>
              <a:t>“Each one of us is a cause of global warming, but each one of us can make choices to change that with the things we buy, the electricity we use, the cars we drive; we can make choices to bring our individual carbon emissions to zero. The solution is in our hands, we just have to make it happen” (</a:t>
            </a:r>
            <a:r>
              <a:rPr lang="en-CA" i="1">
                <a:solidFill>
                  <a:schemeClr val="bg1"/>
                </a:solidFill>
              </a:rPr>
              <a:t>An Inconvenient Truth</a:t>
            </a:r>
            <a:r>
              <a:rPr lang="en-CA">
                <a:solidFill>
                  <a:schemeClr val="bg1"/>
                </a:solidFill>
              </a:rPr>
              <a:t>, 2006)</a:t>
            </a:r>
            <a:endParaRPr lang="en-US">
              <a:solidFill>
                <a:schemeClr val="bg1"/>
              </a:solidFill>
            </a:endParaRPr>
          </a:p>
        </p:txBody>
      </p:sp>
      <p:pic>
        <p:nvPicPr>
          <p:cNvPr id="4" name="Picture 4">
            <a:extLst>
              <a:ext uri="{FF2B5EF4-FFF2-40B4-BE49-F238E27FC236}">
                <a16:creationId xmlns:a16="http://schemas.microsoft.com/office/drawing/2014/main" id="{5B2D09BC-7A33-4E2A-85C2-7DD3314F4D9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0274" r="25775" b="2"/>
          <a:stretch/>
        </p:blipFill>
        <p:spPr>
          <a:xfrm>
            <a:off x="6172200" y="645106"/>
            <a:ext cx="5371343" cy="5585369"/>
          </a:xfrm>
          <a:prstGeom prst="rect">
            <a:avLst/>
          </a:prstGeom>
        </p:spPr>
      </p:pic>
      <p:sp>
        <p:nvSpPr>
          <p:cNvPr id="18" name="Rectangle 17">
            <a:extLst>
              <a:ext uri="{FF2B5EF4-FFF2-40B4-BE49-F238E27FC236}">
                <a16:creationId xmlns:a16="http://schemas.microsoft.com/office/drawing/2014/main" id="{713A6E1E-CBC2-4384-A35B-B259DC70A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4393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Image result for gm pick up">
            <a:extLst>
              <a:ext uri="{FF2B5EF4-FFF2-40B4-BE49-F238E27FC236}">
                <a16:creationId xmlns:a16="http://schemas.microsoft.com/office/drawing/2014/main" id="{10C1CB63-A97D-450D-AD88-6BEA9FE8D3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0" r="4" b="4"/>
          <a:stretch/>
        </p:blipFill>
        <p:spPr bwMode="auto">
          <a:xfrm>
            <a:off x="7808101" y="2999886"/>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008C0A-1709-42AE-AFA0-5FAC3EEC9B62}"/>
              </a:ext>
            </a:extLst>
          </p:cNvPr>
          <p:cNvSpPr>
            <a:spLocks noGrp="1"/>
          </p:cNvSpPr>
          <p:nvPr>
            <p:ph type="title"/>
          </p:nvPr>
        </p:nvSpPr>
        <p:spPr>
          <a:xfrm>
            <a:off x="1154954" y="973669"/>
            <a:ext cx="8825659" cy="706964"/>
          </a:xfrm>
        </p:spPr>
        <p:txBody>
          <a:bodyPr>
            <a:normAutofit/>
          </a:bodyPr>
          <a:lstStyle/>
          <a:p>
            <a:r>
              <a:rPr lang="en-CA" dirty="0"/>
              <a:t>General Motors </a:t>
            </a:r>
            <a:endParaRPr lang="en-US" dirty="0"/>
          </a:p>
        </p:txBody>
      </p:sp>
      <p:sp>
        <p:nvSpPr>
          <p:cNvPr id="3" name="Content Placeholder 2">
            <a:extLst>
              <a:ext uri="{FF2B5EF4-FFF2-40B4-BE49-F238E27FC236}">
                <a16:creationId xmlns:a16="http://schemas.microsoft.com/office/drawing/2014/main" id="{F22A0E48-9545-469B-8F2A-DBC02A55DBC4}"/>
              </a:ext>
            </a:extLst>
          </p:cNvPr>
          <p:cNvSpPr>
            <a:spLocks noGrp="1"/>
          </p:cNvSpPr>
          <p:nvPr>
            <p:ph idx="1"/>
          </p:nvPr>
        </p:nvSpPr>
        <p:spPr>
          <a:xfrm>
            <a:off x="298579" y="1327150"/>
            <a:ext cx="7521888" cy="5530849"/>
          </a:xfrm>
        </p:spPr>
        <p:txBody>
          <a:bodyPr anchor="ctr">
            <a:normAutofit/>
          </a:bodyPr>
          <a:lstStyle/>
          <a:p>
            <a:pPr>
              <a:lnSpc>
                <a:spcPct val="90000"/>
              </a:lnSpc>
            </a:pPr>
            <a:r>
              <a:rPr lang="en-CA" sz="1600" dirty="0"/>
              <a:t>In the 1960s and 1970s, GM faced new challenges as competitive pricing by foreign competition led to a reduction in automobile size across all GM lines</a:t>
            </a:r>
          </a:p>
          <a:p>
            <a:pPr>
              <a:lnSpc>
                <a:spcPct val="90000"/>
              </a:lnSpc>
            </a:pPr>
            <a:r>
              <a:rPr lang="en-CA" sz="1600" dirty="0"/>
              <a:t>They re-engineered to make more fuel-efficient and lighter models </a:t>
            </a:r>
          </a:p>
          <a:p>
            <a:pPr>
              <a:lnSpc>
                <a:spcPct val="90000"/>
              </a:lnSpc>
            </a:pPr>
            <a:r>
              <a:rPr lang="en-CA" sz="1600" dirty="0"/>
              <a:t>More and more fuel-efficient automobiles were released by Japan and Germany that were smaller and more fuel-efficient than GM cars </a:t>
            </a:r>
          </a:p>
          <a:p>
            <a:pPr>
              <a:lnSpc>
                <a:spcPct val="90000"/>
              </a:lnSpc>
            </a:pPr>
            <a:r>
              <a:rPr lang="en-CA" sz="1600" dirty="0"/>
              <a:t>GM decided to move production from their American office to offshore </a:t>
            </a:r>
          </a:p>
          <a:p>
            <a:pPr>
              <a:lnSpc>
                <a:spcPct val="90000"/>
              </a:lnSpc>
            </a:pPr>
            <a:r>
              <a:rPr lang="en-CA" sz="1600" dirty="0"/>
              <a:t>Due to a recession in 2009 and a global crisis, GM filed for bankruptcy</a:t>
            </a:r>
          </a:p>
          <a:p>
            <a:pPr>
              <a:lnSpc>
                <a:spcPct val="90000"/>
              </a:lnSpc>
            </a:pPr>
            <a:r>
              <a:rPr lang="en-CA" sz="1600" dirty="0"/>
              <a:t>General Motors of Canada cut 6000 jobs and 42% of dealerships were closed</a:t>
            </a:r>
          </a:p>
          <a:p>
            <a:pPr>
              <a:lnSpc>
                <a:spcPct val="90000"/>
              </a:lnSpc>
            </a:pPr>
            <a:r>
              <a:rPr lang="en-CA" sz="1600" dirty="0"/>
              <a:t>Fewer cars were being made in Canada so 18,000 people working in the parts or automotive sectors lost their jobs</a:t>
            </a:r>
          </a:p>
        </p:txBody>
      </p:sp>
    </p:spTree>
    <p:extLst>
      <p:ext uri="{BB962C8B-B14F-4D97-AF65-F5344CB8AC3E}">
        <p14:creationId xmlns:p14="http://schemas.microsoft.com/office/powerpoint/2010/main" val="198398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A2FC4F8C-DCFB-41A7-9587-B6E49A20404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72" name="Rectangle 71">
              <a:extLst>
                <a:ext uri="{FF2B5EF4-FFF2-40B4-BE49-F238E27FC236}">
                  <a16:creationId xmlns:a16="http://schemas.microsoft.com/office/drawing/2014/main" id="{8CB8134D-DAA6-44DB-9A7B-8D5B04711DE5}"/>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72">
              <a:extLst>
                <a:ext uri="{FF2B5EF4-FFF2-40B4-BE49-F238E27FC236}">
                  <a16:creationId xmlns:a16="http://schemas.microsoft.com/office/drawing/2014/main" id="{25AD0F1C-BC8E-4CB4-BAC4-8F33C36F6949}"/>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4" name="Oval 73">
              <a:extLst>
                <a:ext uri="{FF2B5EF4-FFF2-40B4-BE49-F238E27FC236}">
                  <a16:creationId xmlns:a16="http://schemas.microsoft.com/office/drawing/2014/main" id="{581087E9-D266-4B08-AAB1-F7439DF65270}"/>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64A2B069-C853-43DD-8CC0-7CE6F331A7B7}"/>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Rectangle 75">
              <a:extLst>
                <a:ext uri="{FF2B5EF4-FFF2-40B4-BE49-F238E27FC236}">
                  <a16:creationId xmlns:a16="http://schemas.microsoft.com/office/drawing/2014/main" id="{7DDD86E2-5424-44EC-A189-3E2DDD38DD7B}"/>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77" name="Freeform 5">
              <a:extLst>
                <a:ext uri="{FF2B5EF4-FFF2-40B4-BE49-F238E27FC236}">
                  <a16:creationId xmlns:a16="http://schemas.microsoft.com/office/drawing/2014/main" id="{4F8CFC5E-B977-45D3-A7A8-A4EDF8C88A6E}"/>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78" name="Freeform 5">
              <a:extLst>
                <a:ext uri="{FF2B5EF4-FFF2-40B4-BE49-F238E27FC236}">
                  <a16:creationId xmlns:a16="http://schemas.microsoft.com/office/drawing/2014/main" id="{A347F91F-7A0C-4FD7-AC29-DCAF67A2E56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5">
              <a:extLst>
                <a:ext uri="{FF2B5EF4-FFF2-40B4-BE49-F238E27FC236}">
                  <a16:creationId xmlns:a16="http://schemas.microsoft.com/office/drawing/2014/main" id="{1FD264AA-C656-4350-AD8E-3E13639C02B9}"/>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pic>
        <p:nvPicPr>
          <p:cNvPr id="1026" name="Picture 2" descr="Image result for general motors">
            <a:extLst>
              <a:ext uri="{FF2B5EF4-FFF2-40B4-BE49-F238E27FC236}">
                <a16:creationId xmlns:a16="http://schemas.microsoft.com/office/drawing/2014/main" id="{79440519-664A-44C4-A4FA-9C4275569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476" y="1405024"/>
            <a:ext cx="6251664" cy="4047952"/>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80">
            <a:extLst>
              <a:ext uri="{FF2B5EF4-FFF2-40B4-BE49-F238E27FC236}">
                <a16:creationId xmlns:a16="http://schemas.microsoft.com/office/drawing/2014/main" id="{C4EF29AB-620C-4783-9B23-EACEB54D783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19B5F61-7BF5-493E-B08C-4526A76548A1}"/>
              </a:ext>
            </a:extLst>
          </p:cNvPr>
          <p:cNvSpPr>
            <a:spLocks noGrp="1"/>
          </p:cNvSpPr>
          <p:nvPr>
            <p:ph type="title"/>
          </p:nvPr>
        </p:nvSpPr>
        <p:spPr>
          <a:xfrm>
            <a:off x="1154955" y="973668"/>
            <a:ext cx="3178260" cy="1020232"/>
          </a:xfrm>
        </p:spPr>
        <p:txBody>
          <a:bodyPr>
            <a:normAutofit/>
          </a:bodyPr>
          <a:lstStyle/>
          <a:p>
            <a:r>
              <a:rPr lang="en-CA" dirty="0"/>
              <a:t>Continued</a:t>
            </a:r>
            <a:endParaRPr lang="en-US" dirty="0"/>
          </a:p>
        </p:txBody>
      </p:sp>
      <p:sp>
        <p:nvSpPr>
          <p:cNvPr id="3" name="Content Placeholder 2">
            <a:extLst>
              <a:ext uri="{FF2B5EF4-FFF2-40B4-BE49-F238E27FC236}">
                <a16:creationId xmlns:a16="http://schemas.microsoft.com/office/drawing/2014/main" id="{9020FF8E-2C65-4A5A-8249-4074990AB8C6}"/>
              </a:ext>
            </a:extLst>
          </p:cNvPr>
          <p:cNvSpPr>
            <a:spLocks noGrp="1"/>
          </p:cNvSpPr>
          <p:nvPr>
            <p:ph idx="1"/>
          </p:nvPr>
        </p:nvSpPr>
        <p:spPr>
          <a:xfrm>
            <a:off x="1154955" y="2120900"/>
            <a:ext cx="3133726" cy="3898900"/>
          </a:xfrm>
        </p:spPr>
        <p:txBody>
          <a:bodyPr>
            <a:normAutofit/>
          </a:bodyPr>
          <a:lstStyle/>
          <a:p>
            <a:r>
              <a:rPr lang="en-CA" dirty="0">
                <a:solidFill>
                  <a:schemeClr val="bg1"/>
                </a:solidFill>
              </a:rPr>
              <a:t>A new General Motors was created with the US treasury </a:t>
            </a:r>
          </a:p>
          <a:p>
            <a:r>
              <a:rPr lang="en-CA" dirty="0">
                <a:solidFill>
                  <a:schemeClr val="bg1"/>
                </a:solidFill>
              </a:rPr>
              <a:t>GM continues to grow rapidly, and more than 70% of its sales are generated outside of the United States </a:t>
            </a:r>
          </a:p>
          <a:p>
            <a:endParaRPr lang="en-US" dirty="0">
              <a:solidFill>
                <a:schemeClr val="bg1"/>
              </a:solidFill>
            </a:endParaRPr>
          </a:p>
        </p:txBody>
      </p:sp>
    </p:spTree>
    <p:extLst>
      <p:ext uri="{BB962C8B-B14F-4D97-AF65-F5344CB8AC3E}">
        <p14:creationId xmlns:p14="http://schemas.microsoft.com/office/powerpoint/2010/main" val="170128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gap between rich and poor">
            <a:extLst>
              <a:ext uri="{FF2B5EF4-FFF2-40B4-BE49-F238E27FC236}">
                <a16:creationId xmlns:a16="http://schemas.microsoft.com/office/drawing/2014/main" id="{E25E4352-761D-42D5-9607-EA73FB2EA3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467" y="3152670"/>
            <a:ext cx="4345024" cy="2313725"/>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FEFBE1-E551-40F1-B2ED-C82D36C987A9}"/>
              </a:ext>
            </a:extLst>
          </p:cNvPr>
          <p:cNvSpPr>
            <a:spLocks noGrp="1"/>
          </p:cNvSpPr>
          <p:nvPr>
            <p:ph type="title"/>
          </p:nvPr>
        </p:nvSpPr>
        <p:spPr>
          <a:xfrm>
            <a:off x="1154954" y="973669"/>
            <a:ext cx="8825659" cy="706964"/>
          </a:xfrm>
        </p:spPr>
        <p:txBody>
          <a:bodyPr>
            <a:normAutofit/>
          </a:bodyPr>
          <a:lstStyle/>
          <a:p>
            <a:r>
              <a:rPr lang="en-CA" dirty="0"/>
              <a:t>Differences in Power </a:t>
            </a:r>
            <a:endParaRPr lang="en-US" dirty="0"/>
          </a:p>
        </p:txBody>
      </p:sp>
      <p:sp>
        <p:nvSpPr>
          <p:cNvPr id="3" name="Content Placeholder 2">
            <a:extLst>
              <a:ext uri="{FF2B5EF4-FFF2-40B4-BE49-F238E27FC236}">
                <a16:creationId xmlns:a16="http://schemas.microsoft.com/office/drawing/2014/main" id="{DFE5CBD7-9B78-4641-928D-6A39166FE438}"/>
              </a:ext>
            </a:extLst>
          </p:cNvPr>
          <p:cNvSpPr>
            <a:spLocks noGrp="1"/>
          </p:cNvSpPr>
          <p:nvPr>
            <p:ph idx="1"/>
          </p:nvPr>
        </p:nvSpPr>
        <p:spPr>
          <a:xfrm>
            <a:off x="5980954" y="2603500"/>
            <a:ext cx="5211979" cy="3416300"/>
          </a:xfrm>
        </p:spPr>
        <p:txBody>
          <a:bodyPr anchor="ctr">
            <a:normAutofit/>
          </a:bodyPr>
          <a:lstStyle/>
          <a:p>
            <a:pPr>
              <a:lnSpc>
                <a:spcPct val="90000"/>
              </a:lnSpc>
            </a:pPr>
            <a:r>
              <a:rPr lang="en-CA" sz="1500" dirty="0"/>
              <a:t>Differences exist between core and periphery nations </a:t>
            </a:r>
          </a:p>
          <a:p>
            <a:pPr>
              <a:lnSpc>
                <a:spcPct val="90000"/>
              </a:lnSpc>
            </a:pPr>
            <a:r>
              <a:rPr lang="en-CA" sz="1500" dirty="0"/>
              <a:t>The periphery is forced to sell its products at a low price to the core, where the products are processed and maintained between the rich core and the poor periphery </a:t>
            </a:r>
          </a:p>
          <a:p>
            <a:pPr>
              <a:lnSpc>
                <a:spcPct val="90000"/>
              </a:lnSpc>
            </a:pPr>
            <a:r>
              <a:rPr lang="en-CA" sz="1500" dirty="0"/>
              <a:t>The periphery sells its products to the core, and then the goods are processed and sold back to the periphery at a much higher price</a:t>
            </a:r>
          </a:p>
          <a:p>
            <a:pPr>
              <a:lnSpc>
                <a:spcPct val="90000"/>
              </a:lnSpc>
            </a:pPr>
            <a:r>
              <a:rPr lang="en-CA" sz="1500" dirty="0"/>
              <a:t>A social gap is created and maintained between the rich core and the poor periphery, since goods are produced to improve quality of life are inaccessible to the periphery because of their price  </a:t>
            </a:r>
          </a:p>
          <a:p>
            <a:pPr>
              <a:lnSpc>
                <a:spcPct val="90000"/>
              </a:lnSpc>
            </a:pPr>
            <a:endParaRPr lang="en-US" sz="1500" dirty="0"/>
          </a:p>
        </p:txBody>
      </p:sp>
    </p:spTree>
    <p:extLst>
      <p:ext uri="{BB962C8B-B14F-4D97-AF65-F5344CB8AC3E}">
        <p14:creationId xmlns:p14="http://schemas.microsoft.com/office/powerpoint/2010/main" val="223303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2FC4F8C-DCFB-41A7-9587-B6E49A2040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88" y="0"/>
            <a:ext cx="12193588" cy="6861555"/>
            <a:chOff x="-1588" y="0"/>
            <a:chExt cx="12193588" cy="6861555"/>
          </a:xfrm>
        </p:grpSpPr>
        <p:sp>
          <p:nvSpPr>
            <p:cNvPr id="10" name="Rectangle 9">
              <a:extLst>
                <a:ext uri="{FF2B5EF4-FFF2-40B4-BE49-F238E27FC236}">
                  <a16:creationId xmlns:a16="http://schemas.microsoft.com/office/drawing/2014/main" id="{8CB8134D-DAA6-44DB-9A7B-8D5B04711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25AD0F1C-BC8E-4CB4-BAC4-8F33C36F69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81087E9-D266-4B08-AAB1-F7439DF652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64A2B069-C853-43DD-8CC0-7CE6F331A7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DDD86E2-5424-44EC-A189-3E2DDD38D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4F8CFC5E-B977-45D3-A7A8-A4EDF8C88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A347F91F-7A0C-4FD7-AC29-DCAF67A2E5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1FD264AA-C656-4350-AD8E-3E13639C02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C110A5B5-0B9F-4DBA-A654-1B1B60DB87EC}"/>
              </a:ext>
            </a:extLst>
          </p:cNvPr>
          <p:cNvSpPr>
            <a:spLocks noGrp="1"/>
          </p:cNvSpPr>
          <p:nvPr>
            <p:ph type="title"/>
          </p:nvPr>
        </p:nvSpPr>
        <p:spPr>
          <a:xfrm>
            <a:off x="1154955" y="973668"/>
            <a:ext cx="3178260" cy="1020232"/>
          </a:xfrm>
        </p:spPr>
        <p:txBody>
          <a:bodyPr>
            <a:normAutofit/>
          </a:bodyPr>
          <a:lstStyle/>
          <a:p>
            <a:pPr>
              <a:lnSpc>
                <a:spcPct val="90000"/>
              </a:lnSpc>
            </a:pPr>
            <a:r>
              <a:rPr lang="en-CA" sz="3300"/>
              <a:t>Differences in Countries </a:t>
            </a:r>
            <a:endParaRPr lang="en-US" sz="3300"/>
          </a:p>
        </p:txBody>
      </p:sp>
      <p:sp>
        <p:nvSpPr>
          <p:cNvPr id="3" name="Content Placeholder 2">
            <a:extLst>
              <a:ext uri="{FF2B5EF4-FFF2-40B4-BE49-F238E27FC236}">
                <a16:creationId xmlns:a16="http://schemas.microsoft.com/office/drawing/2014/main" id="{6D186C5E-F93F-42DA-AAAC-DF12642EFBB5}"/>
              </a:ext>
            </a:extLst>
          </p:cNvPr>
          <p:cNvSpPr>
            <a:spLocks noGrp="1"/>
          </p:cNvSpPr>
          <p:nvPr>
            <p:ph idx="1"/>
          </p:nvPr>
        </p:nvSpPr>
        <p:spPr>
          <a:xfrm>
            <a:off x="1154955" y="2120900"/>
            <a:ext cx="3133726" cy="3898900"/>
          </a:xfrm>
        </p:spPr>
        <p:txBody>
          <a:bodyPr>
            <a:normAutofit/>
          </a:bodyPr>
          <a:lstStyle/>
          <a:p>
            <a:r>
              <a:rPr lang="en-CA">
                <a:solidFill>
                  <a:schemeClr val="bg1"/>
                </a:solidFill>
              </a:rPr>
              <a:t>The poorer countries are also highly indebted to the richer countries because of foreign aid, loans, and trade deficits</a:t>
            </a:r>
          </a:p>
          <a:p>
            <a:r>
              <a:rPr lang="en-CA">
                <a:solidFill>
                  <a:schemeClr val="bg1"/>
                </a:solidFill>
              </a:rPr>
              <a:t>In Wallerstein’s model, this exploitation happens on a global scale </a:t>
            </a:r>
            <a:endParaRPr lang="en-US">
              <a:solidFill>
                <a:schemeClr val="bg1"/>
              </a:solidFill>
            </a:endParaRPr>
          </a:p>
        </p:txBody>
      </p:sp>
      <p:pic>
        <p:nvPicPr>
          <p:cNvPr id="4" name="Picture 4" descr="Seaside buildings and resorts and landscape at Salvador ...">
            <a:extLst>
              <a:ext uri="{FF2B5EF4-FFF2-40B4-BE49-F238E27FC236}">
                <a16:creationId xmlns:a16="http://schemas.microsoft.com/office/drawing/2014/main" id="{15DFA423-490B-46E6-81C3-20802EE0FDBE}"/>
              </a:ext>
            </a:extLst>
          </p:cNvPr>
          <p:cNvPicPr>
            <a:picLocks noChangeAspect="1"/>
          </p:cNvPicPr>
          <p:nvPr/>
        </p:nvPicPr>
        <p:blipFill>
          <a:blip r:embed="rId3"/>
          <a:stretch>
            <a:fillRect/>
          </a:stretch>
        </p:blipFill>
        <p:spPr>
          <a:xfrm>
            <a:off x="5334476" y="1350322"/>
            <a:ext cx="6251664" cy="4157356"/>
          </a:xfrm>
          <a:prstGeom prst="rect">
            <a:avLst/>
          </a:prstGeom>
        </p:spPr>
      </p:pic>
      <p:sp>
        <p:nvSpPr>
          <p:cNvPr id="19" name="Rectangle 18">
            <a:extLst>
              <a:ext uri="{FF2B5EF4-FFF2-40B4-BE49-F238E27FC236}">
                <a16:creationId xmlns:a16="http://schemas.microsoft.com/office/drawing/2014/main" id="{C4EF29AB-620C-4783-9B23-EACEB54D7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3383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43A114B-CAF8-402E-A898-DEE2C2022E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64E68BB1-DCF6-49AB-8FF1-7E68DCBCD11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DA9B8539-604B-420E-BA1B-0A2E64CD7C7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236CAA2-54C3-4136-B0CC-6837B14D81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40F86E67-9E86-453F-92BC-648189829C2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2" name="Rectangle 81">
            <a:extLst>
              <a:ext uri="{FF2B5EF4-FFF2-40B4-BE49-F238E27FC236}">
                <a16:creationId xmlns:a16="http://schemas.microsoft.com/office/drawing/2014/main" id="{F73C5439-21D4-46F3-9CF4-FF1CE786FF1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4" name="Group 83">
            <a:extLst>
              <a:ext uri="{FF2B5EF4-FFF2-40B4-BE49-F238E27FC236}">
                <a16:creationId xmlns:a16="http://schemas.microsoft.com/office/drawing/2014/main" id="{227140B8-92FC-43F0-8CCA-F40052CE502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85" name="Rectangle 84">
              <a:extLst>
                <a:ext uri="{FF2B5EF4-FFF2-40B4-BE49-F238E27FC236}">
                  <a16:creationId xmlns:a16="http://schemas.microsoft.com/office/drawing/2014/main" id="{E14FEF32-7604-4713-A9F1-9D90A6F78B99}"/>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6" name="Freeform 5">
              <a:extLst>
                <a:ext uri="{FF2B5EF4-FFF2-40B4-BE49-F238E27FC236}">
                  <a16:creationId xmlns:a16="http://schemas.microsoft.com/office/drawing/2014/main" id="{95AD3905-A7DD-4026-B7FD-C203CC3052E8}"/>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7" name="Freeform 5">
              <a:extLst>
                <a:ext uri="{FF2B5EF4-FFF2-40B4-BE49-F238E27FC236}">
                  <a16:creationId xmlns:a16="http://schemas.microsoft.com/office/drawing/2014/main" id="{467A9BDB-6572-473C-B2E5-C1AC2F7163D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029" name="Picture 2" descr="Image result for core periphery and semi">
            <a:extLst>
              <a:ext uri="{FF2B5EF4-FFF2-40B4-BE49-F238E27FC236}">
                <a16:creationId xmlns:a16="http://schemas.microsoft.com/office/drawing/2014/main" id="{1E0F1D1D-623D-4159-8D67-B628866F3F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7710" y="1114621"/>
            <a:ext cx="5647286" cy="462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9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0F972-D51C-424E-A429-1A13714BCD46}"/>
              </a:ext>
            </a:extLst>
          </p:cNvPr>
          <p:cNvSpPr>
            <a:spLocks noGrp="1"/>
          </p:cNvSpPr>
          <p:nvPr>
            <p:ph type="title"/>
          </p:nvPr>
        </p:nvSpPr>
        <p:spPr/>
        <p:txBody>
          <a:bodyPr/>
          <a:lstStyle/>
          <a:p>
            <a:r>
              <a:rPr lang="en-CA" dirty="0"/>
              <a:t>WORLD SYSTEMS MODEL </a:t>
            </a:r>
            <a:endParaRPr lang="en-US" dirty="0"/>
          </a:p>
        </p:txBody>
      </p:sp>
      <p:graphicFrame>
        <p:nvGraphicFramePr>
          <p:cNvPr id="4" name="Content Placeholder 3">
            <a:extLst>
              <a:ext uri="{FF2B5EF4-FFF2-40B4-BE49-F238E27FC236}">
                <a16:creationId xmlns:a16="http://schemas.microsoft.com/office/drawing/2014/main" id="{BE601EB4-796A-47D1-B075-83550449436D}"/>
              </a:ext>
            </a:extLst>
          </p:cNvPr>
          <p:cNvGraphicFramePr>
            <a:graphicFrameLocks noGrp="1"/>
          </p:cNvGraphicFramePr>
          <p:nvPr>
            <p:ph idx="1"/>
          </p:nvPr>
        </p:nvGraphicFramePr>
        <p:xfrm>
          <a:off x="1155699" y="2298700"/>
          <a:ext cx="8824914" cy="4348480"/>
        </p:xfrm>
        <a:graphic>
          <a:graphicData uri="http://schemas.openxmlformats.org/drawingml/2006/table">
            <a:tbl>
              <a:tblPr firstRow="1" bandRow="1">
                <a:tableStyleId>{5C22544A-7EE6-4342-B048-85BDC9FD1C3A}</a:tableStyleId>
              </a:tblPr>
              <a:tblGrid>
                <a:gridCol w="2941638">
                  <a:extLst>
                    <a:ext uri="{9D8B030D-6E8A-4147-A177-3AD203B41FA5}">
                      <a16:colId xmlns:a16="http://schemas.microsoft.com/office/drawing/2014/main" val="2045929803"/>
                    </a:ext>
                  </a:extLst>
                </a:gridCol>
                <a:gridCol w="2941638">
                  <a:extLst>
                    <a:ext uri="{9D8B030D-6E8A-4147-A177-3AD203B41FA5}">
                      <a16:colId xmlns:a16="http://schemas.microsoft.com/office/drawing/2014/main" val="3866214661"/>
                    </a:ext>
                  </a:extLst>
                </a:gridCol>
                <a:gridCol w="2941638">
                  <a:extLst>
                    <a:ext uri="{9D8B030D-6E8A-4147-A177-3AD203B41FA5}">
                      <a16:colId xmlns:a16="http://schemas.microsoft.com/office/drawing/2014/main" val="2594195851"/>
                    </a:ext>
                  </a:extLst>
                </a:gridCol>
              </a:tblGrid>
              <a:tr h="370840">
                <a:tc>
                  <a:txBody>
                    <a:bodyPr/>
                    <a:lstStyle/>
                    <a:p>
                      <a:r>
                        <a:rPr lang="en-CA" dirty="0"/>
                        <a:t>CORE</a:t>
                      </a:r>
                      <a:endParaRPr lang="en-US" dirty="0"/>
                    </a:p>
                  </a:txBody>
                  <a:tcPr/>
                </a:tc>
                <a:tc>
                  <a:txBody>
                    <a:bodyPr/>
                    <a:lstStyle/>
                    <a:p>
                      <a:r>
                        <a:rPr lang="en-CA" dirty="0"/>
                        <a:t>SEMI-PERIPHERY</a:t>
                      </a:r>
                      <a:endParaRPr lang="en-US" dirty="0"/>
                    </a:p>
                  </a:txBody>
                  <a:tcPr/>
                </a:tc>
                <a:tc>
                  <a:txBody>
                    <a:bodyPr/>
                    <a:lstStyle/>
                    <a:p>
                      <a:r>
                        <a:rPr lang="en-CA" dirty="0"/>
                        <a:t>PERIPHERY</a:t>
                      </a:r>
                      <a:endParaRPr lang="en-US" dirty="0"/>
                    </a:p>
                  </a:txBody>
                  <a:tcPr/>
                </a:tc>
                <a:extLst>
                  <a:ext uri="{0D108BD9-81ED-4DB2-BD59-A6C34878D82A}">
                    <a16:rowId xmlns:a16="http://schemas.microsoft.com/office/drawing/2014/main" val="1559035441"/>
                  </a:ext>
                </a:extLst>
              </a:tr>
              <a:tr h="370840">
                <a:tc>
                  <a:txBody>
                    <a:bodyPr/>
                    <a:lstStyle/>
                    <a:p>
                      <a:r>
                        <a:rPr lang="en-CA" dirty="0"/>
                        <a:t>UNITED STATES</a:t>
                      </a:r>
                      <a:endParaRPr lang="en-US" dirty="0"/>
                    </a:p>
                  </a:txBody>
                  <a:tcPr/>
                </a:tc>
                <a:tc>
                  <a:txBody>
                    <a:bodyPr/>
                    <a:lstStyle/>
                    <a:p>
                      <a:r>
                        <a:rPr lang="en-CA" dirty="0"/>
                        <a:t>MEXICO</a:t>
                      </a:r>
                      <a:endParaRPr lang="en-US" dirty="0"/>
                    </a:p>
                  </a:txBody>
                  <a:tcPr/>
                </a:tc>
                <a:tc>
                  <a:txBody>
                    <a:bodyPr/>
                    <a:lstStyle/>
                    <a:p>
                      <a:r>
                        <a:rPr lang="en-CA" dirty="0"/>
                        <a:t>AFRICA</a:t>
                      </a:r>
                      <a:endParaRPr lang="en-US" dirty="0"/>
                    </a:p>
                  </a:txBody>
                  <a:tcPr/>
                </a:tc>
                <a:extLst>
                  <a:ext uri="{0D108BD9-81ED-4DB2-BD59-A6C34878D82A}">
                    <a16:rowId xmlns:a16="http://schemas.microsoft.com/office/drawing/2014/main" val="1274895045"/>
                  </a:ext>
                </a:extLst>
              </a:tr>
              <a:tr h="370840">
                <a:tc>
                  <a:txBody>
                    <a:bodyPr/>
                    <a:lstStyle/>
                    <a:p>
                      <a:r>
                        <a:rPr lang="en-CA" dirty="0"/>
                        <a:t>CANADA</a:t>
                      </a:r>
                      <a:endParaRPr lang="en-US" dirty="0"/>
                    </a:p>
                  </a:txBody>
                  <a:tcPr/>
                </a:tc>
                <a:tc>
                  <a:txBody>
                    <a:bodyPr/>
                    <a:lstStyle/>
                    <a:p>
                      <a:r>
                        <a:rPr lang="en-CA" dirty="0"/>
                        <a:t>BRAZIL</a:t>
                      </a:r>
                      <a:endParaRPr lang="en-US" dirty="0"/>
                    </a:p>
                  </a:txBody>
                  <a:tcPr/>
                </a:tc>
                <a:tc>
                  <a:txBody>
                    <a:bodyPr/>
                    <a:lstStyle/>
                    <a:p>
                      <a:r>
                        <a:rPr lang="en-CA" dirty="0"/>
                        <a:t>CHILE</a:t>
                      </a:r>
                      <a:endParaRPr lang="en-US" dirty="0"/>
                    </a:p>
                  </a:txBody>
                  <a:tcPr/>
                </a:tc>
                <a:extLst>
                  <a:ext uri="{0D108BD9-81ED-4DB2-BD59-A6C34878D82A}">
                    <a16:rowId xmlns:a16="http://schemas.microsoft.com/office/drawing/2014/main" val="3942751514"/>
                  </a:ext>
                </a:extLst>
              </a:tr>
              <a:tr h="370840">
                <a:tc>
                  <a:txBody>
                    <a:bodyPr/>
                    <a:lstStyle/>
                    <a:p>
                      <a:r>
                        <a:rPr lang="en-CA" dirty="0"/>
                        <a:t>ENGLAND</a:t>
                      </a:r>
                      <a:endParaRPr lang="en-US" dirty="0"/>
                    </a:p>
                  </a:txBody>
                  <a:tcPr/>
                </a:tc>
                <a:tc>
                  <a:txBody>
                    <a:bodyPr/>
                    <a:lstStyle/>
                    <a:p>
                      <a:r>
                        <a:rPr lang="en-CA" dirty="0"/>
                        <a:t>SOUTH AFRICA</a:t>
                      </a:r>
                      <a:endParaRPr lang="en-US" dirty="0"/>
                    </a:p>
                  </a:txBody>
                  <a:tcPr/>
                </a:tc>
                <a:tc>
                  <a:txBody>
                    <a:bodyPr/>
                    <a:lstStyle/>
                    <a:p>
                      <a:r>
                        <a:rPr lang="en-CA" dirty="0"/>
                        <a:t>CARRIBEAN ISLANDS</a:t>
                      </a:r>
                      <a:endParaRPr lang="en-US" dirty="0"/>
                    </a:p>
                  </a:txBody>
                  <a:tcPr/>
                </a:tc>
                <a:extLst>
                  <a:ext uri="{0D108BD9-81ED-4DB2-BD59-A6C34878D82A}">
                    <a16:rowId xmlns:a16="http://schemas.microsoft.com/office/drawing/2014/main" val="3464150686"/>
                  </a:ext>
                </a:extLst>
              </a:tr>
              <a:tr h="370840">
                <a:tc>
                  <a:txBody>
                    <a:bodyPr/>
                    <a:lstStyle/>
                    <a:p>
                      <a:r>
                        <a:rPr lang="en-CA" dirty="0"/>
                        <a:t>FRANCE</a:t>
                      </a:r>
                      <a:endParaRPr lang="en-US" dirty="0"/>
                    </a:p>
                  </a:txBody>
                  <a:tcPr/>
                </a:tc>
                <a:tc>
                  <a:txBody>
                    <a:bodyPr/>
                    <a:lstStyle/>
                    <a:p>
                      <a:r>
                        <a:rPr lang="en-CA" dirty="0"/>
                        <a:t>RUSSIA</a:t>
                      </a:r>
                      <a:endParaRPr lang="en-US" dirty="0"/>
                    </a:p>
                  </a:txBody>
                  <a:tcPr/>
                </a:tc>
                <a:tc>
                  <a:txBody>
                    <a:bodyPr/>
                    <a:lstStyle/>
                    <a:p>
                      <a:r>
                        <a:rPr lang="en-CA" dirty="0"/>
                        <a:t>INDONESIA </a:t>
                      </a:r>
                      <a:endParaRPr lang="en-US" dirty="0"/>
                    </a:p>
                  </a:txBody>
                  <a:tcPr/>
                </a:tc>
                <a:extLst>
                  <a:ext uri="{0D108BD9-81ED-4DB2-BD59-A6C34878D82A}">
                    <a16:rowId xmlns:a16="http://schemas.microsoft.com/office/drawing/2014/main" val="2754335310"/>
                  </a:ext>
                </a:extLst>
              </a:tr>
              <a:tr h="370840">
                <a:tc>
                  <a:txBody>
                    <a:bodyPr/>
                    <a:lstStyle/>
                    <a:p>
                      <a:r>
                        <a:rPr lang="en-CA" dirty="0"/>
                        <a:t>SPAIN</a:t>
                      </a:r>
                      <a:endParaRPr lang="en-US" dirty="0"/>
                    </a:p>
                  </a:txBody>
                  <a:tcPr/>
                </a:tc>
                <a:tc>
                  <a:txBody>
                    <a:bodyPr/>
                    <a:lstStyle/>
                    <a:p>
                      <a:r>
                        <a:rPr lang="en-CA" dirty="0"/>
                        <a:t>CHINA</a:t>
                      </a:r>
                      <a:endParaRPr lang="en-US" dirty="0"/>
                    </a:p>
                  </a:txBody>
                  <a:tcPr/>
                </a:tc>
                <a:tc>
                  <a:txBody>
                    <a:bodyPr/>
                    <a:lstStyle/>
                    <a:p>
                      <a:r>
                        <a:rPr lang="en-CA" dirty="0"/>
                        <a:t>MONGOLIA </a:t>
                      </a:r>
                      <a:endParaRPr lang="en-US" dirty="0"/>
                    </a:p>
                  </a:txBody>
                  <a:tcPr/>
                </a:tc>
                <a:extLst>
                  <a:ext uri="{0D108BD9-81ED-4DB2-BD59-A6C34878D82A}">
                    <a16:rowId xmlns:a16="http://schemas.microsoft.com/office/drawing/2014/main" val="2035230364"/>
                  </a:ext>
                </a:extLst>
              </a:tr>
              <a:tr h="370840">
                <a:tc>
                  <a:txBody>
                    <a:bodyPr/>
                    <a:lstStyle/>
                    <a:p>
                      <a:r>
                        <a:rPr lang="en-CA" dirty="0"/>
                        <a:t>SWEDEN</a:t>
                      </a:r>
                      <a:endParaRPr lang="en-US" dirty="0"/>
                    </a:p>
                  </a:txBody>
                  <a:tcPr/>
                </a:tc>
                <a:tc>
                  <a:txBody>
                    <a:bodyPr/>
                    <a:lstStyle/>
                    <a:p>
                      <a:r>
                        <a:rPr lang="en-CA" dirty="0"/>
                        <a:t>INDIA</a:t>
                      </a:r>
                      <a:endParaRPr lang="en-US" dirty="0"/>
                    </a:p>
                  </a:txBody>
                  <a:tcPr/>
                </a:tc>
                <a:tc>
                  <a:txBody>
                    <a:bodyPr/>
                    <a:lstStyle/>
                    <a:p>
                      <a:r>
                        <a:rPr lang="en-CA" dirty="0"/>
                        <a:t>GREENLAND</a:t>
                      </a:r>
                      <a:endParaRPr lang="en-US" dirty="0"/>
                    </a:p>
                  </a:txBody>
                  <a:tcPr/>
                </a:tc>
                <a:extLst>
                  <a:ext uri="{0D108BD9-81ED-4DB2-BD59-A6C34878D82A}">
                    <a16:rowId xmlns:a16="http://schemas.microsoft.com/office/drawing/2014/main" val="2084508172"/>
                  </a:ext>
                </a:extLst>
              </a:tr>
              <a:tr h="370840">
                <a:tc>
                  <a:txBody>
                    <a:bodyPr/>
                    <a:lstStyle/>
                    <a:p>
                      <a:r>
                        <a:rPr lang="en-CA" dirty="0"/>
                        <a:t>FINLAND</a:t>
                      </a:r>
                      <a:endParaRPr lang="en-US" dirty="0"/>
                    </a:p>
                  </a:txBody>
                  <a:tcPr/>
                </a:tc>
                <a:tc>
                  <a:txBody>
                    <a:bodyPr/>
                    <a:lstStyle/>
                    <a:p>
                      <a:endParaRPr lang="en-US" dirty="0"/>
                    </a:p>
                  </a:txBody>
                  <a:tcPr/>
                </a:tc>
                <a:tc>
                  <a:txBody>
                    <a:bodyPr/>
                    <a:lstStyle/>
                    <a:p>
                      <a:r>
                        <a:rPr lang="en-CA" dirty="0"/>
                        <a:t>MADAGASGAR </a:t>
                      </a:r>
                      <a:endParaRPr lang="en-US" dirty="0"/>
                    </a:p>
                  </a:txBody>
                  <a:tcPr/>
                </a:tc>
                <a:extLst>
                  <a:ext uri="{0D108BD9-81ED-4DB2-BD59-A6C34878D82A}">
                    <a16:rowId xmlns:a16="http://schemas.microsoft.com/office/drawing/2014/main" val="2187100732"/>
                  </a:ext>
                </a:extLst>
              </a:tr>
              <a:tr h="370840">
                <a:tc>
                  <a:txBody>
                    <a:bodyPr/>
                    <a:lstStyle/>
                    <a:p>
                      <a:r>
                        <a:rPr lang="en-CA" dirty="0"/>
                        <a:t>AUSTRALIA/ NEW ZEALAND</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95556480"/>
                  </a:ext>
                </a:extLst>
              </a:tr>
              <a:tr h="370840">
                <a:tc>
                  <a:txBody>
                    <a:bodyPr/>
                    <a:lstStyle/>
                    <a:p>
                      <a:r>
                        <a:rPr lang="en-CA" dirty="0"/>
                        <a:t>JAPAN</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02217129"/>
                  </a:ext>
                </a:extLst>
              </a:tr>
              <a:tr h="370840">
                <a:tc>
                  <a:txBody>
                    <a:bodyPr/>
                    <a:lstStyle/>
                    <a:p>
                      <a:r>
                        <a:rPr lang="en-CA" dirty="0"/>
                        <a:t>GERMANY</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8245782"/>
                  </a:ext>
                </a:extLst>
              </a:tr>
            </a:tbl>
          </a:graphicData>
        </a:graphic>
      </p:graphicFrame>
    </p:spTree>
    <p:extLst>
      <p:ext uri="{BB962C8B-B14F-4D97-AF65-F5344CB8AC3E}">
        <p14:creationId xmlns:p14="http://schemas.microsoft.com/office/powerpoint/2010/main" val="1428725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Image result for star fruit">
            <a:extLst>
              <a:ext uri="{FF2B5EF4-FFF2-40B4-BE49-F238E27FC236}">
                <a16:creationId xmlns:a16="http://schemas.microsoft.com/office/drawing/2014/main" id="{1B97B060-772A-4023-A80A-175DD81A3A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7" r="3810" b="3"/>
          <a:stretch/>
        </p:blipFill>
        <p:spPr bwMode="auto">
          <a:xfrm>
            <a:off x="6798733" y="2775951"/>
            <a:ext cx="4345024" cy="3067163"/>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6E34928-D66B-4AEC-AD0E-A01F6E70F5BB}"/>
              </a:ext>
            </a:extLst>
          </p:cNvPr>
          <p:cNvSpPr>
            <a:spLocks noGrp="1"/>
          </p:cNvSpPr>
          <p:nvPr>
            <p:ph type="title"/>
          </p:nvPr>
        </p:nvSpPr>
        <p:spPr>
          <a:xfrm>
            <a:off x="1154954" y="973669"/>
            <a:ext cx="8825659" cy="706964"/>
          </a:xfrm>
        </p:spPr>
        <p:txBody>
          <a:bodyPr>
            <a:normAutofit/>
          </a:bodyPr>
          <a:lstStyle/>
          <a:p>
            <a:r>
              <a:rPr lang="en-CA" dirty="0"/>
              <a:t>The Periphery </a:t>
            </a:r>
            <a:endParaRPr lang="en-US" dirty="0"/>
          </a:p>
        </p:txBody>
      </p:sp>
      <p:sp>
        <p:nvSpPr>
          <p:cNvPr id="3" name="Content Placeholder 2">
            <a:extLst>
              <a:ext uri="{FF2B5EF4-FFF2-40B4-BE49-F238E27FC236}">
                <a16:creationId xmlns:a16="http://schemas.microsoft.com/office/drawing/2014/main" id="{759F734A-1014-4F57-B758-AA938265ECA1}"/>
              </a:ext>
            </a:extLst>
          </p:cNvPr>
          <p:cNvSpPr>
            <a:spLocks noGrp="1"/>
          </p:cNvSpPr>
          <p:nvPr>
            <p:ph idx="1"/>
          </p:nvPr>
        </p:nvSpPr>
        <p:spPr>
          <a:xfrm>
            <a:off x="1154954" y="2603500"/>
            <a:ext cx="5211979" cy="3416300"/>
          </a:xfrm>
        </p:spPr>
        <p:txBody>
          <a:bodyPr anchor="ctr">
            <a:normAutofit/>
          </a:bodyPr>
          <a:lstStyle/>
          <a:p>
            <a:r>
              <a:rPr lang="en-CA" dirty="0"/>
              <a:t>The periphery has little to no development due to a lack of urbanization and industrialization </a:t>
            </a:r>
          </a:p>
          <a:p>
            <a:r>
              <a:rPr lang="en-CA" dirty="0"/>
              <a:t>These countries are exploited for their resources, resulting in the flow of wealth going from the peripheral countries to the core in the form of finished goods or exotic produce </a:t>
            </a:r>
            <a:endParaRPr lang="en-US" dirty="0"/>
          </a:p>
        </p:txBody>
      </p:sp>
    </p:spTree>
    <p:extLst>
      <p:ext uri="{BB962C8B-B14F-4D97-AF65-F5344CB8AC3E}">
        <p14:creationId xmlns:p14="http://schemas.microsoft.com/office/powerpoint/2010/main" val="166475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82CCCE-534D-4FC6-BF2B-9BEA2F2BB48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BC664B74-EEBB-416C-9D86-AE1FECC022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52000483-C30E-42A1-8569-E1DE1F55BC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238E92D-87E7-4B27-AD36-0E133005116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A5ACD7E0-6D9A-4803-8B9B-D4602DC48C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6D0B958C-B82E-4F4B-945B-6B038D6556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a:extLst>
              <a:ext uri="{FF2B5EF4-FFF2-40B4-BE49-F238E27FC236}">
                <a16:creationId xmlns:a16="http://schemas.microsoft.com/office/drawing/2014/main" id="{E18F3B2A-BB9B-4FB6-B8A5-2A8E5DB932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4" name="Rectangle 23">
            <a:extLst>
              <a:ext uri="{FF2B5EF4-FFF2-40B4-BE49-F238E27FC236}">
                <a16:creationId xmlns:a16="http://schemas.microsoft.com/office/drawing/2014/main" id="{C4164AEF-861B-41D1-9ED5-B81051DA7D4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20D82E1-3536-49AA-A71A-5129C86BB639}"/>
              </a:ext>
            </a:extLst>
          </p:cNvPr>
          <p:cNvSpPr>
            <a:spLocks noGrp="1"/>
          </p:cNvSpPr>
          <p:nvPr>
            <p:ph type="title"/>
          </p:nvPr>
        </p:nvSpPr>
        <p:spPr>
          <a:xfrm>
            <a:off x="1154955" y="973667"/>
            <a:ext cx="2942210" cy="4833745"/>
          </a:xfrm>
        </p:spPr>
        <p:txBody>
          <a:bodyPr>
            <a:normAutofit/>
          </a:bodyPr>
          <a:lstStyle/>
          <a:p>
            <a:r>
              <a:rPr lang="en-CA" dirty="0">
                <a:solidFill>
                  <a:srgbClr val="EBEBEB"/>
                </a:solidFill>
              </a:rPr>
              <a:t>The Semi-Periphery (Taiwan, Brazil)</a:t>
            </a:r>
            <a:endParaRPr lang="en-US" dirty="0">
              <a:solidFill>
                <a:srgbClr val="EBEBEB"/>
              </a:solidFill>
            </a:endParaRPr>
          </a:p>
        </p:txBody>
      </p:sp>
      <p:graphicFrame>
        <p:nvGraphicFramePr>
          <p:cNvPr id="5" name="Content Placeholder 2"/>
          <p:cNvGraphicFramePr>
            <a:graphicFrameLocks noGrp="1"/>
          </p:cNvGraphicFramePr>
          <p:nvPr>
            <p:ph idx="1"/>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1787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otalTime>0</TotalTime>
  <Words>2088</Words>
  <Application>Microsoft Office PowerPoint</Application>
  <PresentationFormat>Widescreen</PresentationFormat>
  <Paragraphs>159</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Century Gothic</vt:lpstr>
      <vt:lpstr>Wingdings 3</vt:lpstr>
      <vt:lpstr>Ion Boardroom</vt:lpstr>
      <vt:lpstr>Economic Models</vt:lpstr>
      <vt:lpstr>Wallerstein </vt:lpstr>
      <vt:lpstr>Wallerstein (1950s)</vt:lpstr>
      <vt:lpstr>Differences in Power </vt:lpstr>
      <vt:lpstr>Differences in Countries </vt:lpstr>
      <vt:lpstr>PowerPoint Presentation</vt:lpstr>
      <vt:lpstr>WORLD SYSTEMS MODEL </vt:lpstr>
      <vt:lpstr>The Periphery </vt:lpstr>
      <vt:lpstr>The Semi-Periphery (Taiwan, Brazil)</vt:lpstr>
      <vt:lpstr>Hierarchy </vt:lpstr>
      <vt:lpstr>Example: Coffee</vt:lpstr>
      <vt:lpstr>Processing </vt:lpstr>
      <vt:lpstr>How does the model work?</vt:lpstr>
      <vt:lpstr>Do we still use the term ‘third-world’ ?</vt:lpstr>
      <vt:lpstr>Economic Globalization</vt:lpstr>
      <vt:lpstr>Free Market Capitalism: Pros and Cons</vt:lpstr>
      <vt:lpstr>Modernization Theory: Walt Whitman Rostow (1960s)</vt:lpstr>
      <vt:lpstr>Rostow’s Model</vt:lpstr>
      <vt:lpstr>Dependency Theory</vt:lpstr>
      <vt:lpstr>Dependency Theory</vt:lpstr>
      <vt:lpstr>Dependency Theory</vt:lpstr>
      <vt:lpstr>Fair Trade</vt:lpstr>
      <vt:lpstr>New International Division of Labour Theory</vt:lpstr>
      <vt:lpstr>Trade-Liberalization Agreement </vt:lpstr>
      <vt:lpstr>Running Shoes and iPhones</vt:lpstr>
      <vt:lpstr>Labour Law</vt:lpstr>
      <vt:lpstr>Environmental Effects</vt:lpstr>
      <vt:lpstr>Great Pacific Garbage Patch</vt:lpstr>
      <vt:lpstr>Globalization and the Environment</vt:lpstr>
      <vt:lpstr>Al Gore </vt:lpstr>
      <vt:lpstr>General Motors </vt:lpstr>
      <vt:lpstr>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Models</dc:title>
  <dc:creator>Julie Bamford</dc:creator>
  <cp:lastModifiedBy>Julie Bamford</cp:lastModifiedBy>
  <cp:revision>1</cp:revision>
  <dcterms:created xsi:type="dcterms:W3CDTF">2024-02-22T16:18:16Z</dcterms:created>
  <dcterms:modified xsi:type="dcterms:W3CDTF">2024-02-22T16:18:35Z</dcterms:modified>
</cp:coreProperties>
</file>