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4" r:id="rId4"/>
    <p:sldId id="268" r:id="rId5"/>
    <p:sldId id="262" r:id="rId6"/>
    <p:sldId id="269" r:id="rId7"/>
    <p:sldId id="263" r:id="rId8"/>
    <p:sldId id="258"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518"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2023-05-05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10</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2023-05-05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2023-05-05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FF0000"/>
                </a:solidFill>
              </a:rPr>
              <a:t>ENG4U Assignment #1</a:t>
            </a:r>
            <a:br>
              <a:rPr lang="en-CA" sz="3200" dirty="0">
                <a:solidFill>
                  <a:srgbClr val="FF0000"/>
                </a:solidFill>
              </a:rPr>
            </a:br>
            <a:r>
              <a:rPr lang="en-CA" sz="3200" dirty="0">
                <a:solidFill>
                  <a:srgbClr val="FF0000"/>
                </a:solidFill>
              </a:rPr>
              <a:t>Poem Response</a:t>
            </a:r>
          </a:p>
        </p:txBody>
      </p:sp>
      <p:sp>
        <p:nvSpPr>
          <p:cNvPr id="3" name="Subtitle 2"/>
          <p:cNvSpPr>
            <a:spLocks noGrp="1"/>
          </p:cNvSpPr>
          <p:nvPr>
            <p:ph type="subTitle" idx="1"/>
          </p:nvPr>
        </p:nvSpPr>
        <p:spPr/>
        <p:txBody>
          <a:bodyPr>
            <a:normAutofit/>
          </a:bodyPr>
          <a:lstStyle/>
          <a:p>
            <a:r>
              <a:rPr lang="en-CA" sz="2400" i="1" dirty="0">
                <a:solidFill>
                  <a:schemeClr val="tx1"/>
                </a:solidFill>
              </a:rPr>
              <a:t>The Logical Song</a:t>
            </a:r>
          </a:p>
          <a:p>
            <a:r>
              <a:rPr lang="en-CA" sz="2400" i="1" dirty="0">
                <a:solidFill>
                  <a:schemeClr val="tx1"/>
                </a:solidFill>
              </a:rPr>
              <a:t>By Supertramp</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026" name="Picture 2" descr="Supertramp - IMDb">
            <a:extLst>
              <a:ext uri="{FF2B5EF4-FFF2-40B4-BE49-F238E27FC236}">
                <a16:creationId xmlns:a16="http://schemas.microsoft.com/office/drawing/2014/main" id="{153A98F2-7D2C-5CBB-2BB5-666A72B08B1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04248" y="256476"/>
            <a:ext cx="2065481" cy="20470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200" dirty="0"/>
              <a:t>Developing and Organizing Content</a:t>
            </a:r>
          </a:p>
          <a:p>
            <a:pPr>
              <a:buNone/>
            </a:pPr>
            <a:r>
              <a:rPr lang="en-CA" sz="1200" dirty="0"/>
              <a:t>1.1 identify the topic, purpose, and audience for a variety of writing tasks</a:t>
            </a:r>
          </a:p>
          <a:p>
            <a:pPr>
              <a:buNone/>
            </a:pPr>
            <a:r>
              <a:rPr lang="en-CA" sz="1200" dirty="0"/>
              <a:t>1.2 generate, expand, explore, and focus ideas for potential writing tasks, using a variety of strategies and print, electronic, and other resources, as appropriate</a:t>
            </a:r>
          </a:p>
          <a:p>
            <a:pPr>
              <a:buNone/>
            </a:pPr>
            <a:r>
              <a:rPr lang="en-CA" sz="1200" dirty="0"/>
              <a:t>1.3 locate and select information to fully and effectively support ideas for writing, using a variety of strategies and print, electronic, and other resources, as appropriate</a:t>
            </a:r>
          </a:p>
          <a:p>
            <a:pPr>
              <a:buNone/>
            </a:pPr>
            <a:r>
              <a:rPr lang="en-CA" sz="1200" dirty="0"/>
              <a:t>1.4 identify, sort, and order main ideas and supporting details for writing tasks, using a variety of strategies and selecting the organizational pattern best suited to the content and the purpose for writing </a:t>
            </a:r>
          </a:p>
          <a:p>
            <a:pPr>
              <a:buNone/>
            </a:pPr>
            <a:r>
              <a:rPr lang="en-CA" sz="1200" dirty="0"/>
              <a:t>1.5 determine whether the ideas and information gathered are accurate and complete, interesting, and effectively meet the requirements of the writing task</a:t>
            </a:r>
          </a:p>
          <a:p>
            <a:pPr>
              <a:buNone/>
            </a:pPr>
            <a:r>
              <a:rPr lang="en-CA" sz="1200" dirty="0"/>
              <a:t>Using Knowledge of Form and Style</a:t>
            </a:r>
          </a:p>
          <a:p>
            <a:pPr>
              <a:buNone/>
            </a:pPr>
            <a:r>
              <a:rPr lang="en-CA" sz="1200" dirty="0"/>
              <a:t>2.1 write for different purposes and audiences using a variety of literary, informational, and graphic forms </a:t>
            </a:r>
          </a:p>
          <a:p>
            <a:pPr>
              <a:buNone/>
            </a:pPr>
            <a:r>
              <a:rPr lang="en-CA" sz="1200" dirty="0"/>
              <a:t>2.2 establish a distinctive and original voice in their writing, modifying language and tone skilfully and effectively to suit the form, audience, and purpose for writing</a:t>
            </a:r>
          </a:p>
          <a:p>
            <a:pPr>
              <a:buNone/>
            </a:pPr>
            <a:r>
              <a:rPr lang="en-CA" sz="1200" dirty="0"/>
              <a:t>2.3 use a wide range of descriptive and evocative words, phrases, and expressions precisely and imaginatively to make their writing clear, vivid, and compelling for their intended audience</a:t>
            </a:r>
          </a:p>
          <a:p>
            <a:pPr>
              <a:buNone/>
            </a:pPr>
            <a:r>
              <a:rPr lang="en-CA" sz="12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a:t>2.6 revise drafts to improve the content, organization, clarity, and style of their written work</a:t>
            </a:r>
          </a:p>
          <a:p>
            <a:pPr>
              <a:buNone/>
            </a:pPr>
            <a:r>
              <a:rPr lang="en-CA" sz="1200" dirty="0"/>
              <a:t>2.7 produce revised drafts of texts, including increasingly complex texts, written to meet criteria identified by the teacher, based on the curriculum expectations</a:t>
            </a:r>
          </a:p>
          <a:p>
            <a:pPr>
              <a:buNone/>
            </a:pPr>
            <a:endParaRPr lang="en-CA" sz="1400" dirty="0"/>
          </a:p>
          <a:p>
            <a:pPr>
              <a:buNone/>
            </a:pPr>
            <a:endParaRPr lang="en-CA" sz="1400" dirty="0"/>
          </a:p>
          <a:p>
            <a:pPr>
              <a:buNone/>
            </a:pPr>
            <a:endParaRPr lang="en-CA"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Applying Knowledge of Conventions</a:t>
            </a:r>
          </a:p>
          <a:p>
            <a:pPr>
              <a:buNone/>
            </a:pPr>
            <a:r>
              <a:rPr lang="en-CA" sz="1400" dirty="0"/>
              <a:t>3.1 use knowledge of spelling rules and patterns, a variety of resources, and appropriate strategies to recognize and correct their own and others’ spelling errors</a:t>
            </a:r>
          </a:p>
          <a:p>
            <a:pPr>
              <a:buNone/>
            </a:pPr>
            <a:r>
              <a:rPr lang="en-CA" sz="1400" dirty="0"/>
              <a:t>3.2 build vocabulary for writing by confirming word meaning(s) and reviewing and refining word choice, using a variety of resources and strategies, as appropriate for the purpose </a:t>
            </a:r>
          </a:p>
          <a:p>
            <a:pPr>
              <a:buNone/>
            </a:pPr>
            <a:r>
              <a:rPr lang="en-CA" sz="1400" dirty="0"/>
              <a:t>3.3 use punctuation correctly and effectively to communicate their intended meaning</a:t>
            </a:r>
          </a:p>
          <a:p>
            <a:pPr>
              <a:buNone/>
            </a:pPr>
            <a:r>
              <a:rPr lang="en-CA" sz="1400" dirty="0"/>
              <a:t>3.4 use grammar conventions correctly and appropriately to communicate their intended meaning clearly and effectively</a:t>
            </a:r>
          </a:p>
          <a:p>
            <a:pPr>
              <a:buNone/>
            </a:pPr>
            <a:r>
              <a:rPr lang="en-CA" sz="1400" dirty="0"/>
              <a:t>3.5 regularly proofread and correct their writing</a:t>
            </a:r>
          </a:p>
          <a:p>
            <a:pPr>
              <a:buNone/>
            </a:pPr>
            <a:r>
              <a:rPr lang="en-CA" sz="1400" dirty="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a:t>3.7 produce pieces of published work to meet criteria identified by the teacher, based on the curriculum expectations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a:bodyPr>
          <a:lstStyle/>
          <a:p>
            <a:pPr marL="457200" indent="-457200">
              <a:buAutoNum type="arabicPeriod"/>
            </a:pPr>
            <a:r>
              <a:rPr lang="en-CA" sz="2000" dirty="0"/>
              <a:t>Using the song </a:t>
            </a:r>
            <a:r>
              <a:rPr lang="en-CA" sz="2000" b="1" i="1" dirty="0"/>
              <a:t>The Logical Song  </a:t>
            </a:r>
            <a:r>
              <a:rPr lang="en-CA" sz="2000" dirty="0"/>
              <a:t>by Supertramp, you will write a personal response of </a:t>
            </a:r>
            <a:r>
              <a:rPr lang="en-CA" sz="2000" b="1" dirty="0"/>
              <a:t>250-300 words (3 full paragraphs).</a:t>
            </a:r>
          </a:p>
          <a:p>
            <a:pPr marL="457200" indent="-457200">
              <a:buAutoNum type="arabicPeriod"/>
            </a:pPr>
            <a:r>
              <a:rPr lang="en-CA" sz="2000" dirty="0"/>
              <a:t>Using the </a:t>
            </a:r>
            <a:r>
              <a:rPr lang="en-CA" sz="2000" b="1" dirty="0"/>
              <a:t>TPCAST Format </a:t>
            </a:r>
            <a:r>
              <a:rPr lang="en-CA" sz="2000" dirty="0"/>
              <a:t>to guide your response you will </a:t>
            </a:r>
            <a:r>
              <a:rPr lang="en-CA" sz="2000" b="1" dirty="0"/>
              <a:t>select 3 </a:t>
            </a:r>
            <a:r>
              <a:rPr lang="en-CA" sz="2000" b="1" dirty="0" err="1"/>
              <a:t>Tpcast</a:t>
            </a:r>
            <a:r>
              <a:rPr lang="en-CA" sz="2000" b="1" dirty="0"/>
              <a:t> Elements to respond to.</a:t>
            </a:r>
            <a:r>
              <a:rPr lang="en-CA" sz="2000" dirty="0"/>
              <a:t> See  Slide 5 and the </a:t>
            </a:r>
            <a:r>
              <a:rPr lang="en-CA" sz="2000" dirty="0" err="1"/>
              <a:t>Tpcast</a:t>
            </a:r>
            <a:r>
              <a:rPr lang="en-CA" sz="2000" dirty="0"/>
              <a:t> Lesson on Moodle for more information.</a:t>
            </a:r>
          </a:p>
          <a:p>
            <a:pPr marL="457200" indent="-457200">
              <a:buAutoNum type="arabicPeriod"/>
            </a:pPr>
            <a:r>
              <a:rPr lang="en-CA" sz="2000" dirty="0"/>
              <a:t>You will </a:t>
            </a:r>
            <a:r>
              <a:rPr lang="en-CA" sz="2000" b="1" dirty="0"/>
              <a:t>conclude your Personal Response </a:t>
            </a:r>
            <a:r>
              <a:rPr lang="en-CA" sz="2000" dirty="0"/>
              <a:t>with your own </a:t>
            </a:r>
            <a:r>
              <a:rPr lang="en-CA" sz="2000" b="1" dirty="0"/>
              <a:t>Personal Connections </a:t>
            </a:r>
            <a:r>
              <a:rPr lang="en-CA" sz="2000" dirty="0"/>
              <a:t>to the Song, telling how it makes you feel and how you can personally relate to the song based on your own life and experience.</a:t>
            </a:r>
          </a:p>
          <a:p>
            <a:pPr marL="457200" indent="-457200">
              <a:buAutoNum type="arabicPeriod"/>
            </a:pPr>
            <a:r>
              <a:rPr lang="en-CA" sz="2000" dirty="0"/>
              <a:t>Follow the </a:t>
            </a:r>
            <a:r>
              <a:rPr lang="en-CA" sz="2000" b="1" dirty="0"/>
              <a:t>Assignment Submission Guideline on </a:t>
            </a:r>
            <a:r>
              <a:rPr lang="en-CA" sz="2000" b="1" dirty="0" err="1"/>
              <a:t>Moodle</a:t>
            </a:r>
            <a:r>
              <a:rPr lang="en-CA" sz="2000" b="1" dirty="0"/>
              <a:t> </a:t>
            </a:r>
            <a:r>
              <a:rPr lang="en-CA" sz="2000" dirty="0"/>
              <a:t>(Course Orientation Page). Google Docs/Word Doc; Size 12, Times New Roman etc. With Full Name, Course Code, Date etc.</a:t>
            </a:r>
          </a:p>
          <a:p>
            <a:pPr marL="457200" indent="-457200">
              <a:buAutoNum type="arabicPeriod"/>
            </a:pPr>
            <a:r>
              <a:rPr lang="en-CA" sz="2000" dirty="0"/>
              <a:t>Put </a:t>
            </a:r>
            <a:r>
              <a:rPr lang="en-CA" sz="2000" b="1" dirty="0"/>
              <a:t>all paragraphs into your own words</a:t>
            </a:r>
            <a:r>
              <a:rPr lang="en-CA" sz="2000" dirty="0"/>
              <a:t>. No plagiarizing!</a:t>
            </a:r>
          </a:p>
          <a:p>
            <a:pPr marL="457200" indent="-457200">
              <a:buAutoNum type="arabicPeriod"/>
            </a:pPr>
            <a:r>
              <a:rPr lang="en-CA" sz="2000" dirty="0"/>
              <a:t>References in </a:t>
            </a:r>
            <a:r>
              <a:rPr lang="en-CA" sz="2000" b="1" dirty="0"/>
              <a:t>APA/MLA Format </a:t>
            </a:r>
            <a:r>
              <a:rPr lang="en-CA" sz="2000" dirty="0"/>
              <a:t>(Supertramp, etc.).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a:t>Proper Paragraphing and Organization </a:t>
            </a:r>
            <a:r>
              <a:rPr lang="en-CA" sz="2000" dirty="0"/>
              <a:t>(topic sentences, examples and details, concluding sentences)</a:t>
            </a:r>
          </a:p>
          <a:p>
            <a:pPr marL="457200" indent="-457200">
              <a:buAutoNum type="arabicPeriod"/>
            </a:pPr>
            <a:r>
              <a:rPr lang="en-CA" sz="2000" b="1" dirty="0"/>
              <a:t>Recommended Plan of Paragraphs</a:t>
            </a:r>
            <a:r>
              <a:rPr lang="en-CA" sz="2000" dirty="0"/>
              <a:t>: 3 Paragraphs, see below</a:t>
            </a:r>
          </a:p>
          <a:p>
            <a:pPr marL="457200" indent="-457200"/>
            <a:r>
              <a:rPr lang="en-CA" sz="2000" dirty="0"/>
              <a:t>Introduction (Introduce your Song, Musical Group and </a:t>
            </a:r>
            <a:r>
              <a:rPr lang="en-CA" sz="2000" dirty="0" err="1"/>
              <a:t>Tpcast</a:t>
            </a:r>
            <a:r>
              <a:rPr lang="en-CA" sz="2000" dirty="0"/>
              <a:t> Method)</a:t>
            </a:r>
          </a:p>
          <a:p>
            <a:pPr marL="457200" indent="-457200"/>
            <a:r>
              <a:rPr lang="en-CA" sz="2000" dirty="0"/>
              <a:t>Body (3 </a:t>
            </a:r>
            <a:r>
              <a:rPr lang="en-CA" sz="2000" dirty="0" err="1"/>
              <a:t>Tpcast</a:t>
            </a:r>
            <a:r>
              <a:rPr lang="en-CA" sz="2000" dirty="0"/>
              <a:t> Elements of your choice)</a:t>
            </a:r>
          </a:p>
          <a:p>
            <a:r>
              <a:rPr lang="en-CA" sz="2000" dirty="0"/>
              <a:t>  Conclusion (**Summarize your Analysis; show how this poem connects to your life)</a:t>
            </a:r>
          </a:p>
          <a:p>
            <a:pPr marL="457200" indent="-457200">
              <a:buAutoNum type="arabicPeriod" startAt="3"/>
            </a:pPr>
            <a:r>
              <a:rPr lang="en-CA" sz="2000" b="1" dirty="0"/>
              <a:t>Remember to use your own words </a:t>
            </a:r>
            <a:r>
              <a:rPr lang="en-CA" sz="2000" dirty="0"/>
              <a:t>to </a:t>
            </a:r>
            <a:r>
              <a:rPr lang="en-CA" sz="2000" b="1" dirty="0"/>
              <a:t>avoid plagiarizing</a:t>
            </a:r>
            <a:r>
              <a:rPr lang="en-CA" sz="2000" dirty="0"/>
              <a:t>.  Put any words or phrases from the poem in Quotations (APA/MLA Format).</a:t>
            </a:r>
          </a:p>
          <a:p>
            <a:pPr marL="457200" indent="-457200">
              <a:buAutoNum type="arabicPeriod" startAt="3"/>
            </a:pPr>
            <a:r>
              <a:rPr lang="en-CA" sz="2000" dirty="0"/>
              <a:t>Show your </a:t>
            </a:r>
            <a:r>
              <a:rPr lang="en-CA" sz="2000" b="1" dirty="0"/>
              <a:t>Rough Work, Plans and Ideas to the teacher </a:t>
            </a:r>
            <a:r>
              <a:rPr lang="en-CA" sz="2000" dirty="0"/>
              <a:t>before posting for your **</a:t>
            </a:r>
            <a:r>
              <a:rPr lang="en-CA" sz="2000" b="1" dirty="0"/>
              <a:t>OF Learning Progress Mark</a:t>
            </a:r>
            <a:r>
              <a:rPr lang="en-CA" sz="2000" dirty="0"/>
              <a:t>.</a:t>
            </a:r>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D6A39-9EF5-4732-89CD-32DCC8B74CB3}"/>
              </a:ext>
            </a:extLst>
          </p:cNvPr>
          <p:cNvSpPr>
            <a:spLocks noGrp="1"/>
          </p:cNvSpPr>
          <p:nvPr>
            <p:ph type="title"/>
          </p:nvPr>
        </p:nvSpPr>
        <p:spPr/>
        <p:txBody>
          <a:bodyPr>
            <a:normAutofit/>
          </a:bodyPr>
          <a:lstStyle/>
          <a:p>
            <a:r>
              <a:rPr lang="en-US" sz="3200" dirty="0">
                <a:solidFill>
                  <a:srgbClr val="FF0000"/>
                </a:solidFill>
              </a:rPr>
              <a:t>Follow This Plan!</a:t>
            </a:r>
            <a:endParaRPr lang="en-CA" sz="3200" dirty="0">
              <a:solidFill>
                <a:srgbClr val="FF0000"/>
              </a:solidFill>
            </a:endParaRPr>
          </a:p>
        </p:txBody>
      </p:sp>
      <p:sp>
        <p:nvSpPr>
          <p:cNvPr id="3" name="Content Placeholder 2">
            <a:extLst>
              <a:ext uri="{FF2B5EF4-FFF2-40B4-BE49-F238E27FC236}">
                <a16:creationId xmlns:a16="http://schemas.microsoft.com/office/drawing/2014/main" id="{451F7D10-DCE7-4209-B6EC-54E7D48E6C3C}"/>
              </a:ext>
            </a:extLst>
          </p:cNvPr>
          <p:cNvSpPr>
            <a:spLocks noGrp="1"/>
          </p:cNvSpPr>
          <p:nvPr>
            <p:ph idx="1"/>
          </p:nvPr>
        </p:nvSpPr>
        <p:spPr/>
        <p:txBody>
          <a:bodyPr>
            <a:normAutofit fontScale="85000" lnSpcReduction="10000"/>
          </a:bodyPr>
          <a:lstStyle/>
          <a:p>
            <a:pPr marL="0" indent="0">
              <a:buNone/>
            </a:pPr>
            <a:r>
              <a:rPr lang="en-CA" sz="2000" dirty="0"/>
              <a:t>Use </a:t>
            </a:r>
            <a:r>
              <a:rPr lang="en-CA" sz="2000" b="1" dirty="0"/>
              <a:t>a 3 Paragraph Structure </a:t>
            </a:r>
            <a:r>
              <a:rPr lang="en-CA" sz="2000" dirty="0"/>
              <a:t>for this essay.  </a:t>
            </a:r>
            <a:r>
              <a:rPr lang="en-CA" sz="2000" b="1" dirty="0"/>
              <a:t>Follow the Plan </a:t>
            </a:r>
            <a:r>
              <a:rPr lang="en-CA" sz="2000" dirty="0"/>
              <a:t>below:</a:t>
            </a:r>
          </a:p>
          <a:p>
            <a:pPr marL="0" indent="0">
              <a:buNone/>
            </a:pPr>
            <a:endParaRPr lang="en-CA" sz="2000" dirty="0"/>
          </a:p>
          <a:p>
            <a:pPr marL="0" indent="0">
              <a:buNone/>
            </a:pPr>
            <a:r>
              <a:rPr lang="en-CA" sz="2000" b="1" dirty="0"/>
              <a:t>Para #1:  Introduction </a:t>
            </a:r>
            <a:r>
              <a:rPr lang="en-CA" sz="2000" dirty="0"/>
              <a:t>(Introduce your Song, Musical Group, Why you think they wrote it, and </a:t>
            </a:r>
            <a:r>
              <a:rPr lang="en-CA" sz="2000" dirty="0" err="1"/>
              <a:t>Tpcast</a:t>
            </a:r>
            <a:r>
              <a:rPr lang="en-CA" sz="2000" dirty="0"/>
              <a:t> Method and Elements that you will analyze; intro to your own personal connections)</a:t>
            </a:r>
          </a:p>
          <a:p>
            <a:pPr marL="0" indent="0">
              <a:buNone/>
            </a:pPr>
            <a:r>
              <a:rPr lang="en-CA" sz="2000" b="1" dirty="0"/>
              <a:t>Para #2:  Body: Choose 3 </a:t>
            </a:r>
            <a:r>
              <a:rPr lang="en-CA" sz="2000" b="1" dirty="0" err="1"/>
              <a:t>Tpcast</a:t>
            </a:r>
            <a:r>
              <a:rPr lang="en-CA" sz="2000" b="1" dirty="0"/>
              <a:t> Elements (See Slide 5)</a:t>
            </a:r>
          </a:p>
          <a:p>
            <a:r>
              <a:rPr lang="en-CA" sz="2000" dirty="0"/>
              <a:t>Include a proper topic sentence reflecting what you will discuss</a:t>
            </a:r>
          </a:p>
          <a:p>
            <a:r>
              <a:rPr lang="en-CA" sz="2000" dirty="0"/>
              <a:t>How do the </a:t>
            </a:r>
            <a:r>
              <a:rPr lang="en-CA" sz="2000" dirty="0" err="1"/>
              <a:t>Tpcast</a:t>
            </a:r>
            <a:r>
              <a:rPr lang="en-CA" sz="2000" dirty="0"/>
              <a:t> Elements show meaning to the song?</a:t>
            </a:r>
          </a:p>
          <a:p>
            <a:r>
              <a:rPr lang="en-CA" sz="2000" dirty="0"/>
              <a:t>Are the </a:t>
            </a:r>
            <a:r>
              <a:rPr lang="en-CA" sz="2000" dirty="0" err="1"/>
              <a:t>Tpcast</a:t>
            </a:r>
            <a:r>
              <a:rPr lang="en-CA" sz="2000" dirty="0"/>
              <a:t> Elements effective in bringing meaning and understanding to the song?</a:t>
            </a:r>
          </a:p>
          <a:p>
            <a:r>
              <a:rPr lang="en-CA" sz="2000" dirty="0"/>
              <a:t>Give 1-2 details and examples for each </a:t>
            </a:r>
            <a:r>
              <a:rPr lang="en-CA" sz="2000" dirty="0" err="1"/>
              <a:t>Tpcast</a:t>
            </a:r>
            <a:r>
              <a:rPr lang="en-CA" sz="2000" dirty="0"/>
              <a:t> Element</a:t>
            </a:r>
          </a:p>
          <a:p>
            <a:r>
              <a:rPr lang="en-CA" sz="2000" dirty="0"/>
              <a:t>Include a proper Concluding Sentence</a:t>
            </a:r>
          </a:p>
          <a:p>
            <a:pPr marL="0" indent="0">
              <a:buNone/>
            </a:pPr>
            <a:r>
              <a:rPr lang="en-CA" sz="2000" b="1" dirty="0"/>
              <a:t>Para #3 Body: Conclusion</a:t>
            </a:r>
          </a:p>
          <a:p>
            <a:r>
              <a:rPr lang="en-CA" sz="2000" dirty="0"/>
              <a:t>Proper Topic Sentences and Concluding Sentences</a:t>
            </a:r>
          </a:p>
          <a:p>
            <a:r>
              <a:rPr lang="en-CA" sz="2000" dirty="0"/>
              <a:t>How does the song make you feel?  Can you connect to the ideas and messages in the song?  Explain your thinking.  Give examples from your life, experiences and community</a:t>
            </a:r>
          </a:p>
        </p:txBody>
      </p:sp>
    </p:spTree>
    <p:extLst>
      <p:ext uri="{BB962C8B-B14F-4D97-AF65-F5344CB8AC3E}">
        <p14:creationId xmlns:p14="http://schemas.microsoft.com/office/powerpoint/2010/main" val="126530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Song To Analyse</a:t>
            </a:r>
          </a:p>
        </p:txBody>
      </p:sp>
      <p:sp>
        <p:nvSpPr>
          <p:cNvPr id="3" name="Content Placeholder 2"/>
          <p:cNvSpPr>
            <a:spLocks noGrp="1"/>
          </p:cNvSpPr>
          <p:nvPr>
            <p:ph idx="1"/>
          </p:nvPr>
        </p:nvSpPr>
        <p:spPr/>
        <p:txBody>
          <a:bodyPr>
            <a:normAutofit fontScale="25000" lnSpcReduction="20000"/>
          </a:bodyPr>
          <a:lstStyle/>
          <a:p>
            <a:pPr>
              <a:buNone/>
            </a:pPr>
            <a:r>
              <a:rPr lang="en-CA" sz="4400" b="1" i="1" dirty="0"/>
              <a:t>The Logical Song by Supertramp 1979</a:t>
            </a:r>
          </a:p>
          <a:p>
            <a:pPr>
              <a:buNone/>
            </a:pPr>
            <a:endParaRPr lang="en-CA" sz="4400" b="1" i="1" dirty="0"/>
          </a:p>
          <a:p>
            <a:pPr>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When I was young, it seemed that life was so wonderful</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 miracle, oh it was beautiful, magical</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And all the birds in the trees, they'd be singing so happily</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Oh joyfully, oh playfully watching me.</a:t>
            </a:r>
          </a:p>
          <a:p>
            <a:pPr>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But then they send me away to teach me how to be sensible</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Logical, oh responsible, practical</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And then they showed me a world where I could be so dependable</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Oh clinical, oh intellectual, cynical</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There are times when all the world's asleep</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The questions run too deep</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For such a simple man.</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Won't you please, </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please tell me what we've learned</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I know it sounds absurd</a:t>
            </a: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But please tell me who I am.</a:t>
            </a: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I said, "Watch what you say </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or they'll be calling you a radical</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Liberal, oh fanatical, criminal.</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Won't you sign up your name? </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We'd like to feel you're acceptable</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Respectable, oh presentable, a vegetable!</a:t>
            </a:r>
            <a:b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36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Oh, take it take it yeah</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pPr>
              <a:buNone/>
            </a:pPr>
            <a:endParaRPr lang="en-CA"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17366-977A-914D-E70D-D7D3F256D481}"/>
              </a:ext>
            </a:extLst>
          </p:cNvPr>
          <p:cNvSpPr>
            <a:spLocks noGrp="1"/>
          </p:cNvSpPr>
          <p:nvPr>
            <p:ph type="title"/>
          </p:nvPr>
        </p:nvSpPr>
        <p:spPr/>
        <p:txBody>
          <a:bodyPr>
            <a:normAutofit/>
          </a:bodyPr>
          <a:lstStyle/>
          <a:p>
            <a:r>
              <a:rPr lang="en-CA" sz="3200" dirty="0">
                <a:solidFill>
                  <a:srgbClr val="FF0000"/>
                </a:solidFill>
              </a:rPr>
              <a:t>Song to Analyze</a:t>
            </a:r>
          </a:p>
        </p:txBody>
      </p:sp>
      <p:sp>
        <p:nvSpPr>
          <p:cNvPr id="3" name="Content Placeholder 2">
            <a:extLst>
              <a:ext uri="{FF2B5EF4-FFF2-40B4-BE49-F238E27FC236}">
                <a16:creationId xmlns:a16="http://schemas.microsoft.com/office/drawing/2014/main" id="{E61E4B09-DB08-A224-EBFE-4EAAD479D38E}"/>
              </a:ext>
            </a:extLst>
          </p:cNvPr>
          <p:cNvSpPr>
            <a:spLocks noGrp="1"/>
          </p:cNvSpPr>
          <p:nvPr>
            <p:ph idx="1"/>
          </p:nvPr>
        </p:nvSpPr>
        <p:spPr/>
        <p:txBody>
          <a:bodyPr>
            <a:normAutofit/>
          </a:bodyPr>
          <a:lstStyle/>
          <a:p>
            <a:pPr marL="0" indent="0">
              <a:buNone/>
            </a:pP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But at night, when all the world's asleep</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The questions run so deep</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For such a simple man</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Won't you please tell me what we've learned</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I know it sounds absurd</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Please tell me who I am, who I am, who I am, who I am</a:t>
            </a:r>
          </a:p>
          <a:p>
            <a:pPr marL="0" indent="0">
              <a:buNone/>
            </a:pPr>
            <a:endParaRPr lang="en-CA" sz="1000" dirty="0">
              <a:solidFill>
                <a:srgbClr val="444444"/>
              </a:solidFill>
              <a:latin typeface="Arial" panose="020B0604020202020204" pitchFamily="34" charset="0"/>
              <a:ea typeface="Times New Roman" panose="02020603050405020304" pitchFamily="18" charset="0"/>
              <a:cs typeface="Times New Roman" panose="02020603050405020304" pitchFamily="18" charset="0"/>
            </a:endParaRPr>
          </a:p>
          <a:p>
            <a:pPr marL="0" indent="0">
              <a:lnSpc>
                <a:spcPts val="1800"/>
              </a:lnSpc>
              <a:buNone/>
            </a:pPr>
            <a:r>
              <a:rPr lang="en-CA" sz="1000"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'Cause</a:t>
            </a: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I was feeling so logical</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D-d-digital</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One, two, three, five</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Oh, oh, oh, oh</a:t>
            </a:r>
            <a:b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b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It's getting unbelievable</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ts val="1800"/>
              </a:lnSpc>
              <a:buNone/>
            </a:pPr>
            <a:r>
              <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Bloody marvellous</a:t>
            </a:r>
            <a:endParaRPr lang="en-CA" sz="1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1000"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CA" sz="800" dirty="0"/>
          </a:p>
        </p:txBody>
      </p:sp>
    </p:spTree>
    <p:extLst>
      <p:ext uri="{BB962C8B-B14F-4D97-AF65-F5344CB8AC3E}">
        <p14:creationId xmlns:p14="http://schemas.microsoft.com/office/powerpoint/2010/main" val="92008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TPCAST Analysis</a:t>
            </a:r>
          </a:p>
        </p:txBody>
      </p:sp>
      <p:sp>
        <p:nvSpPr>
          <p:cNvPr id="3" name="Content Placeholder 2"/>
          <p:cNvSpPr>
            <a:spLocks noGrp="1"/>
          </p:cNvSpPr>
          <p:nvPr>
            <p:ph idx="1"/>
          </p:nvPr>
        </p:nvSpPr>
        <p:spPr/>
        <p:txBody>
          <a:bodyPr>
            <a:normAutofit/>
          </a:bodyPr>
          <a:lstStyle/>
          <a:p>
            <a:pPr>
              <a:buNone/>
            </a:pPr>
            <a:r>
              <a:rPr lang="en-CA" sz="2000" dirty="0">
                <a:solidFill>
                  <a:srgbClr val="FF0000"/>
                </a:solidFill>
              </a:rPr>
              <a:t>Title</a:t>
            </a:r>
            <a:r>
              <a:rPr lang="en-CA" sz="2000" dirty="0"/>
              <a:t>: What Does It Mean?  Is it Effective?</a:t>
            </a:r>
          </a:p>
          <a:p>
            <a:pPr>
              <a:buNone/>
            </a:pPr>
            <a:r>
              <a:rPr lang="en-CA" sz="2000" dirty="0">
                <a:solidFill>
                  <a:srgbClr val="FF0000"/>
                </a:solidFill>
              </a:rPr>
              <a:t>Paraphrase</a:t>
            </a:r>
            <a:r>
              <a:rPr lang="en-CA" sz="2000" dirty="0"/>
              <a:t>: Own Words</a:t>
            </a:r>
          </a:p>
          <a:p>
            <a:pPr>
              <a:buNone/>
            </a:pPr>
            <a:r>
              <a:rPr lang="en-CA" sz="2000" dirty="0">
                <a:solidFill>
                  <a:srgbClr val="FF0000"/>
                </a:solidFill>
              </a:rPr>
              <a:t>Connotation: </a:t>
            </a:r>
            <a:r>
              <a:rPr lang="en-CA" sz="2000" dirty="0"/>
              <a:t>Symbolism, Any other meanings?</a:t>
            </a:r>
          </a:p>
          <a:p>
            <a:pPr>
              <a:buNone/>
            </a:pPr>
            <a:r>
              <a:rPr lang="en-CA" sz="2000" dirty="0">
                <a:solidFill>
                  <a:srgbClr val="FF0000"/>
                </a:solidFill>
              </a:rPr>
              <a:t>Attitude</a:t>
            </a:r>
            <a:r>
              <a:rPr lang="en-CA" sz="2000" dirty="0"/>
              <a:t>: of the speaker, mood of the poem</a:t>
            </a:r>
          </a:p>
          <a:p>
            <a:pPr>
              <a:buNone/>
            </a:pPr>
            <a:r>
              <a:rPr lang="en-CA" sz="2000" dirty="0">
                <a:solidFill>
                  <a:srgbClr val="FF0000"/>
                </a:solidFill>
              </a:rPr>
              <a:t>Shift</a:t>
            </a:r>
            <a:r>
              <a:rPr lang="en-CA" sz="2000" dirty="0"/>
              <a:t>: transition in emotions, thinking </a:t>
            </a:r>
          </a:p>
          <a:p>
            <a:pPr>
              <a:buNone/>
            </a:pPr>
            <a:r>
              <a:rPr lang="en-CA" sz="2000" dirty="0">
                <a:solidFill>
                  <a:srgbClr val="FF0000"/>
                </a:solidFill>
              </a:rPr>
              <a:t>Themes</a:t>
            </a:r>
            <a:r>
              <a:rPr lang="en-CA" sz="2000" dirty="0"/>
              <a:t>: What is the poet’s message?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a:solidFill>
                  <a:srgbClr val="FF0000"/>
                </a:solidFill>
              </a:rPr>
              <a:t>Specific 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a:t>Reading For Meaning</a:t>
            </a:r>
          </a:p>
          <a:p>
            <a:pPr>
              <a:buNone/>
            </a:pPr>
            <a:r>
              <a:rPr lang="en-CA" sz="1400" dirty="0"/>
              <a:t>1.1 read a variety of student- and teacher-selected texts from diverse cultures and historical periods, identifying specific purposes for reading</a:t>
            </a:r>
          </a:p>
          <a:p>
            <a:pPr>
              <a:buNone/>
            </a:pPr>
            <a:r>
              <a:rPr lang="en-CA" sz="1400" dirty="0"/>
              <a:t>1.2 select and use, with increasing facility, the most appropriate reading comprehension strategies to understand texts, including complex and challenging texts </a:t>
            </a:r>
          </a:p>
          <a:p>
            <a:pPr>
              <a:buNone/>
            </a:pPr>
            <a:r>
              <a:rPr lang="en-CA" sz="1400" dirty="0"/>
              <a:t>1.3 identify the most important ideas and supporting details in texts, including complex and challenging texts</a:t>
            </a:r>
          </a:p>
          <a:p>
            <a:pPr>
              <a:buNone/>
            </a:pPr>
            <a:r>
              <a:rPr lang="en-CA" sz="1400" dirty="0"/>
              <a:t>1.4 make and explain inferences of increasing subtlety and insight about texts, including complex and challenging texts, supporting their explanations with well-chosen stated and implied ideas from the texts</a:t>
            </a:r>
          </a:p>
          <a:p>
            <a:pPr>
              <a:buNone/>
            </a:pPr>
            <a:r>
              <a:rPr lang="en-CA" sz="1400" dirty="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400" dirty="0"/>
              <a:t>1.6 analyse texts in terms of the information, ideas, issues, or themes they explore, examining how various aspects of the texts contribute to the presentation or development of these elements</a:t>
            </a:r>
          </a:p>
          <a:p>
            <a:pPr>
              <a:buNone/>
            </a:pPr>
            <a:r>
              <a:rPr lang="en-CA" sz="1400" dirty="0"/>
              <a:t>1.7 evaluate the effectiveness of texts, including complex and challenging texts, using evidence from the text insightfully to support their opinions</a:t>
            </a:r>
          </a:p>
          <a:p>
            <a:pPr>
              <a:buNone/>
            </a:pP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Understanding Form and Style</a:t>
            </a:r>
          </a:p>
          <a:p>
            <a:pPr>
              <a:buNone/>
            </a:pPr>
            <a:r>
              <a:rPr lang="en-CA" sz="1400" dirty="0"/>
              <a:t>2.1 identify a variety of characteristics of literary, informational, and graphic text forms and demonstrate insight into the way they help communicate meaning</a:t>
            </a:r>
          </a:p>
          <a:p>
            <a:pPr>
              <a:buNone/>
            </a:pPr>
            <a:r>
              <a:rPr lang="en-CA" sz="1400" dirty="0"/>
              <a:t>2.2 identify a variety of text features and demonstrate insight into the way they communicate meaning</a:t>
            </a:r>
          </a:p>
          <a:p>
            <a:pPr>
              <a:buNone/>
            </a:pPr>
            <a:r>
              <a:rPr lang="en-CA" sz="1400" dirty="0"/>
              <a:t>2.3 identify a variety of elements of style in texts and explain how they help communicate meaning and enhance the effectiveness of the texts</a:t>
            </a:r>
          </a:p>
          <a:p>
            <a:pPr>
              <a:buNone/>
            </a:pPr>
            <a:endParaRPr lang="en-CA" sz="1400" dirty="0"/>
          </a:p>
          <a:p>
            <a:pPr>
              <a:buNone/>
            </a:pPr>
            <a:r>
              <a:rPr lang="en-CA" sz="1400" dirty="0"/>
              <a:t>Reading With Fluency</a:t>
            </a:r>
          </a:p>
          <a:p>
            <a:pPr>
              <a:buNone/>
            </a:pPr>
            <a:r>
              <a:rPr lang="en-CA" sz="1400" dirty="0"/>
              <a:t>3.1 automatically understand most words in a variety of reading contexts</a:t>
            </a:r>
          </a:p>
          <a:p>
            <a:pPr>
              <a:buNone/>
            </a:pPr>
            <a:r>
              <a:rPr lang="en-CA" sz="1400" dirty="0"/>
              <a:t>3.2 use decoding strategies effectively to read and understand unfamiliar words, including words of increasing difficulty</a:t>
            </a:r>
          </a:p>
          <a:p>
            <a:pPr>
              <a:buNone/>
            </a:pPr>
            <a:r>
              <a:rPr lang="en-CA" sz="1400" dirty="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1580</Words>
  <Application>Microsoft Office PowerPoint</Application>
  <PresentationFormat>On-screen Show (4:3)</PresentationFormat>
  <Paragraphs>107</Paragraphs>
  <Slides>11</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ENG4U Assignment #1 Poem Response</vt:lpstr>
      <vt:lpstr>Directions</vt:lpstr>
      <vt:lpstr>Requirements</vt:lpstr>
      <vt:lpstr>Follow This Plan!</vt:lpstr>
      <vt:lpstr>Song To Analyse</vt:lpstr>
      <vt:lpstr>Song to Analyze</vt:lpstr>
      <vt:lpstr>TPCAST Analysis</vt:lpstr>
      <vt:lpstr>Specific Expectations</vt:lpstr>
      <vt:lpstr>Expectations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gillian.matthews@sympatico.ca</cp:lastModifiedBy>
  <cp:revision>55</cp:revision>
  <dcterms:created xsi:type="dcterms:W3CDTF">2019-05-05T23:22:58Z</dcterms:created>
  <dcterms:modified xsi:type="dcterms:W3CDTF">2023-05-05T15:09:57Z</dcterms:modified>
</cp:coreProperties>
</file>