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61" autoAdjust="0"/>
    <p:restoredTop sz="92035" autoAdjust="0"/>
  </p:normalViewPr>
  <p:slideViewPr>
    <p:cSldViewPr>
      <p:cViewPr>
        <p:scale>
          <a:sx n="97" d="100"/>
          <a:sy n="97" d="100"/>
        </p:scale>
        <p:origin x="82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2024-01-31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2024-01-31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2024-01-31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acquia.com/blog/how-does-technology-impact-politics" TargetMode="External"/><Relationship Id="rId13" Type="http://schemas.openxmlformats.org/officeDocument/2006/relationships/hyperlink" Target="https://knowhow.distrelec.com/medical-healthcare/top-10-healthcare-technology-trends/" TargetMode="External"/><Relationship Id="rId3" Type="http://schemas.openxmlformats.org/officeDocument/2006/relationships/hyperlink" Target="https://www.youtube.com/watch?v=OEDbT5evvXg" TargetMode="External"/><Relationship Id="rId7" Type="http://schemas.openxmlformats.org/officeDocument/2006/relationships/hyperlink" Target="https://www.politicalstudies.org/the-impact-of-technology-in-politics.asp" TargetMode="External"/><Relationship Id="rId12" Type="http://schemas.openxmlformats.org/officeDocument/2006/relationships/hyperlink" Target="https://roboticsandautomationnews.com/2022/06/23/how-technology-is-revolutionizing-the-entertainment-sector/51704/"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herzing.edu/blog/impact-technology-business" TargetMode="External"/><Relationship Id="rId11" Type="http://schemas.openxmlformats.org/officeDocument/2006/relationships/hyperlink" Target="https://www.thetechnologyheadlines.com/technology/Entertainment-Industry/Transformed-the-Entertainment-Industry/" TargetMode="External"/><Relationship Id="rId5" Type="http://schemas.openxmlformats.org/officeDocument/2006/relationships/hyperlink" Target="https://ceohangout.com/what-is-the-role-of-technology-in-business/" TargetMode="External"/><Relationship Id="rId15" Type="http://schemas.openxmlformats.org/officeDocument/2006/relationships/hyperlink" Target="https://elearningindustry.com/how-important-is-technology-in-education" TargetMode="External"/><Relationship Id="rId10" Type="http://schemas.openxmlformats.org/officeDocument/2006/relationships/hyperlink" Target="https://www.forbes.com/sites/forbestechcouncil/2023/01/24/exploring-the-future-of-government-technology-and-its-global-impact/?sh=35370f7f23d8" TargetMode="External"/><Relationship Id="rId4" Type="http://schemas.openxmlformats.org/officeDocument/2006/relationships/hyperlink" Target="https://www.techbusinessnews.com.au/the-impact-of-technology/" TargetMode="External"/><Relationship Id="rId9" Type="http://schemas.openxmlformats.org/officeDocument/2006/relationships/hyperlink" Target="https://granicus.com/blog/government-technology-key-trends/" TargetMode="External"/><Relationship Id="rId14" Type="http://schemas.openxmlformats.org/officeDocument/2006/relationships/hyperlink" Target="https://www.wsj.com/articles/the-future-of-car-technology-as-seen-at-ces-2023-11673099177"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tidio.com/blog/how-does-technology-affect-us/#contro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CA" sz="3200" dirty="0">
                <a:solidFill>
                  <a:srgbClr val="C00000"/>
                </a:solidFill>
              </a:rPr>
              <a:t>Strand B</a:t>
            </a:r>
            <a:br>
              <a:rPr lang="en-CA" sz="3200" dirty="0">
                <a:solidFill>
                  <a:srgbClr val="C00000"/>
                </a:solidFill>
              </a:rPr>
            </a:br>
            <a:r>
              <a:rPr lang="en-CA" sz="3200" dirty="0">
                <a:solidFill>
                  <a:srgbClr val="C00000"/>
                </a:solidFill>
              </a:rPr>
              <a:t>Technology and Social Change</a:t>
            </a:r>
            <a:endParaRPr lang="en-CA" sz="3200" dirty="0"/>
          </a:p>
        </p:txBody>
      </p:sp>
      <p:sp>
        <p:nvSpPr>
          <p:cNvPr id="3" name="Subtitle 2"/>
          <p:cNvSpPr>
            <a:spLocks noGrp="1"/>
          </p:cNvSpPr>
          <p:nvPr>
            <p:ph type="subTitle" idx="1"/>
          </p:nvPr>
        </p:nvSpPr>
        <p:spPr/>
        <p:txBody>
          <a:bodyPr>
            <a:normAutofit/>
          </a:bodyPr>
          <a:lstStyle/>
          <a:p>
            <a:r>
              <a:rPr lang="en-CA" sz="2000" dirty="0">
                <a:solidFill>
                  <a:srgbClr val="0070C0"/>
                </a:solidFill>
              </a:rPr>
              <a:t>Identification of Technology</a:t>
            </a:r>
          </a:p>
          <a:p>
            <a:r>
              <a:rPr lang="en-CA" sz="2000" dirty="0">
                <a:solidFill>
                  <a:srgbClr val="0070C0"/>
                </a:solidFill>
              </a:rPr>
              <a:t>Effects of Changes</a:t>
            </a:r>
          </a:p>
          <a:p>
            <a:r>
              <a:rPr lang="en-CA" sz="2000" dirty="0">
                <a:solidFill>
                  <a:srgbClr val="0070C0"/>
                </a:solidFill>
              </a:rPr>
              <a:t>New Technologies and Effects on Communities</a:t>
            </a:r>
          </a:p>
        </p:txBody>
      </p:sp>
      <p:sp>
        <p:nvSpPr>
          <p:cNvPr id="6148" name="AutoShape 4" descr="“technology pictures”的图片搜索结果"/>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154" name="Picture 10" descr="“technology pictures”的图片搜索结果"/>
          <p:cNvPicPr>
            <a:picLocks noChangeAspect="1" noChangeArrowheads="1"/>
          </p:cNvPicPr>
          <p:nvPr/>
        </p:nvPicPr>
        <p:blipFill>
          <a:blip r:embed="rId3" cstate="print"/>
          <a:srcRect/>
          <a:stretch>
            <a:fillRect/>
          </a:stretch>
        </p:blipFill>
        <p:spPr bwMode="auto">
          <a:xfrm>
            <a:off x="5857884" y="357166"/>
            <a:ext cx="2905107" cy="1540970"/>
          </a:xfrm>
          <a:prstGeom prst="rect">
            <a:avLst/>
          </a:prstGeom>
          <a:noFill/>
        </p:spPr>
      </p:pic>
      <p:pic>
        <p:nvPicPr>
          <p:cNvPr id="6156" name="Picture 12" descr="“technology pictures”的图片搜索结果"/>
          <p:cNvPicPr>
            <a:picLocks noChangeAspect="1" noChangeArrowheads="1"/>
          </p:cNvPicPr>
          <p:nvPr/>
        </p:nvPicPr>
        <p:blipFill>
          <a:blip r:embed="rId4" cstate="print"/>
          <a:srcRect/>
          <a:stretch>
            <a:fillRect/>
          </a:stretch>
        </p:blipFill>
        <p:spPr bwMode="auto">
          <a:xfrm>
            <a:off x="214282" y="214290"/>
            <a:ext cx="2676474" cy="157620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Forms of New Technology</a:t>
            </a:r>
            <a:br>
              <a:rPr lang="en-US" sz="3200" dirty="0">
                <a:solidFill>
                  <a:srgbClr val="C00000"/>
                </a:solidFill>
              </a:rPr>
            </a:br>
            <a:r>
              <a:rPr lang="en-US" sz="2400" dirty="0">
                <a:solidFill>
                  <a:srgbClr val="FF0000"/>
                </a:solidFill>
              </a:rPr>
              <a:t>Think About</a:t>
            </a:r>
            <a:endParaRPr lang="en-US" sz="20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US" sz="2000" dirty="0"/>
              <a:t>What are some </a:t>
            </a:r>
            <a:r>
              <a:rPr lang="en-US" sz="2000" dirty="0">
                <a:solidFill>
                  <a:srgbClr val="C00000"/>
                </a:solidFill>
              </a:rPr>
              <a:t>new technological changes </a:t>
            </a:r>
            <a:r>
              <a:rPr lang="en-US" sz="2000" dirty="0"/>
              <a:t>in the following industries?:</a:t>
            </a:r>
          </a:p>
          <a:p>
            <a:pPr marL="457200" indent="-457200"/>
            <a:r>
              <a:rPr lang="en-US" sz="2000" dirty="0"/>
              <a:t>Business</a:t>
            </a:r>
          </a:p>
          <a:p>
            <a:pPr marL="457200" indent="-457200"/>
            <a:r>
              <a:rPr lang="en-US" sz="2000" dirty="0"/>
              <a:t>Politics</a:t>
            </a:r>
          </a:p>
          <a:p>
            <a:pPr marL="457200" indent="-457200"/>
            <a:r>
              <a:rPr lang="en-US" sz="2000" dirty="0"/>
              <a:t>Government</a:t>
            </a:r>
          </a:p>
          <a:p>
            <a:pPr marL="457200" indent="-457200"/>
            <a:r>
              <a:rPr lang="en-US" sz="2000" dirty="0"/>
              <a:t>Entertainment</a:t>
            </a:r>
          </a:p>
          <a:p>
            <a:pPr marL="457200" indent="-457200"/>
            <a:r>
              <a:rPr lang="en-US" sz="2000" dirty="0"/>
              <a:t>Health Care</a:t>
            </a:r>
          </a:p>
          <a:p>
            <a:pPr marL="457200" indent="-457200"/>
            <a:r>
              <a:rPr lang="en-US" sz="2000" dirty="0"/>
              <a:t>Education</a:t>
            </a:r>
          </a:p>
          <a:p>
            <a:pPr marL="457200" indent="-457200"/>
            <a:r>
              <a:rPr lang="en-US" sz="2000" dirty="0"/>
              <a:t>Home</a:t>
            </a:r>
          </a:p>
          <a:p>
            <a:pPr marL="457200" indent="-457200"/>
            <a:r>
              <a:rPr lang="en-US" sz="2000" dirty="0"/>
              <a:t>Transportation: Car, Plane, Train, Boat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Effect of New Technologies on Social Structures</a:t>
            </a:r>
            <a:br>
              <a:rPr lang="en-US" sz="3200" dirty="0">
                <a:solidFill>
                  <a:srgbClr val="C00000"/>
                </a:solidFill>
              </a:rPr>
            </a:br>
            <a:r>
              <a:rPr lang="en-US" sz="3200" dirty="0">
                <a:solidFill>
                  <a:srgbClr val="FF0000"/>
                </a:solidFill>
              </a:rPr>
              <a:t>For Learning Student Task: Individual Work</a:t>
            </a:r>
          </a:p>
        </p:txBody>
      </p:sp>
      <p:sp>
        <p:nvSpPr>
          <p:cNvPr id="3" name="Content Placeholder 2"/>
          <p:cNvSpPr>
            <a:spLocks noGrp="1"/>
          </p:cNvSpPr>
          <p:nvPr>
            <p:ph idx="1"/>
          </p:nvPr>
        </p:nvSpPr>
        <p:spPr/>
        <p:txBody>
          <a:bodyPr>
            <a:normAutofit/>
          </a:bodyPr>
          <a:lstStyle/>
          <a:p>
            <a:pPr marL="457200" indent="-457200">
              <a:buAutoNum type="arabicPeriod"/>
            </a:pPr>
            <a:r>
              <a:rPr lang="en-US" sz="2000" dirty="0"/>
              <a:t>How do these </a:t>
            </a:r>
            <a:r>
              <a:rPr lang="en-US" sz="2000" dirty="0">
                <a:solidFill>
                  <a:srgbClr val="C00000"/>
                </a:solidFill>
              </a:rPr>
              <a:t>technological changes </a:t>
            </a:r>
            <a:r>
              <a:rPr lang="en-US" sz="2000" dirty="0"/>
              <a:t>affect </a:t>
            </a:r>
            <a:r>
              <a:rPr lang="en-US" sz="2000" dirty="0">
                <a:solidFill>
                  <a:srgbClr val="C00000"/>
                </a:solidFill>
              </a:rPr>
              <a:t>Social Structures and Interactions</a:t>
            </a:r>
            <a:r>
              <a:rPr lang="en-US" sz="2000" dirty="0"/>
              <a:t>?</a:t>
            </a:r>
          </a:p>
          <a:p>
            <a:pPr marL="457200" indent="-457200"/>
            <a:r>
              <a:rPr lang="en-US" sz="2000" dirty="0"/>
              <a:t>Effect on Families</a:t>
            </a:r>
          </a:p>
          <a:p>
            <a:pPr marL="457200" indent="-457200"/>
            <a:r>
              <a:rPr lang="en-US" sz="2000" dirty="0"/>
              <a:t>Effect on Communities</a:t>
            </a:r>
          </a:p>
          <a:p>
            <a:pPr marL="457200" indent="-457200"/>
            <a:r>
              <a:rPr lang="en-US" sz="2000" dirty="0"/>
              <a:t>Effect on Cultures</a:t>
            </a:r>
          </a:p>
          <a:p>
            <a:pPr marL="457200" indent="-457200"/>
            <a:r>
              <a:rPr lang="en-US" sz="2000" dirty="0"/>
              <a:t>Effect on Students</a:t>
            </a:r>
          </a:p>
          <a:p>
            <a:pPr marL="457200" indent="-457200"/>
            <a:r>
              <a:rPr lang="en-US" sz="2000" dirty="0"/>
              <a:t>Effect on Entertainment</a:t>
            </a:r>
          </a:p>
          <a:p>
            <a:pPr marL="457200" indent="-457200"/>
            <a:r>
              <a:rPr lang="en-US" sz="2000" dirty="0"/>
              <a:t>Effect on Media and Reporting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Resources</a:t>
            </a:r>
          </a:p>
        </p:txBody>
      </p:sp>
      <p:sp>
        <p:nvSpPr>
          <p:cNvPr id="3" name="Content Placeholder 2"/>
          <p:cNvSpPr>
            <a:spLocks noGrp="1"/>
          </p:cNvSpPr>
          <p:nvPr>
            <p:ph idx="1"/>
          </p:nvPr>
        </p:nvSpPr>
        <p:spPr/>
        <p:txBody>
          <a:bodyPr>
            <a:normAutofit fontScale="47500" lnSpcReduction="20000"/>
          </a:bodyPr>
          <a:lstStyle/>
          <a:p>
            <a:pPr>
              <a:buNone/>
            </a:pPr>
            <a:r>
              <a:rPr lang="en-US" sz="1600" u="sng" dirty="0"/>
              <a:t>Video:</a:t>
            </a:r>
          </a:p>
          <a:p>
            <a:pPr>
              <a:buNone/>
            </a:pPr>
            <a:r>
              <a:rPr lang="en-US" sz="1600" dirty="0"/>
              <a:t>Technology’s Impact on Society</a:t>
            </a:r>
          </a:p>
          <a:p>
            <a:pPr>
              <a:buNone/>
            </a:pPr>
            <a:r>
              <a:rPr lang="en-US" sz="1600" dirty="0">
                <a:hlinkClick r:id="rId3"/>
              </a:rPr>
              <a:t>https://www.youtube.com/watch?v=OEDbT5evvXg</a:t>
            </a:r>
            <a:endParaRPr lang="en-US" sz="1600" dirty="0"/>
          </a:p>
          <a:p>
            <a:pPr>
              <a:buNone/>
            </a:pPr>
            <a:r>
              <a:rPr lang="en-US" sz="1600" u="sng" dirty="0"/>
              <a:t>Website</a:t>
            </a:r>
          </a:p>
          <a:p>
            <a:pPr>
              <a:buNone/>
            </a:pPr>
            <a:r>
              <a:rPr lang="en-US" sz="1600" dirty="0">
                <a:hlinkClick r:id="rId4"/>
              </a:rPr>
              <a:t>https://www.techbusinessnews.com.au/the-impact-of-technology/</a:t>
            </a:r>
            <a:endParaRPr lang="en-US" sz="1600" dirty="0"/>
          </a:p>
          <a:p>
            <a:pPr>
              <a:buNone/>
            </a:pPr>
            <a:endParaRPr lang="en-US" sz="1600" dirty="0"/>
          </a:p>
          <a:p>
            <a:pPr>
              <a:buNone/>
            </a:pPr>
            <a:r>
              <a:rPr lang="en-US" sz="1600" u="sng" dirty="0"/>
              <a:t>Website:</a:t>
            </a:r>
          </a:p>
          <a:p>
            <a:pPr>
              <a:buNone/>
            </a:pPr>
            <a:r>
              <a:rPr lang="en-US" sz="1600" dirty="0"/>
              <a:t>Technology in Business</a:t>
            </a:r>
          </a:p>
          <a:p>
            <a:pPr>
              <a:buNone/>
            </a:pPr>
            <a:r>
              <a:rPr lang="en-US" sz="1600" dirty="0">
                <a:hlinkClick r:id="rId5"/>
              </a:rPr>
              <a:t>https://ceohangout.com/what-is-the-role-of-technology-in-business/</a:t>
            </a:r>
            <a:endParaRPr lang="en-US" sz="1600" dirty="0"/>
          </a:p>
          <a:p>
            <a:pPr>
              <a:buNone/>
            </a:pPr>
            <a:r>
              <a:rPr lang="en-US" sz="1600" dirty="0">
                <a:hlinkClick r:id="rId6"/>
              </a:rPr>
              <a:t>https://www.herzing.edu/blog/impact-technology-business</a:t>
            </a:r>
            <a:endParaRPr lang="en-US" sz="1600" dirty="0"/>
          </a:p>
          <a:p>
            <a:pPr>
              <a:buNone/>
            </a:pPr>
            <a:endParaRPr lang="en-US" sz="1600" dirty="0"/>
          </a:p>
          <a:p>
            <a:pPr>
              <a:buNone/>
            </a:pPr>
            <a:r>
              <a:rPr lang="en-US" sz="1600" dirty="0"/>
              <a:t>Technology in Politics</a:t>
            </a:r>
          </a:p>
          <a:p>
            <a:pPr>
              <a:buNone/>
            </a:pPr>
            <a:r>
              <a:rPr lang="en-US" sz="1600" dirty="0">
                <a:hlinkClick r:id="rId7"/>
              </a:rPr>
              <a:t>https://www.politicalstudies.org/the-impact-of-technology-in-politics.asp</a:t>
            </a:r>
            <a:endParaRPr lang="en-US" sz="1600" dirty="0"/>
          </a:p>
          <a:p>
            <a:pPr>
              <a:buNone/>
            </a:pPr>
            <a:r>
              <a:rPr lang="en-US" sz="1600" dirty="0">
                <a:hlinkClick r:id="rId8"/>
              </a:rPr>
              <a:t>https://www.acquia.com/blog/how-does-technology-impact-politics</a:t>
            </a:r>
            <a:endParaRPr lang="en-US" sz="1600" dirty="0"/>
          </a:p>
          <a:p>
            <a:pPr>
              <a:buNone/>
            </a:pPr>
            <a:endParaRPr lang="en-US" sz="1600" dirty="0"/>
          </a:p>
          <a:p>
            <a:pPr>
              <a:buNone/>
            </a:pPr>
            <a:r>
              <a:rPr lang="en-US" sz="1600" dirty="0"/>
              <a:t>Technology in Government</a:t>
            </a:r>
          </a:p>
          <a:p>
            <a:pPr>
              <a:buNone/>
            </a:pPr>
            <a:r>
              <a:rPr lang="en-US" sz="1600" dirty="0">
                <a:hlinkClick r:id="rId9"/>
              </a:rPr>
              <a:t>https://granicus.com/blog/government-technology-key-trends/</a:t>
            </a:r>
            <a:endParaRPr lang="en-US" sz="1600" dirty="0"/>
          </a:p>
          <a:p>
            <a:pPr>
              <a:buNone/>
            </a:pPr>
            <a:r>
              <a:rPr lang="en-US" sz="1600" dirty="0">
                <a:hlinkClick r:id="rId10"/>
              </a:rPr>
              <a:t>https://www.forbes.com/sites/forbestechcouncil/2023/01/24/exploring-the-future-of-government-technology-and-its-global-impact/?sh=35370f7f23d8</a:t>
            </a:r>
            <a:endParaRPr lang="en-US" sz="1600" dirty="0"/>
          </a:p>
          <a:p>
            <a:pPr>
              <a:buNone/>
            </a:pPr>
            <a:endParaRPr lang="en-US" sz="1600" dirty="0"/>
          </a:p>
          <a:p>
            <a:pPr>
              <a:buNone/>
            </a:pPr>
            <a:r>
              <a:rPr lang="en-US" sz="1600" dirty="0"/>
              <a:t>Technology in Entertainment</a:t>
            </a:r>
          </a:p>
          <a:p>
            <a:pPr>
              <a:buNone/>
            </a:pPr>
            <a:r>
              <a:rPr lang="en-US" sz="1600" dirty="0">
                <a:hlinkClick r:id="rId11"/>
              </a:rPr>
              <a:t>https://www.thetechnologyheadlines.com/technology/Entertainment-Industry/Transformed-the-Entertainment-Industry/</a:t>
            </a:r>
            <a:endParaRPr lang="en-US" sz="1600" dirty="0"/>
          </a:p>
          <a:p>
            <a:pPr>
              <a:buNone/>
            </a:pPr>
            <a:r>
              <a:rPr lang="en-US" sz="1600" dirty="0">
                <a:hlinkClick r:id="rId12"/>
              </a:rPr>
              <a:t>https://roboticsandautomationnews.com/2022/06/23/how-technology-is-revolutionizing-the-entertainment-sector/51704/</a:t>
            </a:r>
            <a:endParaRPr lang="en-US" sz="1600" dirty="0"/>
          </a:p>
          <a:p>
            <a:pPr>
              <a:buNone/>
            </a:pPr>
            <a:endParaRPr lang="en-US" sz="1600" dirty="0"/>
          </a:p>
          <a:p>
            <a:pPr>
              <a:buNone/>
            </a:pPr>
            <a:r>
              <a:rPr lang="en-US" sz="1600" dirty="0"/>
              <a:t>Technology in Healthcare</a:t>
            </a:r>
          </a:p>
          <a:p>
            <a:pPr>
              <a:buNone/>
            </a:pPr>
            <a:r>
              <a:rPr lang="en-US" sz="1600" dirty="0">
                <a:hlinkClick r:id="rId13"/>
              </a:rPr>
              <a:t>https://knowhow.distrelec.com/medical-healthcare/top-10-healthcare-technology-trends/</a:t>
            </a:r>
            <a:endParaRPr lang="en-US" sz="1600" dirty="0"/>
          </a:p>
          <a:p>
            <a:pPr>
              <a:buNone/>
            </a:pPr>
            <a:r>
              <a:rPr lang="en-US" sz="1600" dirty="0">
                <a:hlinkClick r:id="rId14"/>
              </a:rPr>
              <a:t>https://www.wsj.com/articles/the-future-of-car-technology-as-seen-at-ces-2023-11673099177</a:t>
            </a:r>
            <a:endParaRPr lang="en-US" sz="1600" dirty="0"/>
          </a:p>
          <a:p>
            <a:pPr>
              <a:buNone/>
            </a:pPr>
            <a:endParaRPr lang="en-US" sz="1600" dirty="0"/>
          </a:p>
          <a:p>
            <a:pPr>
              <a:buNone/>
            </a:pPr>
            <a:endParaRPr lang="en-US" sz="1600" dirty="0"/>
          </a:p>
          <a:p>
            <a:pPr>
              <a:buNone/>
            </a:pPr>
            <a:r>
              <a:rPr lang="en-US" sz="1600" dirty="0"/>
              <a:t>Technology in Education</a:t>
            </a:r>
          </a:p>
          <a:p>
            <a:pPr>
              <a:buNone/>
            </a:pPr>
            <a:r>
              <a:rPr lang="en-US" sz="1600" dirty="0">
                <a:hlinkClick r:id="rId15"/>
              </a:rPr>
              <a:t>https://elearningindustry.com/how-important-is-technology-in-education</a:t>
            </a:r>
            <a:endParaRPr lang="en-US" sz="1600" dirty="0"/>
          </a:p>
          <a:p>
            <a:pPr>
              <a:buNone/>
            </a:pPr>
            <a:endParaRPr lang="en-US" sz="1600" dirty="0"/>
          </a:p>
          <a:p>
            <a:pPr>
              <a:buNone/>
            </a:pPr>
            <a:r>
              <a:rPr lang="en-US" sz="1600" dirty="0"/>
              <a:t>Technology in Transportation</a:t>
            </a:r>
          </a:p>
          <a:p>
            <a:pPr>
              <a:buNone/>
            </a:pPr>
            <a:r>
              <a:rPr lang="en-US" sz="1600" dirty="0">
                <a:hlinkClick r:id="rId14"/>
              </a:rPr>
              <a:t>https://www.wsj.com/articles/the-future-of-car-technology-as-seen-at-ces-2023-11673099177</a:t>
            </a:r>
            <a:endParaRPr lang="en-US" sz="1600" dirty="0"/>
          </a:p>
          <a:p>
            <a:pPr>
              <a:buNone/>
            </a:pP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Group Activity: </a:t>
            </a:r>
            <a:br>
              <a:rPr lang="en-CA" sz="3200" dirty="0">
                <a:solidFill>
                  <a:srgbClr val="FF0000"/>
                </a:solidFill>
              </a:rPr>
            </a:br>
            <a:r>
              <a:rPr lang="en-CA" sz="2800" dirty="0">
                <a:solidFill>
                  <a:srgbClr val="FF0000"/>
                </a:solidFill>
              </a:rPr>
              <a:t>Casual Research</a:t>
            </a:r>
          </a:p>
        </p:txBody>
      </p:sp>
      <p:sp>
        <p:nvSpPr>
          <p:cNvPr id="3" name="Content Placeholder 2"/>
          <p:cNvSpPr>
            <a:spLocks noGrp="1"/>
          </p:cNvSpPr>
          <p:nvPr>
            <p:ph idx="1"/>
          </p:nvPr>
        </p:nvSpPr>
        <p:spPr/>
        <p:txBody>
          <a:bodyPr>
            <a:normAutofit/>
          </a:bodyPr>
          <a:lstStyle/>
          <a:p>
            <a:pPr marL="457200" indent="-457200">
              <a:buAutoNum type="arabicPeriod"/>
            </a:pPr>
            <a:r>
              <a:rPr lang="en-CA" sz="2000" dirty="0"/>
              <a:t>Work in </a:t>
            </a:r>
            <a:r>
              <a:rPr lang="en-CA" sz="2000" dirty="0">
                <a:solidFill>
                  <a:srgbClr val="FF0000"/>
                </a:solidFill>
              </a:rPr>
              <a:t>groups</a:t>
            </a:r>
            <a:r>
              <a:rPr lang="en-CA" sz="2000" dirty="0"/>
              <a:t>. Select a </a:t>
            </a:r>
            <a:r>
              <a:rPr lang="en-CA" sz="2000" dirty="0">
                <a:solidFill>
                  <a:srgbClr val="FF0000"/>
                </a:solidFill>
              </a:rPr>
              <a:t>technological change </a:t>
            </a:r>
            <a:r>
              <a:rPr lang="en-CA" sz="2000" dirty="0"/>
              <a:t>in any </a:t>
            </a:r>
            <a:r>
              <a:rPr lang="en-CA" sz="2000" dirty="0">
                <a:solidFill>
                  <a:srgbClr val="FF0000"/>
                </a:solidFill>
              </a:rPr>
              <a:t>industry</a:t>
            </a:r>
            <a:r>
              <a:rPr lang="en-CA" sz="2000" dirty="0"/>
              <a:t> and </a:t>
            </a:r>
            <a:r>
              <a:rPr lang="en-CA" sz="2000" dirty="0">
                <a:solidFill>
                  <a:srgbClr val="FF0000"/>
                </a:solidFill>
              </a:rPr>
              <a:t>any global community</a:t>
            </a:r>
            <a:r>
              <a:rPr lang="en-CA" sz="2000" dirty="0"/>
              <a:t> (ex: health care, education, entertainment, business, law etc.). </a:t>
            </a:r>
          </a:p>
          <a:p>
            <a:pPr marL="457200" indent="-457200">
              <a:buAutoNum type="arabicPeriod"/>
            </a:pPr>
            <a:r>
              <a:rPr lang="en-CA" sz="2000" dirty="0"/>
              <a:t>Name the </a:t>
            </a:r>
            <a:r>
              <a:rPr lang="en-CA" sz="2000" dirty="0">
                <a:solidFill>
                  <a:srgbClr val="FF0000"/>
                </a:solidFill>
              </a:rPr>
              <a:t>industry and summarize </a:t>
            </a:r>
            <a:r>
              <a:rPr lang="en-CA" sz="2000" dirty="0"/>
              <a:t>the technological change.</a:t>
            </a:r>
          </a:p>
          <a:p>
            <a:pPr marL="457200" indent="-457200">
              <a:buAutoNum type="arabicPeriod"/>
            </a:pPr>
            <a:r>
              <a:rPr lang="en-CA" sz="2000" dirty="0"/>
              <a:t>What are the </a:t>
            </a:r>
            <a:r>
              <a:rPr lang="en-CA" sz="2000" dirty="0">
                <a:solidFill>
                  <a:srgbClr val="FF0000"/>
                </a:solidFill>
              </a:rPr>
              <a:t>Advantages/Disadvantages</a:t>
            </a:r>
            <a:r>
              <a:rPr lang="en-CA" sz="2000" dirty="0"/>
              <a:t> of this Technological Change?</a:t>
            </a:r>
          </a:p>
          <a:p>
            <a:pPr marL="457200" indent="-457200">
              <a:buAutoNum type="arabicPeriod"/>
            </a:pPr>
            <a:r>
              <a:rPr lang="en-CA" sz="2000" dirty="0"/>
              <a:t>Explain how this </a:t>
            </a:r>
            <a:r>
              <a:rPr lang="en-CA" sz="2000" dirty="0">
                <a:solidFill>
                  <a:srgbClr val="FF0000"/>
                </a:solidFill>
              </a:rPr>
              <a:t>technological change affects certain social structures </a:t>
            </a:r>
            <a:r>
              <a:rPr lang="en-CA" sz="2000" dirty="0"/>
              <a:t>(families, communities, culture,  students, entertainment, media, reporting) in this </a:t>
            </a:r>
            <a:r>
              <a:rPr lang="en-CA" sz="2000" dirty="0">
                <a:solidFill>
                  <a:srgbClr val="FF0000"/>
                </a:solidFill>
              </a:rPr>
              <a:t>global community</a:t>
            </a:r>
            <a:r>
              <a:rPr lang="en-CA" sz="2000" dirty="0"/>
              <a:t>?</a:t>
            </a:r>
          </a:p>
          <a:p>
            <a:pPr marL="457200" indent="-457200">
              <a:buAutoNum type="arabicPeriod"/>
            </a:pPr>
            <a:r>
              <a:rPr lang="en-CA" sz="2000" dirty="0"/>
              <a:t>Connect to </a:t>
            </a:r>
            <a:r>
              <a:rPr lang="en-CA" sz="2000" dirty="0">
                <a:solidFill>
                  <a:srgbClr val="FF0000"/>
                </a:solidFill>
              </a:rPr>
              <a:t>3 Disciplines/Social Change Vocabulary</a:t>
            </a:r>
          </a:p>
          <a:p>
            <a:pPr marL="0" indent="0">
              <a:buNone/>
            </a:pPr>
            <a:endParaRPr lang="en-CA"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Teacher Example</a:t>
            </a:r>
          </a:p>
        </p:txBody>
      </p:sp>
      <p:sp>
        <p:nvSpPr>
          <p:cNvPr id="3" name="Content Placeholder 2"/>
          <p:cNvSpPr>
            <a:spLocks noGrp="1"/>
          </p:cNvSpPr>
          <p:nvPr>
            <p:ph idx="1"/>
          </p:nvPr>
        </p:nvSpPr>
        <p:spPr/>
        <p:txBody>
          <a:bodyPr>
            <a:normAutofit fontScale="85000" lnSpcReduction="10000"/>
          </a:bodyPr>
          <a:lstStyle/>
          <a:p>
            <a:pPr marL="0" indent="0">
              <a:buNone/>
            </a:pPr>
            <a:r>
              <a:rPr lang="en-CA" sz="2000" dirty="0">
                <a:solidFill>
                  <a:srgbClr val="FF0000"/>
                </a:solidFill>
              </a:rPr>
              <a:t>Article Topic</a:t>
            </a:r>
            <a:r>
              <a:rPr lang="en-CA" sz="2000" dirty="0"/>
              <a:t>: Technology and Mental Health</a:t>
            </a:r>
          </a:p>
          <a:p>
            <a:pPr marL="0" indent="0">
              <a:buNone/>
            </a:pPr>
            <a:r>
              <a:rPr lang="en-CA" sz="2000" dirty="0">
                <a:solidFill>
                  <a:srgbClr val="FF0000"/>
                </a:solidFill>
              </a:rPr>
              <a:t>Link</a:t>
            </a:r>
            <a:r>
              <a:rPr lang="en-CA" sz="2000" dirty="0"/>
              <a:t>: </a:t>
            </a:r>
            <a:r>
              <a:rPr lang="en-CA" sz="2000" dirty="0">
                <a:hlinkClick r:id="rId3"/>
              </a:rPr>
              <a:t>https://www.tidio.com/blog/how-does-technology-affect-us/#control</a:t>
            </a:r>
            <a:endParaRPr lang="en-CA" sz="2000" dirty="0"/>
          </a:p>
          <a:p>
            <a:pPr marL="0" indent="0">
              <a:buNone/>
            </a:pPr>
            <a:r>
              <a:rPr lang="en-CA" sz="2000" dirty="0">
                <a:solidFill>
                  <a:srgbClr val="FF0000"/>
                </a:solidFill>
              </a:rPr>
              <a:t>Date: </a:t>
            </a:r>
            <a:r>
              <a:rPr lang="en-CA" sz="2000" dirty="0"/>
              <a:t>Sept. 2, 2022</a:t>
            </a:r>
          </a:p>
          <a:p>
            <a:pPr marL="0" indent="0">
              <a:buNone/>
            </a:pPr>
            <a:r>
              <a:rPr lang="en-CA" sz="2000" dirty="0">
                <a:solidFill>
                  <a:srgbClr val="FF0000"/>
                </a:solidFill>
              </a:rPr>
              <a:t>Summary: </a:t>
            </a:r>
            <a:r>
              <a:rPr lang="en-CA" sz="2000" dirty="0"/>
              <a:t>Technology has a lasting impact on our daily lives and can have lasting negative effects. This article shows the positive and negative side of technology as it affects our mental health and well being</a:t>
            </a:r>
          </a:p>
          <a:p>
            <a:pPr marL="0" indent="0">
              <a:buNone/>
            </a:pPr>
            <a:r>
              <a:rPr lang="en-CA" sz="2000" dirty="0">
                <a:solidFill>
                  <a:srgbClr val="FF0000"/>
                </a:solidFill>
              </a:rPr>
              <a:t>Advantages</a:t>
            </a:r>
            <a:r>
              <a:rPr lang="en-CA" sz="2000" dirty="0"/>
              <a:t>: Technology can positively change our lives by improving our communication with others and speeding up our networking capability; social issues and sleep disorders</a:t>
            </a:r>
          </a:p>
          <a:p>
            <a:pPr marL="0" indent="0">
              <a:buNone/>
            </a:pPr>
            <a:r>
              <a:rPr lang="en-CA" sz="2000" dirty="0">
                <a:solidFill>
                  <a:srgbClr val="FF0000"/>
                </a:solidFill>
              </a:rPr>
              <a:t>Disadvantages</a:t>
            </a:r>
            <a:r>
              <a:rPr lang="en-CA" sz="2000" dirty="0"/>
              <a:t>: Technology overuse can result in dependency and isolation for individuals; it can break down family and personal relationships by affecting listening and responsiveness</a:t>
            </a:r>
          </a:p>
          <a:p>
            <a:pPr marL="0" indent="0">
              <a:buNone/>
            </a:pPr>
            <a:r>
              <a:rPr lang="en-CA" sz="2000" dirty="0">
                <a:solidFill>
                  <a:srgbClr val="FF0000"/>
                </a:solidFill>
              </a:rPr>
              <a:t>Effect on Social Structures</a:t>
            </a:r>
            <a:r>
              <a:rPr lang="en-CA" sz="2000" dirty="0"/>
              <a:t>: </a:t>
            </a:r>
            <a:r>
              <a:rPr lang="en-CA" sz="2000" dirty="0">
                <a:solidFill>
                  <a:srgbClr val="FF0000"/>
                </a:solidFill>
              </a:rPr>
              <a:t>families</a:t>
            </a:r>
            <a:r>
              <a:rPr lang="en-CA" sz="2000" dirty="0"/>
              <a:t> need to monitor screen and digital time in order to spend more quality time with family; </a:t>
            </a:r>
            <a:r>
              <a:rPr lang="en-CA" sz="2000" dirty="0">
                <a:solidFill>
                  <a:srgbClr val="FF0000"/>
                </a:solidFill>
              </a:rPr>
              <a:t>Long-term Effect on Family: </a:t>
            </a:r>
            <a:r>
              <a:rPr lang="en-CA" sz="2000" dirty="0"/>
              <a:t>break down of relationships </a:t>
            </a:r>
          </a:p>
          <a:p>
            <a:pPr marL="0" indent="0">
              <a:buNone/>
            </a:pPr>
            <a:r>
              <a:rPr lang="en-CA" sz="2000" dirty="0">
                <a:solidFill>
                  <a:srgbClr val="FF0000"/>
                </a:solidFill>
              </a:rPr>
              <a:t>Connect to: Sociology; Material and Cultural Change; </a:t>
            </a:r>
            <a:r>
              <a:rPr lang="en-CA" sz="2000" dirty="0"/>
              <a:t>impact of digital goods, services and products on our mental health and well being and how it quickly affects our culture</a:t>
            </a:r>
          </a:p>
          <a:p>
            <a:pPr marL="1714500" lvl="3" indent="-457200">
              <a:buAutoNum type="arabicPeriod"/>
            </a:pPr>
            <a:endParaRPr lang="en-CA" sz="800" dirty="0">
              <a:solidFill>
                <a:srgbClr val="FF0000"/>
              </a:solidFill>
            </a:endParaRPr>
          </a:p>
          <a:p>
            <a:pPr marL="1714500" lvl="3" indent="-457200">
              <a:buAutoNum type="arabicPeriod"/>
            </a:pPr>
            <a:endParaRPr lang="en-CA" sz="800" dirty="0"/>
          </a:p>
          <a:p>
            <a:pPr marL="457200" indent="-457200">
              <a:buAutoNum type="arabicPeriod"/>
            </a:pPr>
            <a:endParaRPr lang="en-CA" sz="2000" dirty="0"/>
          </a:p>
          <a:p>
            <a:pPr marL="457200" indent="-457200">
              <a:buAutoNum type="arabicPeriod"/>
            </a:pPr>
            <a:endParaRPr lang="en-CA"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770</TotalTime>
  <Words>576</Words>
  <Application>Microsoft Office PowerPoint</Application>
  <PresentationFormat>On-screen Show (4:3)</PresentationFormat>
  <Paragraphs>79</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Strand B Technology and Social Change</vt:lpstr>
      <vt:lpstr>Forms of New Technology Think About</vt:lpstr>
      <vt:lpstr>Effect of New Technologies on Social Structures For Learning Student Task: Individual Work</vt:lpstr>
      <vt:lpstr>Resources</vt:lpstr>
      <vt:lpstr>Group Activity:  Casual Research</vt:lpstr>
      <vt:lpstr>Teacher Example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Julie Bamford</cp:lastModifiedBy>
  <cp:revision>76</cp:revision>
  <dcterms:created xsi:type="dcterms:W3CDTF">2019-05-05T23:22:58Z</dcterms:created>
  <dcterms:modified xsi:type="dcterms:W3CDTF">2024-01-31T18:17:36Z</dcterms:modified>
</cp:coreProperties>
</file>