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63" r:id="rId5"/>
    <p:sldId id="259" r:id="rId6"/>
    <p:sldId id="264" r:id="rId7"/>
    <p:sldId id="265" r:id="rId8"/>
    <p:sldId id="260" r:id="rId9"/>
    <p:sldId id="261" r:id="rId10"/>
    <p:sldId id="266" r:id="rId11"/>
    <p:sldId id="267" r:id="rId12"/>
    <p:sldId id="268" r:id="rId13"/>
    <p:sldId id="269" r:id="rId14"/>
    <p:sldId id="270" r:id="rId15"/>
    <p:sldId id="271" r:id="rId16"/>
    <p:sldId id="297" r:id="rId17"/>
    <p:sldId id="299" r:id="rId18"/>
    <p:sldId id="298" r:id="rId19"/>
    <p:sldId id="26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Veteran Typewriter" panose="020005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CF4"/>
    <a:srgbClr val="B9B9B9"/>
    <a:srgbClr val="AA6F33"/>
    <a:srgbClr val="801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054" autoAdjust="0"/>
  </p:normalViewPr>
  <p:slideViewPr>
    <p:cSldViewPr snapToGrid="0">
      <p:cViewPr varScale="1">
        <p:scale>
          <a:sx n="73" d="100"/>
          <a:sy n="73" d="100"/>
        </p:scale>
        <p:origin x="1070"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0B832-523C-4A41-A462-CCD65C4934D8}" type="datetimeFigureOut">
              <a:rPr lang="en-CA" smtClean="0"/>
              <a:t>2023-01-20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0A574-DF1E-43CF-AFC1-E69EE04F5C78}" type="slidenum">
              <a:rPr lang="en-CA" smtClean="0"/>
              <a:t>‹#›</a:t>
            </a:fld>
            <a:endParaRPr lang="en-CA" dirty="0"/>
          </a:p>
        </p:txBody>
      </p:sp>
    </p:spTree>
    <p:extLst>
      <p:ext uri="{BB962C8B-B14F-4D97-AF65-F5344CB8AC3E}">
        <p14:creationId xmlns:p14="http://schemas.microsoft.com/office/powerpoint/2010/main" val="38561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globe_logo.sv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jiuguangw/751540565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thesecretrealtruth.blogspot.com/2015/10/blog-post_437.html" TargetMode="External"/><Relationship Id="rId4" Type="http://schemas.openxmlformats.org/officeDocument/2006/relationships/hyperlink" Target="https://creativecommons.org/licenses/by-sa/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Forms_of_government.sv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King_of_Saudi_Arabi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solidFill>
                  <a:srgbClr val="FFFFFF"/>
                </a:solidFill>
                <a:hlinkClick r:id="rId3" tooltip="http://commons.wikimedia.org/wiki/file:globe_logo.svg">
                  <a:extLst>
                    <a:ext uri="{A12FA001-AC4F-418D-AE19-62706E023703}">
                      <ahyp:hlinkClr xmlns:ahyp="http://schemas.microsoft.com/office/drawing/2018/hyperlinkcolor" val="tx"/>
                    </a:ext>
                  </a:extLst>
                </a:hlinkClick>
              </a:rPr>
              <a:t>This Photo</a:t>
            </a:r>
            <a:r>
              <a:rPr lang="en-CA" sz="800" dirty="0">
                <a:solidFill>
                  <a:srgbClr val="FFFFFF"/>
                </a:solidFill>
              </a:rPr>
              <a:t> by Unknown Author is licensed under </a:t>
            </a:r>
            <a:r>
              <a:rPr lang="en-CA" sz="8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800" dirty="0">
              <a:solidFill>
                <a:srgbClr val="FFFFFF"/>
              </a:solidFill>
            </a:endParaRPr>
          </a:p>
          <a:p>
            <a:br>
              <a:rPr lang="en-CA" dirty="0"/>
            </a:br>
            <a:r>
              <a:rPr lang="en-CA" dirty="0"/>
              <a:t>Vladimir Putin makes guest appearances throughout </a:t>
            </a:r>
            <a:r>
              <a:rPr lang="en-CA"/>
              <a:t>this presentation.</a:t>
            </a:r>
            <a:endParaRPr lang="en-CA" dirty="0"/>
          </a:p>
        </p:txBody>
      </p:sp>
      <p:sp>
        <p:nvSpPr>
          <p:cNvPr id="4" name="Slide Number Placeholder 3"/>
          <p:cNvSpPr>
            <a:spLocks noGrp="1"/>
          </p:cNvSpPr>
          <p:nvPr>
            <p:ph type="sldNum" sz="quarter" idx="5"/>
          </p:nvPr>
        </p:nvSpPr>
        <p:spPr/>
        <p:txBody>
          <a:bodyPr/>
          <a:lstStyle/>
          <a:p>
            <a:fld id="{6BB0A574-DF1E-43CF-AFC1-E69EE04F5C78}" type="slidenum">
              <a:rPr lang="en-CA" smtClean="0"/>
              <a:t>1</a:t>
            </a:fld>
            <a:endParaRPr lang="en-CA" dirty="0"/>
          </a:p>
        </p:txBody>
      </p:sp>
    </p:spTree>
    <p:extLst>
      <p:ext uri="{BB962C8B-B14F-4D97-AF65-F5344CB8AC3E}">
        <p14:creationId xmlns:p14="http://schemas.microsoft.com/office/powerpoint/2010/main" val="265165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Condominium or Co-operative Living Boards are a great example of small, localized governments where Direct Democracy actually works.</a:t>
            </a:r>
          </a:p>
        </p:txBody>
      </p:sp>
      <p:sp>
        <p:nvSpPr>
          <p:cNvPr id="4" name="Slide Number Placeholder 3"/>
          <p:cNvSpPr>
            <a:spLocks noGrp="1"/>
          </p:cNvSpPr>
          <p:nvPr>
            <p:ph type="sldNum" sz="quarter" idx="5"/>
          </p:nvPr>
        </p:nvSpPr>
        <p:spPr/>
        <p:txBody>
          <a:bodyPr/>
          <a:lstStyle/>
          <a:p>
            <a:fld id="{6BB0A574-DF1E-43CF-AFC1-E69EE04F5C78}" type="slidenum">
              <a:rPr lang="en-CA" smtClean="0"/>
              <a:t>10</a:t>
            </a:fld>
            <a:endParaRPr lang="en-CA" dirty="0"/>
          </a:p>
        </p:txBody>
      </p:sp>
    </p:spTree>
    <p:extLst>
      <p:ext uri="{BB962C8B-B14F-4D97-AF65-F5344CB8AC3E}">
        <p14:creationId xmlns:p14="http://schemas.microsoft.com/office/powerpoint/2010/main" val="348050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Saddam Hussein. He was certainly a dictator until he was overthrown and Iraq would go through a decade of turmoil after his death.</a:t>
            </a:r>
          </a:p>
        </p:txBody>
      </p:sp>
      <p:sp>
        <p:nvSpPr>
          <p:cNvPr id="4" name="Slide Number Placeholder 3"/>
          <p:cNvSpPr>
            <a:spLocks noGrp="1"/>
          </p:cNvSpPr>
          <p:nvPr>
            <p:ph type="sldNum" sz="quarter" idx="5"/>
          </p:nvPr>
        </p:nvSpPr>
        <p:spPr/>
        <p:txBody>
          <a:bodyPr/>
          <a:lstStyle/>
          <a:p>
            <a:fld id="{6BB0A574-DF1E-43CF-AFC1-E69EE04F5C78}" type="slidenum">
              <a:rPr lang="en-CA" smtClean="0"/>
              <a:t>11</a:t>
            </a:fld>
            <a:endParaRPr lang="en-CA" dirty="0"/>
          </a:p>
        </p:txBody>
      </p:sp>
    </p:spTree>
    <p:extLst>
      <p:ext uri="{BB962C8B-B14F-4D97-AF65-F5344CB8AC3E}">
        <p14:creationId xmlns:p14="http://schemas.microsoft.com/office/powerpoint/2010/main" val="354543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said that America is quickly becoming an Oligarchy. Are all people allowed to be a part of their representative democracy? Or must candidates be part of an “in group”?</a:t>
            </a:r>
          </a:p>
        </p:txBody>
      </p:sp>
      <p:sp>
        <p:nvSpPr>
          <p:cNvPr id="4" name="Slide Number Placeholder 3"/>
          <p:cNvSpPr>
            <a:spLocks noGrp="1"/>
          </p:cNvSpPr>
          <p:nvPr>
            <p:ph type="sldNum" sz="quarter" idx="5"/>
          </p:nvPr>
        </p:nvSpPr>
        <p:spPr/>
        <p:txBody>
          <a:bodyPr/>
          <a:lstStyle/>
          <a:p>
            <a:fld id="{6BB0A574-DF1E-43CF-AFC1-E69EE04F5C78}" type="slidenum">
              <a:rPr lang="en-CA" smtClean="0"/>
              <a:t>12</a:t>
            </a:fld>
            <a:endParaRPr lang="en-CA" dirty="0"/>
          </a:p>
        </p:txBody>
      </p:sp>
    </p:spTree>
    <p:extLst>
      <p:ext uri="{BB962C8B-B14F-4D97-AF65-F5344CB8AC3E}">
        <p14:creationId xmlns:p14="http://schemas.microsoft.com/office/powerpoint/2010/main" val="384257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a:solidFill>
                  <a:schemeClr val="tx1"/>
                </a:solidFill>
                <a:effectLst/>
                <a:latin typeface="+mn-lt"/>
                <a:ea typeface="+mn-ea"/>
                <a:cs typeface="+mn-cs"/>
              </a:rPr>
              <a:t>Kim Jong-un is the latest in a line of North Korean Supreme Leaders who have ruled the nation with total control since 1948.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Totalitarians are usually considered a “paranoid state”, which worries about public perception and wants to squash all who would speak against them.</a:t>
            </a:r>
            <a:endParaRPr lang="en-US" b="0" dirty="0"/>
          </a:p>
        </p:txBody>
      </p:sp>
      <p:sp>
        <p:nvSpPr>
          <p:cNvPr id="4" name="Slide Number Placeholder 3"/>
          <p:cNvSpPr>
            <a:spLocks noGrp="1"/>
          </p:cNvSpPr>
          <p:nvPr>
            <p:ph type="sldNum" sz="quarter" idx="10"/>
          </p:nvPr>
        </p:nvSpPr>
        <p:spPr/>
        <p:txBody>
          <a:bodyPr/>
          <a:lstStyle/>
          <a:p>
            <a:fld id="{1ABE2768-514C-47DD-8200-B9257ABE5423}" type="slidenum">
              <a:rPr lang="en-US" smtClean="0"/>
              <a:pPr/>
              <a:t>13</a:t>
            </a:fld>
            <a:endParaRPr lang="en-US" dirty="0"/>
          </a:p>
        </p:txBody>
      </p:sp>
    </p:spTree>
    <p:extLst>
      <p:ext uri="{BB962C8B-B14F-4D97-AF65-F5344CB8AC3E}">
        <p14:creationId xmlns:p14="http://schemas.microsoft.com/office/powerpoint/2010/main" val="246349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That’s Pope Francis, the head of the Roman Catholic Church. The Pope is also the political leader of the Vatican City, which is a recognized nation state, not just a city.</a:t>
            </a:r>
          </a:p>
          <a:p>
            <a:r>
              <a:rPr lang="en-CA" dirty="0"/>
              <a:t>Other examples include Iran, where the Supreme Leader, </a:t>
            </a:r>
            <a:r>
              <a:rPr lang="en-CA" sz="1200" b="0" i="0" kern="1200" dirty="0">
                <a:solidFill>
                  <a:schemeClr val="tx1"/>
                </a:solidFill>
                <a:effectLst/>
                <a:latin typeface="+mn-lt"/>
                <a:ea typeface="+mn-ea"/>
                <a:cs typeface="+mn-cs"/>
              </a:rPr>
              <a:t>Ali Khamenei rules with a more totalitarian state.</a:t>
            </a:r>
          </a:p>
          <a:p>
            <a:r>
              <a:rPr lang="en-CA" sz="1200" b="0" i="0" kern="1200" dirty="0">
                <a:solidFill>
                  <a:schemeClr val="tx1"/>
                </a:solidFill>
                <a:effectLst/>
                <a:latin typeface="+mn-lt"/>
                <a:ea typeface="+mn-ea"/>
                <a:cs typeface="+mn-cs"/>
              </a:rPr>
              <a:t>Another example, is the Dalai Lama… who is not as totalitarian…. </a:t>
            </a:r>
            <a:endParaRPr lang="en-CA" dirty="0"/>
          </a:p>
        </p:txBody>
      </p:sp>
      <p:sp>
        <p:nvSpPr>
          <p:cNvPr id="4" name="Slide Number Placeholder 3"/>
          <p:cNvSpPr>
            <a:spLocks noGrp="1"/>
          </p:cNvSpPr>
          <p:nvPr>
            <p:ph type="sldNum" sz="quarter" idx="5"/>
          </p:nvPr>
        </p:nvSpPr>
        <p:spPr/>
        <p:txBody>
          <a:bodyPr/>
          <a:lstStyle/>
          <a:p>
            <a:fld id="{6BB0A574-DF1E-43CF-AFC1-E69EE04F5C78}" type="slidenum">
              <a:rPr lang="en-CA" smtClean="0"/>
              <a:t>14</a:t>
            </a:fld>
            <a:endParaRPr lang="en-CA" dirty="0"/>
          </a:p>
        </p:txBody>
      </p:sp>
    </p:spTree>
    <p:extLst>
      <p:ext uri="{BB962C8B-B14F-4D97-AF65-F5344CB8AC3E}">
        <p14:creationId xmlns:p14="http://schemas.microsoft.com/office/powerpoint/2010/main" val="204425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Yeah, the Roman Kings weren’t that effective… so much so, that the Romans made a political system based entirely on having no more kings. Until Caesar came around I guess……</a:t>
            </a:r>
          </a:p>
        </p:txBody>
      </p:sp>
      <p:sp>
        <p:nvSpPr>
          <p:cNvPr id="4" name="Slide Number Placeholder 3"/>
          <p:cNvSpPr>
            <a:spLocks noGrp="1"/>
          </p:cNvSpPr>
          <p:nvPr>
            <p:ph type="sldNum" sz="quarter" idx="5"/>
          </p:nvPr>
        </p:nvSpPr>
        <p:spPr/>
        <p:txBody>
          <a:bodyPr/>
          <a:lstStyle/>
          <a:p>
            <a:fld id="{6BB0A574-DF1E-43CF-AFC1-E69EE04F5C78}" type="slidenum">
              <a:rPr lang="en-CA" smtClean="0"/>
              <a:t>15</a:t>
            </a:fld>
            <a:endParaRPr lang="en-CA" dirty="0"/>
          </a:p>
        </p:txBody>
      </p:sp>
    </p:spTree>
    <p:extLst>
      <p:ext uri="{BB962C8B-B14F-4D97-AF65-F5344CB8AC3E}">
        <p14:creationId xmlns:p14="http://schemas.microsoft.com/office/powerpoint/2010/main" val="15886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lack of governance is hardly a plan. The Black Bloq is an (in)famous group of anarchists in North America who generally commit vandalism in city centres and show up at international conferences. They believe that the current state of things is leading people into bondage and that anarchy would free people from the scourge of capitalism. (Or something to that effect)</a:t>
            </a:r>
          </a:p>
        </p:txBody>
      </p:sp>
      <p:sp>
        <p:nvSpPr>
          <p:cNvPr id="4" name="Slide Number Placeholder 3"/>
          <p:cNvSpPr>
            <a:spLocks noGrp="1"/>
          </p:cNvSpPr>
          <p:nvPr>
            <p:ph type="sldNum" sz="quarter" idx="5"/>
          </p:nvPr>
        </p:nvSpPr>
        <p:spPr/>
        <p:txBody>
          <a:bodyPr/>
          <a:lstStyle/>
          <a:p>
            <a:fld id="{6BB0A574-DF1E-43CF-AFC1-E69EE04F5C78}" type="slidenum">
              <a:rPr lang="en-CA" smtClean="0"/>
              <a:t>16</a:t>
            </a:fld>
            <a:endParaRPr lang="en-CA" dirty="0"/>
          </a:p>
        </p:txBody>
      </p:sp>
    </p:spTree>
    <p:extLst>
      <p:ext uri="{BB962C8B-B14F-4D97-AF65-F5344CB8AC3E}">
        <p14:creationId xmlns:p14="http://schemas.microsoft.com/office/powerpoint/2010/main" val="426842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lack of governance is hardly a plan. The Black Bloq is an (in)famous group of anarchists in North America who generally commit vandalism in city centres and show up at international conferences. They believe that the current state of things is leading people into bondage and that anarchy would free people from the scourge of capitalism. (Or something to that effect)</a:t>
            </a:r>
          </a:p>
        </p:txBody>
      </p:sp>
      <p:sp>
        <p:nvSpPr>
          <p:cNvPr id="4" name="Slide Number Placeholder 3"/>
          <p:cNvSpPr>
            <a:spLocks noGrp="1"/>
          </p:cNvSpPr>
          <p:nvPr>
            <p:ph type="sldNum" sz="quarter" idx="5"/>
          </p:nvPr>
        </p:nvSpPr>
        <p:spPr/>
        <p:txBody>
          <a:bodyPr/>
          <a:lstStyle/>
          <a:p>
            <a:fld id="{6BB0A574-DF1E-43CF-AFC1-E69EE04F5C78}" type="slidenum">
              <a:rPr lang="en-CA" smtClean="0"/>
              <a:t>17</a:t>
            </a:fld>
            <a:endParaRPr lang="en-CA" dirty="0"/>
          </a:p>
        </p:txBody>
      </p:sp>
    </p:spTree>
    <p:extLst>
      <p:ext uri="{BB962C8B-B14F-4D97-AF65-F5344CB8AC3E}">
        <p14:creationId xmlns:p14="http://schemas.microsoft.com/office/powerpoint/2010/main" val="85908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need not be a written response, but you can assign it as homework if you’d really like to.</a:t>
            </a:r>
          </a:p>
        </p:txBody>
      </p:sp>
      <p:sp>
        <p:nvSpPr>
          <p:cNvPr id="4" name="Slide Number Placeholder 3"/>
          <p:cNvSpPr>
            <a:spLocks noGrp="1"/>
          </p:cNvSpPr>
          <p:nvPr>
            <p:ph type="sldNum" sz="quarter" idx="5"/>
          </p:nvPr>
        </p:nvSpPr>
        <p:spPr/>
        <p:txBody>
          <a:bodyPr/>
          <a:lstStyle/>
          <a:p>
            <a:fld id="{6BB0A574-DF1E-43CF-AFC1-E69EE04F5C78}" type="slidenum">
              <a:rPr lang="en-CA" smtClean="0"/>
              <a:t>18</a:t>
            </a:fld>
            <a:endParaRPr lang="en-CA" dirty="0"/>
          </a:p>
        </p:txBody>
      </p:sp>
    </p:spTree>
    <p:extLst>
      <p:ext uri="{BB962C8B-B14F-4D97-AF65-F5344CB8AC3E}">
        <p14:creationId xmlns:p14="http://schemas.microsoft.com/office/powerpoint/2010/main" val="134203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t>Obviously the fly-in guy is Vladimir Putin, President of Russia.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800" dirty="0">
              <a:solidFill>
                <a:srgbClr val="FFFFFF"/>
              </a:solidFill>
              <a:hlinkClick r:id="rId3" tooltip="https://www.flickr.com/photos/jiuguangw/7515405652">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solidFill>
                  <a:srgbClr val="FFFFFF"/>
                </a:solidFill>
                <a:hlinkClick r:id="rId3" tooltip="https://www.flickr.com/photos/jiuguangw/7515405652">
                  <a:extLst>
                    <a:ext uri="{A12FA001-AC4F-418D-AE19-62706E023703}">
                      <ahyp:hlinkClr xmlns:ahyp="http://schemas.microsoft.com/office/drawing/2018/hyperlinkcolor" val="tx"/>
                    </a:ext>
                  </a:extLst>
                </a:hlinkClick>
              </a:rPr>
              <a:t>This Photo</a:t>
            </a:r>
            <a:r>
              <a:rPr lang="en-CA" sz="800" dirty="0">
                <a:solidFill>
                  <a:srgbClr val="FFFFFF"/>
                </a:solidFill>
              </a:rPr>
              <a:t> by Unknown Author is licensed under </a:t>
            </a:r>
            <a:r>
              <a:rPr lang="en-CA" sz="8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8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thesecretrealtruth.blogspot.com/2015/10/blog-post_437.html"/>
              </a:rPr>
              <a:t>This Photo</a:t>
            </a:r>
            <a:r>
              <a:rPr lang="en-CA" sz="1200" dirty="0"/>
              <a:t> by Unknown Author is licensed under </a:t>
            </a:r>
            <a:r>
              <a:rPr lang="en-CA" sz="1200" dirty="0">
                <a:hlinkClick r:id="rId6" tooltip="https://creativecommons.org/licenses/by-nc-sa/3.0/"/>
              </a:rPr>
              <a:t>CC BY-SA-NC</a:t>
            </a:r>
            <a:endParaRPr lang="en-CA" sz="1200" dirty="0"/>
          </a:p>
        </p:txBody>
      </p:sp>
      <p:sp>
        <p:nvSpPr>
          <p:cNvPr id="4" name="Slide Number Placeholder 3"/>
          <p:cNvSpPr>
            <a:spLocks noGrp="1"/>
          </p:cNvSpPr>
          <p:nvPr>
            <p:ph type="sldNum" sz="quarter" idx="5"/>
          </p:nvPr>
        </p:nvSpPr>
        <p:spPr/>
        <p:txBody>
          <a:bodyPr/>
          <a:lstStyle/>
          <a:p>
            <a:fld id="{6BB0A574-DF1E-43CF-AFC1-E69EE04F5C78}" type="slidenum">
              <a:rPr lang="en-CA" smtClean="0"/>
              <a:t>2</a:t>
            </a:fld>
            <a:endParaRPr lang="en-CA" dirty="0"/>
          </a:p>
        </p:txBody>
      </p:sp>
    </p:spTree>
    <p:extLst>
      <p:ext uri="{BB962C8B-B14F-4D97-AF65-F5344CB8AC3E}">
        <p14:creationId xmlns:p14="http://schemas.microsoft.com/office/powerpoint/2010/main" val="22934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the students about what forms of government they are aware of to assess prior learning.</a:t>
            </a:r>
          </a:p>
        </p:txBody>
      </p:sp>
      <p:sp>
        <p:nvSpPr>
          <p:cNvPr id="4" name="Slide Number Placeholder 3"/>
          <p:cNvSpPr>
            <a:spLocks noGrp="1"/>
          </p:cNvSpPr>
          <p:nvPr>
            <p:ph type="sldNum" sz="quarter" idx="5"/>
          </p:nvPr>
        </p:nvSpPr>
        <p:spPr/>
        <p:txBody>
          <a:bodyPr/>
          <a:lstStyle/>
          <a:p>
            <a:fld id="{6BB0A574-DF1E-43CF-AFC1-E69EE04F5C78}" type="slidenum">
              <a:rPr lang="en-CA" smtClean="0"/>
              <a:t>3</a:t>
            </a:fld>
            <a:endParaRPr lang="en-CA" dirty="0"/>
          </a:p>
        </p:txBody>
      </p:sp>
    </p:spTree>
    <p:extLst>
      <p:ext uri="{BB962C8B-B14F-4D97-AF65-F5344CB8AC3E}">
        <p14:creationId xmlns:p14="http://schemas.microsoft.com/office/powerpoint/2010/main" val="420684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Green countries are Lapsed Republics, where constitutional provisions for government are suspended.  (Botswana, South Africa, Myanmar, Thailand)</a:t>
            </a:r>
          </a:p>
          <a:p>
            <a:r>
              <a:rPr lang="en-US" dirty="0"/>
              <a:t>Map courtesy of </a:t>
            </a:r>
            <a:r>
              <a:rPr lang="en-CA" dirty="0">
                <a:hlinkClick r:id="rId3"/>
              </a:rPr>
              <a:t>https://commons.wikimedia.org/wiki/File:Forms_of_government.svg</a:t>
            </a:r>
            <a:endParaRPr lang="en-CA" dirty="0"/>
          </a:p>
          <a:p>
            <a:endParaRPr lang="en-US" dirty="0"/>
          </a:p>
        </p:txBody>
      </p:sp>
      <p:sp>
        <p:nvSpPr>
          <p:cNvPr id="4" name="Slide Number Placeholder 3"/>
          <p:cNvSpPr>
            <a:spLocks noGrp="1"/>
          </p:cNvSpPr>
          <p:nvPr>
            <p:ph type="sldNum" sz="quarter" idx="10"/>
          </p:nvPr>
        </p:nvSpPr>
        <p:spPr/>
        <p:txBody>
          <a:bodyPr/>
          <a:lstStyle/>
          <a:p>
            <a:fld id="{1ABE2768-514C-47DD-8200-B9257ABE5423}" type="slidenum">
              <a:rPr lang="en-US" smtClean="0"/>
              <a:pPr/>
              <a:t>4</a:t>
            </a:fld>
            <a:endParaRPr lang="en-US" dirty="0"/>
          </a:p>
        </p:txBody>
      </p:sp>
    </p:spTree>
    <p:extLst>
      <p:ext uri="{BB962C8B-B14F-4D97-AF65-F5344CB8AC3E}">
        <p14:creationId xmlns:p14="http://schemas.microsoft.com/office/powerpoint/2010/main" val="9705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a:solidFill>
                  <a:schemeClr val="tx1"/>
                </a:solidFill>
              </a:rPr>
              <a:t>King Felipe VI of Spain is shown here. He is part of a Constitutional Monarchy. He never gets shown around here as an example of a Monarch. Time to share the wealth and let Q.E.II have a break.</a:t>
            </a:r>
          </a:p>
          <a:p>
            <a:endParaRPr lang="en-CA"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u="none" dirty="0">
                <a:solidFill>
                  <a:schemeClr val="tx1"/>
                </a:solidFill>
                <a:hlinkClick r:id="rId3" tooltip="https://en.wikipedia.org/wiki/King_of_Saudi_Arabia">
                  <a:extLst>
                    <a:ext uri="{A12FA001-AC4F-418D-AE19-62706E023703}">
                      <ahyp:hlinkClr xmlns:ahyp="http://schemas.microsoft.com/office/drawing/2018/hyperlinkcolor" val="tx"/>
                    </a:ext>
                  </a:extLst>
                </a:hlinkClick>
              </a:rPr>
              <a:t>This Photo</a:t>
            </a:r>
            <a:r>
              <a:rPr lang="en-CA" sz="1200" b="1" u="none" dirty="0">
                <a:solidFill>
                  <a:schemeClr val="tx1"/>
                </a:solidFill>
              </a:rPr>
              <a:t> by Unknown Author is licensed under </a:t>
            </a:r>
            <a:r>
              <a:rPr lang="en-CA" sz="1200" b="1" u="none" dirty="0">
                <a:solidFill>
                  <a:schemeClr val="tx1"/>
                </a:solidFill>
                <a:hlinkClick r:id="rId4" tooltip="https://creativecommons.org/licenses/by-sa/3.0/">
                  <a:extLst>
                    <a:ext uri="{A12FA001-AC4F-418D-AE19-62706E023703}">
                      <ahyp:hlinkClr xmlns:ahyp="http://schemas.microsoft.com/office/drawing/2018/hyperlinkcolor" val="tx"/>
                    </a:ext>
                  </a:extLst>
                </a:hlinkClick>
              </a:rPr>
              <a:t>CC BY-SA</a:t>
            </a:r>
            <a:endParaRPr lang="en-CA" sz="1200" b="1" u="none" dirty="0">
              <a:solidFill>
                <a:schemeClr val="tx1"/>
              </a:solidFill>
            </a:endParaRPr>
          </a:p>
          <a:p>
            <a:endParaRPr lang="en-CA" b="1" u="none" dirty="0">
              <a:solidFill>
                <a:schemeClr val="tx1"/>
              </a:solidFill>
            </a:endParaRPr>
          </a:p>
        </p:txBody>
      </p:sp>
      <p:sp>
        <p:nvSpPr>
          <p:cNvPr id="4" name="Slide Number Placeholder 3"/>
          <p:cNvSpPr>
            <a:spLocks noGrp="1"/>
          </p:cNvSpPr>
          <p:nvPr>
            <p:ph type="sldNum" sz="quarter" idx="5"/>
          </p:nvPr>
        </p:nvSpPr>
        <p:spPr/>
        <p:txBody>
          <a:bodyPr/>
          <a:lstStyle/>
          <a:p>
            <a:fld id="{6BB0A574-DF1E-43CF-AFC1-E69EE04F5C78}" type="slidenum">
              <a:rPr lang="en-CA" smtClean="0"/>
              <a:t>5</a:t>
            </a:fld>
            <a:endParaRPr lang="en-CA" dirty="0"/>
          </a:p>
        </p:txBody>
      </p:sp>
    </p:spTree>
    <p:extLst>
      <p:ext uri="{BB962C8B-B14F-4D97-AF65-F5344CB8AC3E}">
        <p14:creationId xmlns:p14="http://schemas.microsoft.com/office/powerpoint/2010/main" val="290124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Pierre Elliot Trudeau, and the late Queen Elizabeth II and late Prince Phillip, who doesn’t get to be called King.</a:t>
            </a:r>
          </a:p>
        </p:txBody>
      </p:sp>
      <p:sp>
        <p:nvSpPr>
          <p:cNvPr id="4" name="Slide Number Placeholder 3"/>
          <p:cNvSpPr>
            <a:spLocks noGrp="1"/>
          </p:cNvSpPr>
          <p:nvPr>
            <p:ph type="sldNum" sz="quarter" idx="5"/>
          </p:nvPr>
        </p:nvSpPr>
        <p:spPr/>
        <p:txBody>
          <a:bodyPr/>
          <a:lstStyle/>
          <a:p>
            <a:fld id="{6BB0A574-DF1E-43CF-AFC1-E69EE04F5C78}" type="slidenum">
              <a:rPr lang="en-CA" smtClean="0"/>
              <a:t>6</a:t>
            </a:fld>
            <a:endParaRPr lang="en-CA" dirty="0"/>
          </a:p>
        </p:txBody>
      </p:sp>
    </p:spTree>
    <p:extLst>
      <p:ext uri="{BB962C8B-B14F-4D97-AF65-F5344CB8AC3E}">
        <p14:creationId xmlns:p14="http://schemas.microsoft.com/office/powerpoint/2010/main" val="44682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King </a:t>
            </a:r>
            <a:r>
              <a:rPr lang="de-DE" sz="1200" b="0" i="0" kern="1200" dirty="0">
                <a:solidFill>
                  <a:schemeClr val="tx1"/>
                </a:solidFill>
                <a:effectLst/>
                <a:latin typeface="+mn-lt"/>
                <a:ea typeface="+mn-ea"/>
                <a:cs typeface="+mn-cs"/>
              </a:rPr>
              <a:t>Salman bin Abdulaziz Al Saud of Saudi Arabia. He is an absolute monarch, but recently the Saudis have made claims to democratize the Kingdom. </a:t>
            </a:r>
            <a:r>
              <a:rPr lang="en-CA" sz="1200" b="0" i="0" kern="1200" dirty="0">
                <a:solidFill>
                  <a:schemeClr val="tx1"/>
                </a:solidFill>
                <a:effectLst/>
                <a:latin typeface="+mn-lt"/>
                <a:ea typeface="+mn-ea"/>
                <a:cs typeface="+mn-cs"/>
              </a:rPr>
              <a:t>Jamal Khashoggi, the murdered Saudi journalist might disagree with that appraisal. </a:t>
            </a:r>
            <a:endParaRPr lang="en-CA" b="0" dirty="0"/>
          </a:p>
        </p:txBody>
      </p:sp>
      <p:sp>
        <p:nvSpPr>
          <p:cNvPr id="4" name="Slide Number Placeholder 3"/>
          <p:cNvSpPr>
            <a:spLocks noGrp="1"/>
          </p:cNvSpPr>
          <p:nvPr>
            <p:ph type="sldNum" sz="quarter" idx="5"/>
          </p:nvPr>
        </p:nvSpPr>
        <p:spPr/>
        <p:txBody>
          <a:bodyPr/>
          <a:lstStyle/>
          <a:p>
            <a:fld id="{6BB0A574-DF1E-43CF-AFC1-E69EE04F5C78}" type="slidenum">
              <a:rPr lang="en-CA" smtClean="0"/>
              <a:t>7</a:t>
            </a:fld>
            <a:endParaRPr lang="en-CA" dirty="0"/>
          </a:p>
        </p:txBody>
      </p:sp>
    </p:spTree>
    <p:extLst>
      <p:ext uri="{BB962C8B-B14F-4D97-AF65-F5344CB8AC3E}">
        <p14:creationId xmlns:p14="http://schemas.microsoft.com/office/powerpoint/2010/main" val="79693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Yes, the Greeks invented lots of things. Democracy is one of them.</a:t>
            </a:r>
          </a:p>
        </p:txBody>
      </p:sp>
      <p:sp>
        <p:nvSpPr>
          <p:cNvPr id="4" name="Slide Number Placeholder 3"/>
          <p:cNvSpPr>
            <a:spLocks noGrp="1"/>
          </p:cNvSpPr>
          <p:nvPr>
            <p:ph type="sldNum" sz="quarter" idx="5"/>
          </p:nvPr>
        </p:nvSpPr>
        <p:spPr/>
        <p:txBody>
          <a:bodyPr/>
          <a:lstStyle/>
          <a:p>
            <a:fld id="{6BB0A574-DF1E-43CF-AFC1-E69EE04F5C78}" type="slidenum">
              <a:rPr lang="en-CA" smtClean="0"/>
              <a:t>8</a:t>
            </a:fld>
            <a:endParaRPr lang="en-CA" dirty="0"/>
          </a:p>
        </p:txBody>
      </p:sp>
    </p:spTree>
    <p:extLst>
      <p:ext uri="{BB962C8B-B14F-4D97-AF65-F5344CB8AC3E}">
        <p14:creationId xmlns:p14="http://schemas.microsoft.com/office/powerpoint/2010/main" val="316997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Canada uses a representative democracy too and it works in large populations.</a:t>
            </a:r>
          </a:p>
        </p:txBody>
      </p:sp>
      <p:sp>
        <p:nvSpPr>
          <p:cNvPr id="4" name="Slide Number Placeholder 3"/>
          <p:cNvSpPr>
            <a:spLocks noGrp="1"/>
          </p:cNvSpPr>
          <p:nvPr>
            <p:ph type="sldNum" sz="quarter" idx="5"/>
          </p:nvPr>
        </p:nvSpPr>
        <p:spPr/>
        <p:txBody>
          <a:bodyPr/>
          <a:lstStyle/>
          <a:p>
            <a:fld id="{6BB0A574-DF1E-43CF-AFC1-E69EE04F5C78}" type="slidenum">
              <a:rPr lang="en-CA" smtClean="0"/>
              <a:t>9</a:t>
            </a:fld>
            <a:endParaRPr lang="en-CA" dirty="0"/>
          </a:p>
        </p:txBody>
      </p:sp>
    </p:spTree>
    <p:extLst>
      <p:ext uri="{BB962C8B-B14F-4D97-AF65-F5344CB8AC3E}">
        <p14:creationId xmlns:p14="http://schemas.microsoft.com/office/powerpoint/2010/main" val="255785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25C3-EE14-49AA-A000-EB70C1B5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A33EDCB-8916-4C12-861C-E040D92EB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501856F-BA0F-4736-A6AB-47BECC0536F9}"/>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E192F007-BA8E-467B-94E2-8F93177BB1B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E7FFCEA-4F72-4276-864B-1D1C9A9F6149}"/>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10696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D5C6-678B-43CF-A105-5CC1DB0F2D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8439EB-7441-43BC-9BDC-7ABBD1218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5FA160-9D2D-40D1-8DA8-30AE575A709B}"/>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F8E34930-31BE-4A7D-ADD2-8EB5DCF0B84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DDCACFD-062A-489A-AB1B-942F6B1232E7}"/>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287606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CEAC9-19A6-45BB-B0F0-425F12B79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1903498-1933-4F0D-A537-C00AFF3C3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1EEE8C-9834-46A4-9553-391C4EAC3E27}"/>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8A587872-EC85-46CF-BAC7-51333D6D8D5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9A8140B-A41B-453D-A5A4-53321C1DBC71}"/>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381032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92FA-2A3A-4BD9-96DA-4AE48EFDEE1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0E9C13F-90D9-4C85-A429-A304E850F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85B6A0-7026-4FF7-A7A8-540B169BA31C}"/>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09360821-CCDF-4C0C-90E9-A762BDDF64E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B1D1069-F31C-42FB-91A4-C3EC0ECAC7A9}"/>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46973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58C7-4857-4CDB-B28B-1584872A0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E8B686B-1EA5-4DEE-93F8-F81EE4CBC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480BA-A3B3-41C6-A731-25896C190C45}"/>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C9E13CF8-2A0F-47B0-B976-4AC9398E91A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18F4C48-E7FD-4C55-B987-4708D51364E9}"/>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345395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8AFC-CE25-4394-A5ED-0655670CF03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12C6027-61C3-4887-B293-F628C3087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D0356B5-57A5-4631-A1F5-3CDBB7B5B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4ECF246-9C60-4499-9233-2636B49C87C9}"/>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6" name="Footer Placeholder 5">
            <a:extLst>
              <a:ext uri="{FF2B5EF4-FFF2-40B4-BE49-F238E27FC236}">
                <a16:creationId xmlns:a16="http://schemas.microsoft.com/office/drawing/2014/main" id="{66645F2F-9478-4F75-A2A8-2A42A4C1A0D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F200195-5DF8-4279-B440-96565D8038B3}"/>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181289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39E2-63D9-4117-BF4B-D7F4059077D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CAAE9A6-AE13-4557-89C4-8908471F9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1AA65-F595-4470-B120-E99E9BE3E3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E447E0F-655C-4A88-BBFA-48703A86E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A6E6E-0A09-4E2E-A7C2-A27D22610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85F3936-4DB4-48C3-8D84-8A2B38661ED5}"/>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8" name="Footer Placeholder 7">
            <a:extLst>
              <a:ext uri="{FF2B5EF4-FFF2-40B4-BE49-F238E27FC236}">
                <a16:creationId xmlns:a16="http://schemas.microsoft.com/office/drawing/2014/main" id="{37D36595-C249-41A3-8C54-63E6C53D0D30}"/>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47AE30-5A31-4B3A-A2BF-82D610F42EF6}"/>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77254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FBD0-76C1-4487-B899-12DED2145B6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D099E0A-5043-47EE-8539-91672C6B9449}"/>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4" name="Footer Placeholder 3">
            <a:extLst>
              <a:ext uri="{FF2B5EF4-FFF2-40B4-BE49-F238E27FC236}">
                <a16:creationId xmlns:a16="http://schemas.microsoft.com/office/drawing/2014/main" id="{C097EF5B-2826-4A29-BC64-7C46B7B10E3D}"/>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282E782-2733-4CF9-8336-AB1034597790}"/>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61416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6F4DE-019D-4B63-81A1-E48EE1015847}"/>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3" name="Footer Placeholder 2">
            <a:extLst>
              <a:ext uri="{FF2B5EF4-FFF2-40B4-BE49-F238E27FC236}">
                <a16:creationId xmlns:a16="http://schemas.microsoft.com/office/drawing/2014/main" id="{D1C82ACB-9050-4489-848B-E651540A7147}"/>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26B54369-E0C4-48AF-9112-723B4EB7F47D}"/>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103245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9C08-D2DD-470C-8A0F-EDF687CB5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BEF31B1-9BA1-4E7F-A08F-35F021299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416A639-A320-4F1B-A2D3-75E328362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31576-8539-4225-849E-789E61082D52}"/>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6" name="Footer Placeholder 5">
            <a:extLst>
              <a:ext uri="{FF2B5EF4-FFF2-40B4-BE49-F238E27FC236}">
                <a16:creationId xmlns:a16="http://schemas.microsoft.com/office/drawing/2014/main" id="{B57EA120-ECA4-4165-997A-6A54C68D1C4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CCE0457-AFA9-469A-B93E-F18D427E550F}"/>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25296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2EFA-F302-42F6-8D92-71E3EDB81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65E368-624C-4675-A299-CFF3DD548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0D240834-326E-4887-A8AE-21402610B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7C70-B782-4632-94EF-C0BF0DEE1DD9}"/>
              </a:ext>
            </a:extLst>
          </p:cNvPr>
          <p:cNvSpPr>
            <a:spLocks noGrp="1"/>
          </p:cNvSpPr>
          <p:nvPr>
            <p:ph type="dt" sz="half" idx="10"/>
          </p:nvPr>
        </p:nvSpPr>
        <p:spPr/>
        <p:txBody>
          <a:bodyPr/>
          <a:lstStyle/>
          <a:p>
            <a:fld id="{757B1307-8721-406E-8227-790C49519613}" type="datetimeFigureOut">
              <a:rPr lang="en-CA" smtClean="0"/>
              <a:t>2023-01-20</a:t>
            </a:fld>
            <a:endParaRPr lang="en-CA" dirty="0"/>
          </a:p>
        </p:txBody>
      </p:sp>
      <p:sp>
        <p:nvSpPr>
          <p:cNvPr id="6" name="Footer Placeholder 5">
            <a:extLst>
              <a:ext uri="{FF2B5EF4-FFF2-40B4-BE49-F238E27FC236}">
                <a16:creationId xmlns:a16="http://schemas.microsoft.com/office/drawing/2014/main" id="{CF42BF32-7503-4836-AA86-EF93C9D0847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571E74D-57E2-4AB3-A5F2-CB85C07FB22A}"/>
              </a:ext>
            </a:extLst>
          </p:cNvPr>
          <p:cNvSpPr>
            <a:spLocks noGrp="1"/>
          </p:cNvSpPr>
          <p:nvPr>
            <p:ph type="sldNum" sz="quarter" idx="12"/>
          </p:nvPr>
        </p:nvSpPr>
        <p:spPr/>
        <p:txBody>
          <a:bodyPr/>
          <a:lstStyle/>
          <a:p>
            <a:fld id="{5C0701D9-2710-4AEC-8F4D-00A3EC350F59}" type="slidenum">
              <a:rPr lang="en-CA" smtClean="0"/>
              <a:t>‹#›</a:t>
            </a:fld>
            <a:endParaRPr lang="en-CA" dirty="0"/>
          </a:p>
        </p:txBody>
      </p:sp>
    </p:spTree>
    <p:extLst>
      <p:ext uri="{BB962C8B-B14F-4D97-AF65-F5344CB8AC3E}">
        <p14:creationId xmlns:p14="http://schemas.microsoft.com/office/powerpoint/2010/main" val="40227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B91B3-04A4-4DDE-9DC6-F201C133C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78C32E-8204-4ABF-B409-5BCCE7D83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281F5A-9CC9-4CAD-9642-65A1503AE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1307-8721-406E-8227-790C49519613}" type="datetimeFigureOut">
              <a:rPr lang="en-CA" smtClean="0"/>
              <a:t>2023-01-20</a:t>
            </a:fld>
            <a:endParaRPr lang="en-CA" dirty="0"/>
          </a:p>
        </p:txBody>
      </p:sp>
      <p:sp>
        <p:nvSpPr>
          <p:cNvPr id="5" name="Footer Placeholder 4">
            <a:extLst>
              <a:ext uri="{FF2B5EF4-FFF2-40B4-BE49-F238E27FC236}">
                <a16:creationId xmlns:a16="http://schemas.microsoft.com/office/drawing/2014/main" id="{B0BC4BBA-E49F-4435-BABF-FCD32C413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1F6976C-479B-47EF-AD1C-74FC16D27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701D9-2710-4AEC-8F4D-00A3EC350F59}" type="slidenum">
              <a:rPr lang="en-CA" smtClean="0"/>
              <a:t>‹#›</a:t>
            </a:fld>
            <a:endParaRPr lang="en-CA" dirty="0"/>
          </a:p>
        </p:txBody>
      </p:sp>
    </p:spTree>
    <p:extLst>
      <p:ext uri="{BB962C8B-B14F-4D97-AF65-F5344CB8AC3E}">
        <p14:creationId xmlns:p14="http://schemas.microsoft.com/office/powerpoint/2010/main" val="277902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hesecretrealtruth.blogspot.com/2015/10/blog-post_437.html" TargetMode="Externa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jiuguangw/751540565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p, Growth, Success, Arrow, Graphic, Business, Graph">
            <a:extLst>
              <a:ext uri="{FF2B5EF4-FFF2-40B4-BE49-F238E27FC236}">
                <a16:creationId xmlns:a16="http://schemas.microsoft.com/office/drawing/2014/main" id="{A4D84309-7F80-4AC1-A02B-53A724A596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83" t="9091" r="2528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0FDCB-4C64-4439-AF15-30925FFB6FD1}"/>
              </a:ext>
            </a:extLst>
          </p:cNvPr>
          <p:cNvSpPr>
            <a:spLocks noGrp="1"/>
          </p:cNvSpPr>
          <p:nvPr>
            <p:ph type="ctrTitle"/>
          </p:nvPr>
        </p:nvSpPr>
        <p:spPr>
          <a:xfrm>
            <a:off x="477981" y="1980499"/>
            <a:ext cx="4023360" cy="2345998"/>
          </a:xfrm>
        </p:spPr>
        <p:txBody>
          <a:bodyPr anchor="b">
            <a:noAutofit/>
          </a:bodyPr>
          <a:lstStyle/>
          <a:p>
            <a:pPr algn="l"/>
            <a:r>
              <a:rPr lang="en-CA" sz="5500" dirty="0">
                <a:latin typeface="Veteran Typewriter" panose="02000500000000000000" pitchFamily="2" charset="0"/>
              </a:rPr>
              <a:t>The Many Different forms of Government</a:t>
            </a:r>
          </a:p>
        </p:txBody>
      </p:sp>
      <p:sp>
        <p:nvSpPr>
          <p:cNvPr id="6" name="Subtitle 2">
            <a:extLst>
              <a:ext uri="{FF2B5EF4-FFF2-40B4-BE49-F238E27FC236}">
                <a16:creationId xmlns:a16="http://schemas.microsoft.com/office/drawing/2014/main" id="{1BE1031C-12A0-416B-AC1C-1E74FD6A9450}"/>
              </a:ext>
            </a:extLst>
          </p:cNvPr>
          <p:cNvSpPr>
            <a:spLocks noGrp="1"/>
          </p:cNvSpPr>
          <p:nvPr>
            <p:ph type="subTitle" idx="1"/>
          </p:nvPr>
        </p:nvSpPr>
        <p:spPr>
          <a:xfrm>
            <a:off x="0" y="6474352"/>
            <a:ext cx="7345180" cy="1208141"/>
          </a:xfrm>
        </p:spPr>
        <p:txBody>
          <a:bodyPr>
            <a:normAutofit/>
          </a:bodyPr>
          <a:lstStyle/>
          <a:p>
            <a:pPr algn="l"/>
            <a:r>
              <a:rPr lang="en-US" sz="2000" kern="1200" dirty="0">
                <a:latin typeface="Veteran Typewriter" panose="02000500000000000000" pitchFamily="2" charset="0"/>
                <a:ea typeface="+mj-ea"/>
                <a:cs typeface="+mj-cs"/>
              </a:rPr>
              <a:t>Copyright ©2020 Kosowan’s Korner. All rights reserved.</a:t>
            </a:r>
          </a:p>
          <a:p>
            <a:pPr algn="l"/>
            <a:endParaRPr lang="en-CA" sz="20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960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voting public">
            <a:extLst>
              <a:ext uri="{FF2B5EF4-FFF2-40B4-BE49-F238E27FC236}">
                <a16:creationId xmlns:a16="http://schemas.microsoft.com/office/drawing/2014/main" id="{AB0322CE-93E1-422B-A66F-0B001F0D63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70" b="2410"/>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4" name="Oval 7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4F671E-8444-4556-BEA6-2B8FA24915DD}"/>
              </a:ext>
            </a:extLst>
          </p:cNvPr>
          <p:cNvSpPr>
            <a:spLocks noGrp="1"/>
          </p:cNvSpPr>
          <p:nvPr>
            <p:ph type="title"/>
          </p:nvPr>
        </p:nvSpPr>
        <p:spPr>
          <a:xfrm>
            <a:off x="0" y="4388303"/>
            <a:ext cx="5021782" cy="1644922"/>
          </a:xfrm>
        </p:spPr>
        <p:txBody>
          <a:bodyPr>
            <a:noAutofit/>
          </a:bodyPr>
          <a:lstStyle/>
          <a:p>
            <a:r>
              <a:rPr lang="en-CA" sz="6000" dirty="0">
                <a:solidFill>
                  <a:srgbClr val="000000"/>
                </a:solidFill>
                <a:latin typeface="Veteran Typewriter" panose="02000500000000000000" pitchFamily="2" charset="0"/>
              </a:rPr>
              <a:t>Direct </a:t>
            </a:r>
            <a:br>
              <a:rPr lang="en-CA" sz="6000" dirty="0">
                <a:solidFill>
                  <a:srgbClr val="000000"/>
                </a:solidFill>
                <a:latin typeface="Veteran Typewriter" panose="02000500000000000000" pitchFamily="2" charset="0"/>
              </a:rPr>
            </a:br>
            <a:r>
              <a:rPr lang="en-CA" sz="6000" dirty="0">
                <a:solidFill>
                  <a:srgbClr val="000000"/>
                </a:solidFill>
                <a:latin typeface="Veteran Typewriter" panose="02000500000000000000" pitchFamily="2" charset="0"/>
              </a:rPr>
              <a:t>Democracy</a:t>
            </a:r>
          </a:p>
        </p:txBody>
      </p:sp>
      <p:sp>
        <p:nvSpPr>
          <p:cNvPr id="3" name="Content Placeholder 2">
            <a:extLst>
              <a:ext uri="{FF2B5EF4-FFF2-40B4-BE49-F238E27FC236}">
                <a16:creationId xmlns:a16="http://schemas.microsoft.com/office/drawing/2014/main" id="{B36774D1-BF5D-47DE-8B72-476EE9CDA31E}"/>
              </a:ext>
            </a:extLst>
          </p:cNvPr>
          <p:cNvSpPr>
            <a:spLocks noGrp="1"/>
          </p:cNvSpPr>
          <p:nvPr>
            <p:ph idx="1"/>
          </p:nvPr>
        </p:nvSpPr>
        <p:spPr>
          <a:xfrm>
            <a:off x="4047345" y="4739796"/>
            <a:ext cx="8144656" cy="1509935"/>
          </a:xfrm>
        </p:spPr>
        <p:txBody>
          <a:bodyPr anchor="ctr">
            <a:noAutofit/>
          </a:bodyPr>
          <a:lstStyle/>
          <a:p>
            <a:pPr marL="0" indent="0">
              <a:buNone/>
            </a:pPr>
            <a:r>
              <a:rPr lang="en-US" sz="2200" dirty="0">
                <a:solidFill>
                  <a:srgbClr val="000000"/>
                </a:solidFill>
                <a:latin typeface="Veteran Typewriter" panose="02000500000000000000" pitchFamily="2" charset="0"/>
              </a:rPr>
              <a:t>A form of democracy where all people vote on all matters.</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This is not practical in large countries with millions of people.</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This system works best in small groups or even corporations or condominium governments.</a:t>
            </a:r>
          </a:p>
        </p:txBody>
      </p:sp>
    </p:spTree>
    <p:extLst>
      <p:ext uri="{BB962C8B-B14F-4D97-AF65-F5344CB8AC3E}">
        <p14:creationId xmlns:p14="http://schemas.microsoft.com/office/powerpoint/2010/main" val="218729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saddam hussein">
            <a:extLst>
              <a:ext uri="{FF2B5EF4-FFF2-40B4-BE49-F238E27FC236}">
                <a16:creationId xmlns:a16="http://schemas.microsoft.com/office/drawing/2014/main" id="{F1099DC2-24ED-4D92-9E1D-D08154D289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75" r="20924" b="-2"/>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13CD94-DA51-4682-ACD0-CBA503BBE7A5}"/>
              </a:ext>
            </a:extLst>
          </p:cNvPr>
          <p:cNvSpPr>
            <a:spLocks noGrp="1"/>
          </p:cNvSpPr>
          <p:nvPr>
            <p:ph type="title"/>
          </p:nvPr>
        </p:nvSpPr>
        <p:spPr>
          <a:xfrm>
            <a:off x="7322821" y="0"/>
            <a:ext cx="4869179" cy="1325563"/>
          </a:xfrm>
        </p:spPr>
        <p:txBody>
          <a:bodyPr>
            <a:normAutofit/>
          </a:bodyPr>
          <a:lstStyle/>
          <a:p>
            <a:pPr algn="r"/>
            <a:r>
              <a:rPr lang="en-CA" sz="6000" dirty="0">
                <a:solidFill>
                  <a:srgbClr val="000000"/>
                </a:solidFill>
                <a:latin typeface="Veteran Typewriter" panose="02000500000000000000" pitchFamily="2" charset="0"/>
              </a:rPr>
              <a:t>Dictatorship</a:t>
            </a:r>
          </a:p>
        </p:txBody>
      </p:sp>
      <p:sp>
        <p:nvSpPr>
          <p:cNvPr id="3" name="Content Placeholder 2">
            <a:extLst>
              <a:ext uri="{FF2B5EF4-FFF2-40B4-BE49-F238E27FC236}">
                <a16:creationId xmlns:a16="http://schemas.microsoft.com/office/drawing/2014/main" id="{30C0E566-B08C-404E-B368-C1FB15866E8C}"/>
              </a:ext>
            </a:extLst>
          </p:cNvPr>
          <p:cNvSpPr>
            <a:spLocks noGrp="1"/>
          </p:cNvSpPr>
          <p:nvPr>
            <p:ph idx="1"/>
          </p:nvPr>
        </p:nvSpPr>
        <p:spPr>
          <a:xfrm>
            <a:off x="6601419" y="3017513"/>
            <a:ext cx="4869179" cy="3047946"/>
          </a:xfrm>
        </p:spPr>
        <p:txBody>
          <a:bodyPr anchor="b">
            <a:noAutofit/>
          </a:bodyPr>
          <a:lstStyle/>
          <a:p>
            <a:pPr marL="0" indent="0">
              <a:buNone/>
            </a:pPr>
            <a:r>
              <a:rPr lang="en-US" sz="2200" dirty="0">
                <a:solidFill>
                  <a:srgbClr val="000000"/>
                </a:solidFill>
                <a:latin typeface="Veteran Typewriter" panose="02000500000000000000" pitchFamily="2" charset="0"/>
              </a:rPr>
              <a:t>This is a government that is run by one person, usually a Dictator though they rarely use that title.</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Power is taken by force and requires military support.</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After the leader loses power (by dying or resigning or being overthrown), the government likely falls into Civil War.</a:t>
            </a:r>
          </a:p>
        </p:txBody>
      </p:sp>
    </p:spTree>
    <p:extLst>
      <p:ext uri="{BB962C8B-B14F-4D97-AF65-F5344CB8AC3E}">
        <p14:creationId xmlns:p14="http://schemas.microsoft.com/office/powerpoint/2010/main" val="403217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BD69-CC37-414F-BDA2-036AA2C0C4F7}"/>
              </a:ext>
            </a:extLst>
          </p:cNvPr>
          <p:cNvSpPr>
            <a:spLocks noGrp="1"/>
          </p:cNvSpPr>
          <p:nvPr>
            <p:ph type="title"/>
          </p:nvPr>
        </p:nvSpPr>
        <p:spPr>
          <a:xfrm>
            <a:off x="8127586" y="-4136"/>
            <a:ext cx="4064412" cy="843585"/>
          </a:xfrm>
        </p:spPr>
        <p:txBody>
          <a:bodyPr anchor="b">
            <a:noAutofit/>
          </a:bodyPr>
          <a:lstStyle/>
          <a:p>
            <a:pPr algn="r"/>
            <a:r>
              <a:rPr lang="en-CA" sz="6000" dirty="0">
                <a:latin typeface="Veteran Typewriter" panose="02000500000000000000" pitchFamily="2" charset="0"/>
              </a:rPr>
              <a:t>Oligarchy</a:t>
            </a:r>
          </a:p>
        </p:txBody>
      </p:sp>
      <p:pic>
        <p:nvPicPr>
          <p:cNvPr id="9218" name="Picture 2" descr="Image result for soviet union leaders">
            <a:extLst>
              <a:ext uri="{FF2B5EF4-FFF2-40B4-BE49-F238E27FC236}">
                <a16:creationId xmlns:a16="http://schemas.microsoft.com/office/drawing/2014/main" id="{DEE594E5-7E8F-4F65-A34F-8D7D8E09D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1"/>
          <a:stretch/>
        </p:blipFill>
        <p:spPr bwMode="auto">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9C3042-2D7A-4DFF-B5B8-85FEB8AE4201}"/>
              </a:ext>
            </a:extLst>
          </p:cNvPr>
          <p:cNvSpPr>
            <a:spLocks noGrp="1"/>
          </p:cNvSpPr>
          <p:nvPr>
            <p:ph idx="1"/>
          </p:nvPr>
        </p:nvSpPr>
        <p:spPr>
          <a:xfrm>
            <a:off x="6460762" y="620921"/>
            <a:ext cx="5428518" cy="3752849"/>
          </a:xfrm>
        </p:spPr>
        <p:txBody>
          <a:bodyPr>
            <a:noAutofit/>
          </a:bodyPr>
          <a:lstStyle/>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Specific group of people rule and serve their own interests while in government. </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Power is given to people in a preferred group like:</a:t>
            </a:r>
          </a:p>
          <a:p>
            <a:pPr marL="0" indent="0">
              <a:buNone/>
            </a:pPr>
            <a:r>
              <a:rPr lang="en-US" sz="2000" dirty="0">
                <a:latin typeface="Veteran Typewriter" panose="02000500000000000000" pitchFamily="2" charset="0"/>
              </a:rPr>
              <a:t>	The Rich or Famous families</a:t>
            </a:r>
          </a:p>
          <a:p>
            <a:pPr marL="0" indent="0">
              <a:buNone/>
            </a:pPr>
            <a:r>
              <a:rPr lang="en-US" sz="2000" dirty="0">
                <a:latin typeface="Veteran Typewriter" panose="02000500000000000000" pitchFamily="2" charset="0"/>
              </a:rPr>
              <a:t>	Educated Elites </a:t>
            </a:r>
          </a:p>
          <a:p>
            <a:pPr marL="0" indent="0">
              <a:buNone/>
            </a:pPr>
            <a:r>
              <a:rPr lang="en-US" sz="2000" dirty="0">
                <a:latin typeface="Veteran Typewriter" panose="02000500000000000000" pitchFamily="2" charset="0"/>
              </a:rPr>
              <a:t>	People of certain races</a:t>
            </a:r>
          </a:p>
          <a:p>
            <a:pPr marL="0" indent="0">
              <a:buNone/>
            </a:pPr>
            <a:r>
              <a:rPr lang="en-US" sz="2000" dirty="0">
                <a:latin typeface="Veteran Typewriter" panose="02000500000000000000" pitchFamily="2" charset="0"/>
              </a:rPr>
              <a:t>	Members of Political Party or class</a:t>
            </a:r>
            <a:br>
              <a:rPr lang="en-US" sz="2000" dirty="0">
                <a:latin typeface="Veteran Typewriter" panose="02000500000000000000" pitchFamily="2" charset="0"/>
              </a:rPr>
            </a:b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The U.S.S.R. was one of most powerful Oligarchies, with members of the Communist Party being the people who ruled.</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Another example was the Apartheid of South Africa, where Whites of Dutch heritage held power based on ethnicity.</a:t>
            </a:r>
          </a:p>
          <a:p>
            <a:endParaRPr lang="en-CA" sz="2000" dirty="0">
              <a:latin typeface="Veteran Typewriter" panose="02000500000000000000" pitchFamily="2" charset="0"/>
            </a:endParaRPr>
          </a:p>
        </p:txBody>
      </p:sp>
    </p:spTree>
    <p:extLst>
      <p:ext uri="{BB962C8B-B14F-4D97-AF65-F5344CB8AC3E}">
        <p14:creationId xmlns:p14="http://schemas.microsoft.com/office/powerpoint/2010/main" val="357921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803" y="365125"/>
            <a:ext cx="5475631" cy="1692794"/>
          </a:xfrm>
        </p:spPr>
        <p:txBody>
          <a:bodyPr>
            <a:normAutofit fontScale="90000"/>
          </a:bodyPr>
          <a:lstStyle/>
          <a:p>
            <a:r>
              <a:rPr lang="en-US" sz="6000" dirty="0">
                <a:latin typeface="Veteran Typewriter" panose="02000500000000000000" pitchFamily="2" charset="0"/>
              </a:rPr>
              <a:t>Totalitarianism</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99803" y="2523712"/>
            <a:ext cx="5475631" cy="4035615"/>
          </a:xfrm>
        </p:spPr>
        <p:txBody>
          <a:bodyPr>
            <a:noAutofit/>
          </a:bodyPr>
          <a:lstStyle/>
          <a:p>
            <a:pPr marL="0" indent="0">
              <a:buNone/>
            </a:pPr>
            <a:r>
              <a:rPr lang="en-US" sz="2200" dirty="0">
                <a:latin typeface="Veteran Typewriter" panose="02000500000000000000" pitchFamily="2" charset="0"/>
              </a:rPr>
              <a:t>Government controls nearly all parts of citizens lives.</a:t>
            </a:r>
            <a:br>
              <a:rPr lang="en-US" sz="2200" dirty="0">
                <a:latin typeface="Veteran Typewriter" panose="02000500000000000000" pitchFamily="2" charset="0"/>
              </a:rPr>
            </a:b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Citizens have few rights if any at all.</a:t>
            </a:r>
          </a:p>
          <a:p>
            <a:pPr marL="0" indent="0">
              <a:buNone/>
            </a:pPr>
            <a:br>
              <a:rPr lang="en-US" sz="2200" dirty="0">
                <a:latin typeface="Veteran Typewriter" panose="02000500000000000000" pitchFamily="2" charset="0"/>
              </a:rPr>
            </a:br>
            <a:r>
              <a:rPr lang="en-US" sz="2200" dirty="0">
                <a:latin typeface="Veteran Typewriter" panose="02000500000000000000" pitchFamily="2" charset="0"/>
              </a:rPr>
              <a:t>Found in dictatorships and oligarchies .</a:t>
            </a:r>
          </a:p>
          <a:p>
            <a:pPr marL="0" indent="0">
              <a:buNone/>
            </a:pPr>
            <a:br>
              <a:rPr lang="en-US" sz="2200" dirty="0">
                <a:latin typeface="Veteran Typewriter" panose="02000500000000000000" pitchFamily="2" charset="0"/>
              </a:rPr>
            </a:br>
            <a:r>
              <a:rPr lang="en-US" sz="2200" dirty="0">
                <a:latin typeface="Veteran Typewriter" panose="02000500000000000000" pitchFamily="2" charset="0"/>
              </a:rPr>
              <a:t>North Korea and Cuba are present day examples.</a:t>
            </a:r>
          </a:p>
          <a:p>
            <a:pPr marL="0" indent="0">
              <a:buNone/>
            </a:pPr>
            <a:br>
              <a:rPr lang="en-US" sz="2200" dirty="0">
                <a:latin typeface="Veteran Typewriter" panose="02000500000000000000" pitchFamily="2" charset="0"/>
              </a:rPr>
            </a:br>
            <a:r>
              <a:rPr lang="en-US" sz="2200" dirty="0">
                <a:latin typeface="Veteran Typewriter" panose="02000500000000000000" pitchFamily="2" charset="0"/>
              </a:rPr>
              <a:t>Totalitarian Governments are always scared of dissidence (people who rebel). </a:t>
            </a:r>
          </a:p>
        </p:txBody>
      </p:sp>
      <p:pic>
        <p:nvPicPr>
          <p:cNvPr id="10242" name="Picture 2" descr="Image result for kim jong un">
            <a:extLst>
              <a:ext uri="{FF2B5EF4-FFF2-40B4-BE49-F238E27FC236}">
                <a16:creationId xmlns:a16="http://schemas.microsoft.com/office/drawing/2014/main" id="{B1A7FD65-B306-4183-96A4-4749FEA87C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0973"/>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6301778"/>
      </p:ext>
    </p:extLst>
  </p:cSld>
  <p:clrMapOvr>
    <a:masterClrMapping/>
  </p:clrMapOvr>
  <p:transition advTm="4986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 result for pope francis">
            <a:extLst>
              <a:ext uri="{FF2B5EF4-FFF2-40B4-BE49-F238E27FC236}">
                <a16:creationId xmlns:a16="http://schemas.microsoft.com/office/drawing/2014/main" id="{9828E393-BAF7-4128-9C34-4985E3243C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67" r="6566" b="-1"/>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7BC461-6466-4543-AC74-17A75EB86379}"/>
              </a:ext>
            </a:extLst>
          </p:cNvPr>
          <p:cNvSpPr>
            <a:spLocks noGrp="1"/>
          </p:cNvSpPr>
          <p:nvPr>
            <p:ph type="title"/>
          </p:nvPr>
        </p:nvSpPr>
        <p:spPr>
          <a:xfrm>
            <a:off x="7334730" y="0"/>
            <a:ext cx="4869179" cy="1034321"/>
          </a:xfrm>
        </p:spPr>
        <p:txBody>
          <a:bodyPr>
            <a:normAutofit/>
          </a:bodyPr>
          <a:lstStyle/>
          <a:p>
            <a:pPr algn="r"/>
            <a:r>
              <a:rPr lang="en-CA" sz="5500" dirty="0">
                <a:solidFill>
                  <a:srgbClr val="000000"/>
                </a:solidFill>
                <a:latin typeface="Veteran Typewriter" panose="02000500000000000000" pitchFamily="2" charset="0"/>
              </a:rPr>
              <a:t>Theocracy</a:t>
            </a:r>
          </a:p>
        </p:txBody>
      </p:sp>
      <p:sp>
        <p:nvSpPr>
          <p:cNvPr id="3" name="Content Placeholder 2">
            <a:extLst>
              <a:ext uri="{FF2B5EF4-FFF2-40B4-BE49-F238E27FC236}">
                <a16:creationId xmlns:a16="http://schemas.microsoft.com/office/drawing/2014/main" id="{D187A43D-8EFA-4217-ABAF-3DE9ED0CE3CD}"/>
              </a:ext>
            </a:extLst>
          </p:cNvPr>
          <p:cNvSpPr>
            <a:spLocks noGrp="1"/>
          </p:cNvSpPr>
          <p:nvPr>
            <p:ph idx="1"/>
          </p:nvPr>
        </p:nvSpPr>
        <p:spPr>
          <a:xfrm>
            <a:off x="6517952" y="3240428"/>
            <a:ext cx="5674048" cy="3047946"/>
          </a:xfrm>
        </p:spPr>
        <p:txBody>
          <a:bodyPr anchor="b">
            <a:noAutofit/>
          </a:bodyPr>
          <a:lstStyle/>
          <a:p>
            <a:pPr marL="0" indent="0">
              <a:buNone/>
            </a:pPr>
            <a:r>
              <a:rPr lang="en-US" sz="2200" dirty="0">
                <a:solidFill>
                  <a:srgbClr val="000000"/>
                </a:solidFill>
                <a:latin typeface="Veteran Typewriter" panose="02000500000000000000" pitchFamily="2" charset="0"/>
              </a:rPr>
              <a:t>Based on religious law.</a:t>
            </a:r>
          </a:p>
          <a:p>
            <a:pPr marL="0" indent="0">
              <a:buNone/>
            </a:pP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Ruled by religious council such as clerics.</a:t>
            </a:r>
          </a:p>
          <a:p>
            <a:pPr marL="0" indent="0">
              <a:buNone/>
            </a:pP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Laws traditionally based on holy books.</a:t>
            </a:r>
          </a:p>
          <a:p>
            <a:pPr marL="0" indent="0">
              <a:buNone/>
            </a:pP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Iran, Saudi Arabia and the Vatican City are considered theocracy and so is the exiled administration of the Dalai Lama.</a:t>
            </a:r>
          </a:p>
          <a:p>
            <a:pPr marL="0" indent="0">
              <a:buNone/>
            </a:pP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Punishments for violating laws are usually harsh in some countries as they also violate religious laws.</a:t>
            </a:r>
            <a:endParaRPr lang="en-CA" sz="22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423163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E23E-0801-441E-BD72-CB24A1758C2E}"/>
              </a:ext>
            </a:extLst>
          </p:cNvPr>
          <p:cNvSpPr>
            <a:spLocks noGrp="1"/>
          </p:cNvSpPr>
          <p:nvPr>
            <p:ph type="title"/>
          </p:nvPr>
        </p:nvSpPr>
        <p:spPr>
          <a:xfrm>
            <a:off x="5320676" y="209863"/>
            <a:ext cx="6586491" cy="634181"/>
          </a:xfrm>
        </p:spPr>
        <p:txBody>
          <a:bodyPr>
            <a:noAutofit/>
          </a:bodyPr>
          <a:lstStyle/>
          <a:p>
            <a:pPr algn="r"/>
            <a:r>
              <a:rPr lang="en-CA" sz="6000" dirty="0">
                <a:latin typeface="Veteran Typewriter" panose="02000500000000000000" pitchFamily="2" charset="0"/>
              </a:rPr>
              <a:t>A Republic </a:t>
            </a:r>
          </a:p>
        </p:txBody>
      </p:sp>
      <p:pic>
        <p:nvPicPr>
          <p:cNvPr id="12290" name="Picture 2" descr="Image result for REPUBLIC">
            <a:extLst>
              <a:ext uri="{FF2B5EF4-FFF2-40B4-BE49-F238E27FC236}">
                <a16:creationId xmlns:a16="http://schemas.microsoft.com/office/drawing/2014/main" id="{596083B1-5DCE-44B3-ADBC-C7BB3C838F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66" r="-2" b="1105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CB2365-B048-4801-AC7D-B311954CBCF9}"/>
              </a:ext>
            </a:extLst>
          </p:cNvPr>
          <p:cNvSpPr>
            <a:spLocks noGrp="1"/>
          </p:cNvSpPr>
          <p:nvPr>
            <p:ph idx="1"/>
          </p:nvPr>
        </p:nvSpPr>
        <p:spPr>
          <a:xfrm>
            <a:off x="5055372" y="1536290"/>
            <a:ext cx="6586489" cy="3785419"/>
          </a:xfrm>
        </p:spPr>
        <p:txBody>
          <a:bodyPr>
            <a:noAutofit/>
          </a:bodyPr>
          <a:lstStyle/>
          <a:p>
            <a:pPr marL="0" indent="0">
              <a:buNone/>
            </a:pPr>
            <a:r>
              <a:rPr lang="en-US" sz="2200" dirty="0">
                <a:latin typeface="Veteran Typewriter" panose="02000500000000000000" pitchFamily="2" charset="0"/>
              </a:rPr>
              <a:t>Citizens ensure that government takes care of them instead of the benefit of the government. </a:t>
            </a:r>
            <a:br>
              <a:rPr lang="en-US" sz="2200" dirty="0">
                <a:latin typeface="Veteran Typewriter" panose="02000500000000000000" pitchFamily="2" charset="0"/>
              </a:rPr>
            </a:b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Power of government comes from the people. </a:t>
            </a:r>
            <a:br>
              <a:rPr lang="en-US" sz="2200" dirty="0">
                <a:latin typeface="Veteran Typewriter" panose="02000500000000000000" pitchFamily="2" charset="0"/>
              </a:rPr>
            </a:b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The first Republic was formed in Rome, because they didn’t want to follow a King.</a:t>
            </a:r>
            <a:br>
              <a:rPr lang="en-US" sz="2200" dirty="0">
                <a:latin typeface="Veteran Typewriter" panose="02000500000000000000" pitchFamily="2" charset="0"/>
              </a:rPr>
            </a:b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This is often a form of democracy, and can involve either direct or indirect democracy.</a:t>
            </a:r>
          </a:p>
          <a:p>
            <a:endParaRPr lang="en-CA" sz="2200" dirty="0">
              <a:latin typeface="Veteran Typewriter" panose="02000500000000000000" pitchFamily="2" charset="0"/>
            </a:endParaRPr>
          </a:p>
        </p:txBody>
      </p:sp>
    </p:spTree>
    <p:extLst>
      <p:ext uri="{BB962C8B-B14F-4D97-AF65-F5344CB8AC3E}">
        <p14:creationId xmlns:p14="http://schemas.microsoft.com/office/powerpoint/2010/main" val="14708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2" name="Rectangle 2">
            <a:extLst>
              <a:ext uri="{FF2B5EF4-FFF2-40B4-BE49-F238E27FC236}">
                <a16:creationId xmlns:a16="http://schemas.microsoft.com/office/drawing/2014/main" id="{68C53026-1202-4110-865E-94F539F5869A}"/>
              </a:ext>
            </a:extLst>
          </p:cNvPr>
          <p:cNvSpPr>
            <a:spLocks noGrp="1" noChangeArrowheads="1"/>
          </p:cNvSpPr>
          <p:nvPr>
            <p:ph type="title"/>
          </p:nvPr>
        </p:nvSpPr>
        <p:spPr>
          <a:xfrm>
            <a:off x="524256" y="4767072"/>
            <a:ext cx="6594189" cy="1625210"/>
          </a:xfrm>
        </p:spPr>
        <p:txBody>
          <a:bodyPr>
            <a:normAutofit/>
          </a:bodyPr>
          <a:lstStyle/>
          <a:p>
            <a:pPr algn="r" eaLnBrk="1" hangingPunct="1"/>
            <a:r>
              <a:rPr lang="en-US" altLang="en-US" sz="6000" dirty="0">
                <a:solidFill>
                  <a:srgbClr val="FFFFFF"/>
                </a:solidFill>
                <a:latin typeface="Veteran Typewriter" panose="02000500000000000000" pitchFamily="2" charset="0"/>
              </a:rPr>
              <a:t>Anarchy</a:t>
            </a:r>
          </a:p>
        </p:txBody>
      </p:sp>
      <p:pic>
        <p:nvPicPr>
          <p:cNvPr id="13314" name="Picture 2" descr="Image result for anarchist">
            <a:extLst>
              <a:ext uri="{FF2B5EF4-FFF2-40B4-BE49-F238E27FC236}">
                <a16:creationId xmlns:a16="http://schemas.microsoft.com/office/drawing/2014/main" id="{119AF221-47CC-452B-8AC8-66CC5C922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3" name="Rectangle 3">
            <a:extLst>
              <a:ext uri="{FF2B5EF4-FFF2-40B4-BE49-F238E27FC236}">
                <a16:creationId xmlns:a16="http://schemas.microsoft.com/office/drawing/2014/main" id="{BBE1E392-B74B-4682-BE3C-ABFD9A26470F}"/>
              </a:ext>
            </a:extLst>
          </p:cNvPr>
          <p:cNvSpPr>
            <a:spLocks noGrp="1" noChangeArrowheads="1"/>
          </p:cNvSpPr>
          <p:nvPr>
            <p:ph type="body" idx="1"/>
          </p:nvPr>
        </p:nvSpPr>
        <p:spPr>
          <a:xfrm>
            <a:off x="7582563" y="917725"/>
            <a:ext cx="4281890" cy="4852362"/>
          </a:xfrm>
        </p:spPr>
        <p:txBody>
          <a:bodyPr anchor="ctr">
            <a:noAutofit/>
          </a:bodyPr>
          <a:lstStyle/>
          <a:p>
            <a:pPr marL="0" indent="0" eaLnBrk="1" hangingPunct="1">
              <a:buNone/>
            </a:pPr>
            <a:r>
              <a:rPr lang="en-US" altLang="en-US" sz="2200" dirty="0">
                <a:solidFill>
                  <a:srgbClr val="FFFFFF"/>
                </a:solidFill>
                <a:latin typeface="Veteran Typewriter" panose="02000500000000000000" pitchFamily="2" charset="0"/>
              </a:rPr>
              <a:t>Anarchy is a situation where there is no government. </a:t>
            </a:r>
          </a:p>
          <a:p>
            <a:pPr marL="0" indent="0" eaLnBrk="1" hangingPunct="1">
              <a:buNone/>
            </a:pPr>
            <a:endParaRPr lang="en-US" altLang="en-US" sz="2200" dirty="0">
              <a:solidFill>
                <a:srgbClr val="FFFFFF"/>
              </a:solidFill>
              <a:latin typeface="Veteran Typewriter" panose="02000500000000000000" pitchFamily="2" charset="0"/>
            </a:endParaRPr>
          </a:p>
          <a:p>
            <a:pPr marL="0" indent="0" eaLnBrk="1" hangingPunct="1">
              <a:buNone/>
            </a:pPr>
            <a:r>
              <a:rPr lang="en-US" altLang="en-US" sz="2200" dirty="0">
                <a:solidFill>
                  <a:srgbClr val="FFFFFF"/>
                </a:solidFill>
                <a:latin typeface="Veteran Typewriter" panose="02000500000000000000" pitchFamily="2" charset="0"/>
              </a:rPr>
              <a:t>This can happen after a civil war in a country, when a government has been destroyed and rival groups are fighting to take its place. </a:t>
            </a:r>
          </a:p>
          <a:p>
            <a:pPr marL="0" indent="0" eaLnBrk="1" hangingPunct="1">
              <a:buNone/>
            </a:pPr>
            <a:endParaRPr lang="en-US" altLang="en-US" sz="2200" dirty="0">
              <a:solidFill>
                <a:srgbClr val="FFFFFF"/>
              </a:solidFill>
              <a:latin typeface="Veteran Typewriter" panose="02000500000000000000" pitchFamily="2" charset="0"/>
            </a:endParaRPr>
          </a:p>
          <a:p>
            <a:pPr marL="0" indent="0" eaLnBrk="1" hangingPunct="1">
              <a:buNone/>
            </a:pPr>
            <a:r>
              <a:rPr lang="en-US" altLang="en-US" sz="2200" dirty="0">
                <a:solidFill>
                  <a:srgbClr val="FFFFFF"/>
                </a:solidFill>
                <a:latin typeface="Veteran Typewriter" panose="02000500000000000000" pitchFamily="2" charset="0"/>
              </a:rPr>
              <a:t>Anarchists are people who believe that government is a bad thing in that it stops people organizing their own lives.</a:t>
            </a:r>
          </a:p>
        </p:txBody>
      </p:sp>
      <p:pic>
        <p:nvPicPr>
          <p:cNvPr id="13318" name="Picture 6" descr="Image result for anarchy history">
            <a:extLst>
              <a:ext uri="{FF2B5EF4-FFF2-40B4-BE49-F238E27FC236}">
                <a16:creationId xmlns:a16="http://schemas.microsoft.com/office/drawing/2014/main" id="{579C14F8-1E38-40B0-B737-72C8EF79E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38" y="308967"/>
            <a:ext cx="7064121" cy="436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318"/>
                                        </p:tgtEl>
                                        <p:attrNameLst>
                                          <p:attrName>ppt_x</p:attrName>
                                        </p:attrNameLst>
                                      </p:cBhvr>
                                      <p:tavLst>
                                        <p:tav tm="0">
                                          <p:val>
                                            <p:strVal val="ppt_x"/>
                                          </p:val>
                                        </p:tav>
                                        <p:tav tm="100000">
                                          <p:val>
                                            <p:strVal val="ppt_x"/>
                                          </p:val>
                                        </p:tav>
                                      </p:tavLst>
                                    </p:anim>
                                    <p:anim calcmode="lin" valueType="num">
                                      <p:cBhvr additive="base">
                                        <p:cTn id="7" dur="500"/>
                                        <p:tgtEl>
                                          <p:spTgt spid="13318"/>
                                        </p:tgtEl>
                                        <p:attrNameLst>
                                          <p:attrName>ppt_y</p:attrName>
                                        </p:attrNameLst>
                                      </p:cBhvr>
                                      <p:tavLst>
                                        <p:tav tm="0">
                                          <p:val>
                                            <p:strVal val="ppt_y"/>
                                          </p:val>
                                        </p:tav>
                                        <p:tav tm="100000">
                                          <p:val>
                                            <p:strVal val="1+ppt_h/2"/>
                                          </p:val>
                                        </p:tav>
                                      </p:tavLst>
                                    </p:anim>
                                    <p:set>
                                      <p:cBhvr>
                                        <p:cTn id="8" dur="1" fill="hold">
                                          <p:stCondLst>
                                            <p:cond delay="499"/>
                                          </p:stCondLst>
                                        </p:cTn>
                                        <p:tgtEl>
                                          <p:spTgt spid="133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2" name="Rectangle 2">
            <a:extLst>
              <a:ext uri="{FF2B5EF4-FFF2-40B4-BE49-F238E27FC236}">
                <a16:creationId xmlns:a16="http://schemas.microsoft.com/office/drawing/2014/main" id="{68C53026-1202-4110-865E-94F539F5869A}"/>
              </a:ext>
            </a:extLst>
          </p:cNvPr>
          <p:cNvSpPr>
            <a:spLocks noGrp="1" noChangeArrowheads="1"/>
          </p:cNvSpPr>
          <p:nvPr>
            <p:ph type="title"/>
          </p:nvPr>
        </p:nvSpPr>
        <p:spPr>
          <a:xfrm>
            <a:off x="524256" y="4767072"/>
            <a:ext cx="6594189" cy="1625210"/>
          </a:xfrm>
        </p:spPr>
        <p:txBody>
          <a:bodyPr>
            <a:normAutofit/>
          </a:bodyPr>
          <a:lstStyle/>
          <a:p>
            <a:pPr algn="r" eaLnBrk="1" hangingPunct="1"/>
            <a:r>
              <a:rPr lang="en-US" altLang="en-US" sz="6000" dirty="0">
                <a:solidFill>
                  <a:srgbClr val="FFFFFF"/>
                </a:solidFill>
                <a:latin typeface="Veteran Typewriter" panose="02000500000000000000" pitchFamily="2" charset="0"/>
              </a:rPr>
              <a:t>Anarchy</a:t>
            </a:r>
          </a:p>
        </p:txBody>
      </p:sp>
      <p:pic>
        <p:nvPicPr>
          <p:cNvPr id="13314" name="Picture 2" descr="Image result for anarchist">
            <a:extLst>
              <a:ext uri="{FF2B5EF4-FFF2-40B4-BE49-F238E27FC236}">
                <a16:creationId xmlns:a16="http://schemas.microsoft.com/office/drawing/2014/main" id="{119AF221-47CC-452B-8AC8-66CC5C922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3" name="Rectangle 3">
            <a:extLst>
              <a:ext uri="{FF2B5EF4-FFF2-40B4-BE49-F238E27FC236}">
                <a16:creationId xmlns:a16="http://schemas.microsoft.com/office/drawing/2014/main" id="{BBE1E392-B74B-4682-BE3C-ABFD9A26470F}"/>
              </a:ext>
            </a:extLst>
          </p:cNvPr>
          <p:cNvSpPr>
            <a:spLocks noGrp="1" noChangeArrowheads="1"/>
          </p:cNvSpPr>
          <p:nvPr>
            <p:ph type="body" idx="1"/>
          </p:nvPr>
        </p:nvSpPr>
        <p:spPr>
          <a:xfrm>
            <a:off x="7582563" y="917725"/>
            <a:ext cx="4281890" cy="4852362"/>
          </a:xfrm>
        </p:spPr>
        <p:txBody>
          <a:bodyPr anchor="ctr">
            <a:noAutofit/>
          </a:bodyPr>
          <a:lstStyle/>
          <a:p>
            <a:pPr marL="0" indent="0" eaLnBrk="1" hangingPunct="1">
              <a:buNone/>
            </a:pPr>
            <a:r>
              <a:rPr lang="en-US" altLang="en-US" sz="2200" dirty="0">
                <a:solidFill>
                  <a:srgbClr val="FFFFFF"/>
                </a:solidFill>
                <a:latin typeface="Veteran Typewriter" panose="02000500000000000000" pitchFamily="2" charset="0"/>
              </a:rPr>
              <a:t>Anarchy is a situation where there is no government. </a:t>
            </a:r>
          </a:p>
          <a:p>
            <a:pPr marL="0" indent="0" eaLnBrk="1" hangingPunct="1">
              <a:buNone/>
            </a:pPr>
            <a:endParaRPr lang="en-US" altLang="en-US" sz="2200" dirty="0">
              <a:solidFill>
                <a:srgbClr val="FFFFFF"/>
              </a:solidFill>
              <a:latin typeface="Veteran Typewriter" panose="02000500000000000000" pitchFamily="2" charset="0"/>
            </a:endParaRPr>
          </a:p>
          <a:p>
            <a:pPr marL="0" indent="0" eaLnBrk="1" hangingPunct="1">
              <a:buNone/>
            </a:pPr>
            <a:r>
              <a:rPr lang="en-US" altLang="en-US" sz="2200" dirty="0">
                <a:solidFill>
                  <a:srgbClr val="FFFFFF"/>
                </a:solidFill>
                <a:latin typeface="Veteran Typewriter" panose="02000500000000000000" pitchFamily="2" charset="0"/>
              </a:rPr>
              <a:t>This can happen after a civil war in a country, when a government has been destroyed and rival groups are fighting to take its place. </a:t>
            </a:r>
          </a:p>
          <a:p>
            <a:pPr marL="0" indent="0" eaLnBrk="1" hangingPunct="1">
              <a:buNone/>
            </a:pPr>
            <a:endParaRPr lang="en-US" altLang="en-US" sz="2200" dirty="0">
              <a:solidFill>
                <a:srgbClr val="FFFFFF"/>
              </a:solidFill>
              <a:latin typeface="Veteran Typewriter" panose="02000500000000000000" pitchFamily="2" charset="0"/>
            </a:endParaRPr>
          </a:p>
          <a:p>
            <a:pPr marL="0" indent="0" eaLnBrk="1" hangingPunct="1">
              <a:buNone/>
            </a:pPr>
            <a:r>
              <a:rPr lang="en-US" altLang="en-US" sz="2200" dirty="0">
                <a:solidFill>
                  <a:srgbClr val="FFFFFF"/>
                </a:solidFill>
                <a:latin typeface="Veteran Typewriter" panose="02000500000000000000" pitchFamily="2" charset="0"/>
              </a:rPr>
              <a:t>Anarchists are people who believe that government is a bad thing in that it stops people organizing their own lives.</a:t>
            </a:r>
          </a:p>
        </p:txBody>
      </p:sp>
      <p:pic>
        <p:nvPicPr>
          <p:cNvPr id="8" name="Picture 7" descr="A person wearing sunglasses and a suit and tie&#10;&#10;Description automatically generated">
            <a:extLst>
              <a:ext uri="{FF2B5EF4-FFF2-40B4-BE49-F238E27FC236}">
                <a16:creationId xmlns:a16="http://schemas.microsoft.com/office/drawing/2014/main" id="{EA4AAC7D-9CEF-4A65-A081-B005E385619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99" b="99298" l="481" r="98717">
                        <a14:foregroundMark x1="18845" y1="60936" x2="722" y2="80234"/>
                        <a14:foregroundMark x1="722" y1="80234" x2="13312" y2="69006"/>
                        <a14:foregroundMark x1="13312" y1="69006" x2="11788" y2="81053"/>
                        <a14:foregroundMark x1="11788" y1="81053" x2="18364" y2="75906"/>
                        <a14:foregroundMark x1="18364" y1="75906" x2="20449" y2="87836"/>
                        <a14:foregroundMark x1="20449" y1="87836" x2="31836" y2="85497"/>
                        <a14:foregroundMark x1="31836" y1="85497" x2="46512" y2="91228"/>
                        <a14:foregroundMark x1="46512" y1="91228" x2="32157" y2="81287"/>
                        <a14:foregroundMark x1="32157" y1="81287" x2="56375" y2="84211"/>
                        <a14:foregroundMark x1="56375" y1="84211" x2="42021" y2="85614"/>
                        <a14:foregroundMark x1="42021" y1="85614" x2="64395" y2="92632"/>
                        <a14:foregroundMark x1="64395" y1="92632" x2="78909" y2="91813"/>
                        <a14:foregroundMark x1="78909" y1="91813" x2="88933" y2="98363"/>
                        <a14:foregroundMark x1="88933" y1="98363" x2="85565" y2="89825"/>
                        <a14:foregroundMark x1="85565" y1="89825" x2="75381" y2="79766"/>
                        <a14:foregroundMark x1="75381" y1="79766" x2="81315" y2="90643"/>
                        <a14:foregroundMark x1="81315" y1="90643" x2="82438" y2="94620"/>
                        <a14:foregroundMark x1="11949" y1="66784" x2="4892" y2="69123"/>
                        <a14:foregroundMark x1="4892" y1="69123" x2="401" y2="75439"/>
                        <a14:foregroundMark x1="401" y1="75439" x2="10184" y2="66901"/>
                        <a14:foregroundMark x1="10184" y1="66901" x2="4010" y2="72982"/>
                        <a14:foregroundMark x1="4010" y1="72982" x2="1764" y2="89357"/>
                        <a14:foregroundMark x1="1764" y1="89357" x2="10345" y2="89006"/>
                        <a14:foregroundMark x1="10345" y1="89006" x2="8901" y2="99064"/>
                        <a14:foregroundMark x1="8901" y1="99064" x2="9142" y2="83275"/>
                        <a14:foregroundMark x1="9142" y1="83275" x2="15878" y2="86433"/>
                        <a14:foregroundMark x1="15878" y1="86433" x2="17081" y2="99298"/>
                        <a14:foregroundMark x1="17081" y1="99298" x2="7137" y2="83743"/>
                        <a14:foregroundMark x1="7137" y1="83743" x2="17402" y2="90877"/>
                        <a14:foregroundMark x1="17402" y1="90877" x2="20850" y2="91111"/>
                        <a14:foregroundMark x1="26784" y1="96023" x2="32157" y2="95088"/>
                        <a14:foregroundMark x1="32157" y1="95088" x2="41941" y2="95205"/>
                        <a14:foregroundMark x1="41941" y1="95205" x2="29751" y2="92749"/>
                        <a14:foregroundMark x1="29751" y1="92749" x2="45229" y2="92047"/>
                        <a14:foregroundMark x1="45229" y1="92047" x2="22374" y2="89240"/>
                        <a14:foregroundMark x1="22374" y1="89240" x2="36568" y2="96374"/>
                        <a14:foregroundMark x1="36568" y1="96374" x2="6736" y2="93684"/>
                        <a14:foregroundMark x1="6736" y1="93684" x2="1443" y2="90058"/>
                        <a14:foregroundMark x1="1443" y1="90058" x2="2085" y2="80000"/>
                        <a14:foregroundMark x1="2085" y1="80000" x2="5052" y2="88070"/>
                        <a14:foregroundMark x1="5052" y1="88070" x2="2005" y2="81287"/>
                        <a14:foregroundMark x1="2005" y1="81287" x2="8180" y2="82339"/>
                        <a14:foregroundMark x1="8180" y1="82339" x2="16600" y2="94854"/>
                        <a14:foregroundMark x1="16600" y1="94854" x2="62871" y2="99415"/>
                        <a14:foregroundMark x1="62871" y1="99415" x2="75621" y2="97895"/>
                        <a14:foregroundMark x1="75621" y1="97895" x2="64234" y2="93099"/>
                        <a14:foregroundMark x1="64234" y1="93099" x2="86207" y2="96842"/>
                        <a14:foregroundMark x1="86207" y1="96842" x2="86688" y2="87953"/>
                        <a14:foregroundMark x1="86688" y1="87953" x2="80834" y2="79064"/>
                        <a14:foregroundMark x1="80834" y1="79064" x2="88132" y2="84795"/>
                        <a14:foregroundMark x1="88132" y1="84795" x2="98797" y2="99532"/>
                        <a14:foregroundMark x1="82839" y1="79883" x2="82678" y2="72164"/>
                        <a14:foregroundMark x1="82678" y1="72164" x2="83801" y2="80117"/>
                        <a14:foregroundMark x1="83801" y1="80117" x2="85245" y2="83509"/>
                        <a14:foregroundMark x1="64475" y1="48070" x2="66159" y2="40936"/>
                        <a14:foregroundMark x1="66159" y1="40936" x2="71371" y2="46784"/>
                        <a14:foregroundMark x1="71371" y1="46784" x2="67201" y2="42573"/>
                        <a14:foregroundMark x1="67201" y1="42573" x2="67682" y2="44211"/>
                        <a14:foregroundMark x1="64715" y1="47018" x2="71612" y2="47368"/>
                        <a14:foregroundMark x1="71612" y1="47368" x2="66640" y2="46433"/>
                        <a14:foregroundMark x1="66640" y1="46433" x2="65678" y2="49240"/>
                        <a14:foregroundMark x1="48516" y1="73918" x2="30874" y2="72515"/>
                        <a14:foregroundMark x1="30874" y1="72515" x2="24699" y2="68304"/>
                        <a14:foregroundMark x1="24699" y1="68304" x2="30233" y2="80702"/>
                        <a14:foregroundMark x1="30233" y1="80702" x2="36648" y2="80000"/>
                        <a14:foregroundMark x1="36648" y1="80000" x2="41379" y2="81170"/>
                        <a14:foregroundMark x1="41379" y1="81170" x2="29431" y2="78246"/>
                        <a14:foregroundMark x1="29431" y1="78246" x2="45389" y2="82690"/>
                        <a14:foregroundMark x1="45389" y1="82690" x2="12670" y2="78947"/>
                        <a14:foregroundMark x1="12670" y1="78947" x2="7057" y2="74971"/>
                        <a14:foregroundMark x1="7057" y1="74971" x2="4090" y2="68889"/>
                        <a14:foregroundMark x1="4090" y1="68889" x2="1203" y2="77661"/>
                        <a14:foregroundMark x1="1203" y1="77661" x2="1844" y2="92398"/>
                        <a14:foregroundMark x1="1844" y1="92398" x2="2165" y2="82690"/>
                        <a14:foregroundMark x1="2165" y1="82690" x2="5854" y2="95322"/>
                        <a14:foregroundMark x1="5854" y1="95322" x2="561" y2="96725"/>
                        <a14:foregroundMark x1="561" y1="96725" x2="7217" y2="97076"/>
                        <a14:foregroundMark x1="77626" y1="12632" x2="72013" y2="8538"/>
                        <a14:foregroundMark x1="72013" y1="8538" x2="60465" y2="9240"/>
                        <a14:foregroundMark x1="60465" y1="9240" x2="65597" y2="9123"/>
                        <a14:foregroundMark x1="65597" y1="9123" x2="72895" y2="10409"/>
                        <a14:foregroundMark x1="72895" y1="10409" x2="65256" y2="3189"/>
                        <a14:foregroundMark x1="60809" y1="6347" x2="60465" y2="7251"/>
                        <a14:foregroundMark x1="60465" y1="7251" x2="66881" y2="6199"/>
                        <a14:foregroundMark x1="66881" y1="6199" x2="69607" y2="7251"/>
                        <a14:foregroundMark x1="21251" y1="54269" x2="16199" y2="56959"/>
                        <a14:foregroundMark x1="16199" y1="56959" x2="20690" y2="53801"/>
                        <a14:foregroundMark x1="20690" y1="53801" x2="22694" y2="53567"/>
                        <a14:foregroundMark x1="16921" y1="60585" x2="15878" y2="59532"/>
                        <a14:foregroundMark x1="12109" y1="61988" x2="16199" y2="60000"/>
                        <a14:foregroundMark x1="80593" y1="76725" x2="79230" y2="69591"/>
                        <a14:foregroundMark x1="79230" y1="69591" x2="81155" y2="73450"/>
                        <a14:foregroundMark x1="80914" y1="70877" x2="81075" y2="68421"/>
                        <a14:foregroundMark x1="81075" y1="72865" x2="81716" y2="73333"/>
                        <a14:backgroundMark x1="61508" y1="4561" x2="65437" y2="2690"/>
                        <a14:backgroundMark x1="63753" y1="1287" x2="65116" y2="2690"/>
                        <a14:backgroundMark x1="63913" y1="2105" x2="63192" y2="2339"/>
                        <a14:backgroundMark x1="62069" y1="2573" x2="62871" y2="187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77241" y="4145860"/>
            <a:ext cx="411519" cy="282156"/>
          </a:xfrm>
          <a:prstGeom prst="rect">
            <a:avLst/>
          </a:prstGeom>
        </p:spPr>
      </p:pic>
    </p:spTree>
    <p:extLst>
      <p:ext uri="{BB962C8B-B14F-4D97-AF65-F5344CB8AC3E}">
        <p14:creationId xmlns:p14="http://schemas.microsoft.com/office/powerpoint/2010/main" val="74906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2F55-71FF-48DF-B836-F1637A8809F3}"/>
              </a:ext>
            </a:extLst>
          </p:cNvPr>
          <p:cNvSpPr>
            <a:spLocks noGrp="1"/>
          </p:cNvSpPr>
          <p:nvPr>
            <p:ph type="title"/>
          </p:nvPr>
        </p:nvSpPr>
        <p:spPr>
          <a:xfrm>
            <a:off x="648930" y="269502"/>
            <a:ext cx="5661930" cy="1676603"/>
          </a:xfrm>
        </p:spPr>
        <p:txBody>
          <a:bodyPr>
            <a:normAutofit/>
          </a:bodyPr>
          <a:lstStyle/>
          <a:p>
            <a:r>
              <a:rPr lang="en-CA" dirty="0">
                <a:latin typeface="Veteran Typewriter" panose="02000500000000000000" pitchFamily="2" charset="0"/>
              </a:rPr>
              <a:t>Questions to ask yourself</a:t>
            </a:r>
          </a:p>
        </p:txBody>
      </p:sp>
      <p:sp>
        <p:nvSpPr>
          <p:cNvPr id="3" name="Content Placeholder 2">
            <a:extLst>
              <a:ext uri="{FF2B5EF4-FFF2-40B4-BE49-F238E27FC236}">
                <a16:creationId xmlns:a16="http://schemas.microsoft.com/office/drawing/2014/main" id="{ECA2692E-96AF-4583-9815-59178A4D8F71}"/>
              </a:ext>
            </a:extLst>
          </p:cNvPr>
          <p:cNvSpPr>
            <a:spLocks noGrp="1"/>
          </p:cNvSpPr>
          <p:nvPr>
            <p:ph idx="1"/>
          </p:nvPr>
        </p:nvSpPr>
        <p:spPr>
          <a:xfrm>
            <a:off x="648930" y="2438400"/>
            <a:ext cx="5127029" cy="3785419"/>
          </a:xfrm>
        </p:spPr>
        <p:txBody>
          <a:bodyPr>
            <a:normAutofit/>
          </a:bodyPr>
          <a:lstStyle/>
          <a:p>
            <a:pPr marL="0" indent="0">
              <a:buNone/>
            </a:pPr>
            <a:r>
              <a:rPr lang="en-CA" sz="2400" dirty="0">
                <a:latin typeface="Veteran Typewriter" panose="02000500000000000000" pitchFamily="2" charset="0"/>
              </a:rPr>
              <a:t>Which form of government do you think is most effective? Why?</a:t>
            </a:r>
          </a:p>
          <a:p>
            <a:pPr marL="0" indent="0">
              <a:buNone/>
            </a:pPr>
            <a:endParaRPr lang="en-CA" sz="2400" dirty="0">
              <a:latin typeface="Veteran Typewriter" panose="02000500000000000000" pitchFamily="2" charset="0"/>
            </a:endParaRPr>
          </a:p>
          <a:p>
            <a:pPr marL="0" indent="0">
              <a:buNone/>
            </a:pPr>
            <a:r>
              <a:rPr lang="en-CA" sz="2400" dirty="0">
                <a:latin typeface="Veteran Typewriter" panose="02000500000000000000" pitchFamily="2" charset="0"/>
              </a:rPr>
              <a:t>Which form of government would you like to live under? Why?</a:t>
            </a:r>
          </a:p>
          <a:p>
            <a:pPr marL="0" indent="0">
              <a:buNone/>
            </a:pPr>
            <a:endParaRPr lang="en-CA" sz="2400" dirty="0">
              <a:latin typeface="Veteran Typewriter" panose="02000500000000000000" pitchFamily="2" charset="0"/>
            </a:endParaRPr>
          </a:p>
          <a:p>
            <a:pPr marL="0" indent="0">
              <a:buNone/>
            </a:pPr>
            <a:r>
              <a:rPr lang="en-CA" sz="2400" dirty="0">
                <a:latin typeface="Veteran Typewriter" panose="02000500000000000000" pitchFamily="2" charset="0"/>
              </a:rPr>
              <a:t>Which of these is your least favourite form of government? Why?</a:t>
            </a:r>
          </a:p>
        </p:txBody>
      </p:sp>
      <p:pic>
        <p:nvPicPr>
          <p:cNvPr id="14338" name="Picture 2" descr="Image result for exit card">
            <a:extLst>
              <a:ext uri="{FF2B5EF4-FFF2-40B4-BE49-F238E27FC236}">
                <a16:creationId xmlns:a16="http://schemas.microsoft.com/office/drawing/2014/main" id="{5BE661FF-2DA3-4281-9C8F-6153CDB48C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 r="1778" b="1"/>
          <a:stretch/>
        </p:blipFill>
        <p:spPr bwMode="auto">
          <a:xfrm>
            <a:off x="6096000" y="579299"/>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0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955-457C-455A-837F-B1CA3DE2BAB3}"/>
              </a:ext>
            </a:extLst>
          </p:cNvPr>
          <p:cNvSpPr>
            <a:spLocks noGrp="1"/>
          </p:cNvSpPr>
          <p:nvPr>
            <p:ph type="title"/>
          </p:nvPr>
        </p:nvSpPr>
        <p:spPr/>
        <p:txBody>
          <a:bodyPr>
            <a:normAutofit/>
          </a:bodyPr>
          <a:lstStyle/>
          <a:p>
            <a:pPr algn="ctr"/>
            <a:r>
              <a:rPr lang="en-CA" sz="2200" dirty="0">
                <a:latin typeface="+mn-lt"/>
              </a:rPr>
              <a:t>Bibliography</a:t>
            </a:r>
          </a:p>
        </p:txBody>
      </p:sp>
      <p:sp>
        <p:nvSpPr>
          <p:cNvPr id="3" name="Content Placeholder 2">
            <a:extLst>
              <a:ext uri="{FF2B5EF4-FFF2-40B4-BE49-F238E27FC236}">
                <a16:creationId xmlns:a16="http://schemas.microsoft.com/office/drawing/2014/main" id="{6CD0B2F3-823D-4E5F-811F-2A52DEACA652}"/>
              </a:ext>
            </a:extLst>
          </p:cNvPr>
          <p:cNvSpPr>
            <a:spLocks noGrp="1"/>
          </p:cNvSpPr>
          <p:nvPr>
            <p:ph idx="1"/>
          </p:nvPr>
        </p:nvSpPr>
        <p:spPr/>
        <p:txBody>
          <a:bodyPr>
            <a:normAutofit fontScale="77500" lnSpcReduction="20000"/>
          </a:bodyPr>
          <a:lstStyle/>
          <a:p>
            <a:pPr marL="0" indent="0">
              <a:buNone/>
            </a:pPr>
            <a:r>
              <a:rPr lang="en-CA" dirty="0"/>
              <a:t>“Absolute Monarchy.” </a:t>
            </a:r>
            <a:r>
              <a:rPr lang="en-CA" i="1" dirty="0"/>
              <a:t>History Crunch</a:t>
            </a:r>
            <a:r>
              <a:rPr lang="en-CA" dirty="0"/>
              <a:t>. 2019. </a:t>
            </a:r>
          </a:p>
          <a:p>
            <a:pPr marL="0" indent="0">
              <a:buNone/>
            </a:pPr>
            <a:r>
              <a:rPr lang="en-CA" dirty="0"/>
              <a:t>	https://www.historycrunch.com/absolute-monarchy.html.</a:t>
            </a:r>
          </a:p>
          <a:p>
            <a:pPr marL="0" indent="0">
              <a:buNone/>
            </a:pPr>
            <a:endParaRPr lang="en-CA" dirty="0"/>
          </a:p>
          <a:p>
            <a:pPr marL="0" indent="0">
              <a:buNone/>
            </a:pPr>
            <a:r>
              <a:rPr lang="en-CA" dirty="0"/>
              <a:t>“List of Current Monarchs of Sovereign States.” </a:t>
            </a:r>
            <a:r>
              <a:rPr lang="en-CA" i="1" dirty="0"/>
              <a:t>Wikipedia</a:t>
            </a:r>
            <a:r>
              <a:rPr lang="en-CA" dirty="0"/>
              <a:t>. September 5, 2019. 	https://en.wikipedia.org/wiki/List_of_current_monarchs_of_sovereign_states.</a:t>
            </a:r>
          </a:p>
          <a:p>
            <a:pPr marL="0" indent="0">
              <a:buNone/>
            </a:pPr>
            <a:endParaRPr lang="en-CA" dirty="0"/>
          </a:p>
          <a:p>
            <a:pPr marL="0" indent="0">
              <a:buNone/>
            </a:pPr>
            <a:r>
              <a:rPr lang="en-CA" dirty="0"/>
              <a:t>“Systems of Government”. PowerPoint. </a:t>
            </a:r>
            <a:r>
              <a:rPr lang="en-CA" i="1" dirty="0"/>
              <a:t>Riverside Local Schools. </a:t>
            </a:r>
            <a:r>
              <a:rPr lang="en-CA" dirty="0"/>
              <a:t>Painesville, Ohio. 2011. 	http://www.riversidelocalschools.com/Downloads/systems%20of%20government	%20powerpoint.pptx.</a:t>
            </a:r>
          </a:p>
          <a:p>
            <a:pPr marL="0" indent="0">
              <a:buNone/>
            </a:pPr>
            <a:endParaRPr lang="en-CA" dirty="0"/>
          </a:p>
          <a:p>
            <a:pPr marL="0" indent="0">
              <a:buNone/>
            </a:pPr>
            <a:r>
              <a:rPr lang="en-CA" dirty="0"/>
              <a:t>Tomar, David. “20 Common forms of Government.” </a:t>
            </a:r>
            <a:r>
              <a:rPr lang="en-CA" i="1" dirty="0"/>
              <a:t>The Quad. </a:t>
            </a:r>
            <a:r>
              <a:rPr lang="en-CA" dirty="0"/>
              <a:t>2019. 	https://thebestschools.org/magazine/common-forms-of-government-study-	starters/.</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332152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8A6D4-32D7-4F17-B97E-CB48B4FBD6EA}"/>
              </a:ext>
            </a:extLst>
          </p:cNvPr>
          <p:cNvSpPr>
            <a:spLocks noGrp="1"/>
          </p:cNvSpPr>
          <p:nvPr>
            <p:ph idx="1"/>
          </p:nvPr>
        </p:nvSpPr>
        <p:spPr>
          <a:xfrm>
            <a:off x="621323" y="773775"/>
            <a:ext cx="5314543" cy="3375920"/>
          </a:xfrm>
        </p:spPr>
        <p:txBody>
          <a:bodyPr anchor="t">
            <a:noAutofit/>
          </a:bodyPr>
          <a:lstStyle/>
          <a:p>
            <a:pPr marL="0" indent="0">
              <a:buNone/>
            </a:pPr>
            <a:r>
              <a:rPr lang="en-CA" sz="2400" dirty="0">
                <a:latin typeface="Veteran Typewriter" panose="02000500000000000000" pitchFamily="2" charset="0"/>
              </a:rPr>
              <a:t>So far in this course, we’ve looked at the three levels of Canadian government and the 3 branches of each level. </a:t>
            </a:r>
          </a:p>
          <a:p>
            <a:pPr marL="0" indent="0">
              <a:buNone/>
            </a:pPr>
            <a:endParaRPr lang="en-CA" sz="2400" dirty="0">
              <a:latin typeface="Veteran Typewriter" panose="02000500000000000000" pitchFamily="2" charset="0"/>
            </a:endParaRPr>
          </a:p>
          <a:p>
            <a:pPr marL="0" indent="0">
              <a:buNone/>
            </a:pPr>
            <a:r>
              <a:rPr lang="en-CA" sz="2400" dirty="0">
                <a:latin typeface="Veteran Typewriter" panose="02000500000000000000" pitchFamily="2" charset="0"/>
              </a:rPr>
              <a:t>But our form of government isn’t the only kind.</a:t>
            </a:r>
          </a:p>
          <a:p>
            <a:pPr marL="0" indent="0">
              <a:buNone/>
            </a:pPr>
            <a:endParaRPr lang="en-CA" sz="2400" dirty="0">
              <a:latin typeface="Veteran Typewriter" panose="02000500000000000000" pitchFamily="2" charset="0"/>
            </a:endParaRPr>
          </a:p>
          <a:p>
            <a:pPr marL="0" indent="0">
              <a:buNone/>
            </a:pPr>
            <a:r>
              <a:rPr lang="en-CA" sz="2400" dirty="0">
                <a:latin typeface="Veteran Typewriter" panose="02000500000000000000" pitchFamily="2" charset="0"/>
              </a:rPr>
              <a:t>Today, we’ll look at different forms of government and how they work (or don’t work) for their citizens.</a:t>
            </a:r>
          </a:p>
          <a:p>
            <a:pPr marL="0" indent="0">
              <a:buNone/>
            </a:pPr>
            <a:endParaRPr lang="en-CA" sz="2400" dirty="0">
              <a:latin typeface="Veteran Typewriter" panose="02000500000000000000" pitchFamily="2" charset="0"/>
            </a:endParaRPr>
          </a:p>
          <a:p>
            <a:pPr marL="0" indent="0">
              <a:buNone/>
            </a:pPr>
            <a:endParaRPr lang="en-CA" sz="2400" dirty="0">
              <a:latin typeface="Veteran Typewriter" panose="02000500000000000000" pitchFamily="2" charset="0"/>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sky, building, outdoor, road&#10;&#10;Description automatically generated">
            <a:extLst>
              <a:ext uri="{FF2B5EF4-FFF2-40B4-BE49-F238E27FC236}">
                <a16:creationId xmlns:a16="http://schemas.microsoft.com/office/drawing/2014/main" id="{D9BB4973-4BA2-421B-8626-36F7A3021BC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44" r="1602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2E38FB5E-0DB8-47A6-8506-4F9DC059B6E8}"/>
              </a:ext>
            </a:extLst>
          </p:cNvPr>
          <p:cNvSpPr txBox="1"/>
          <p:nvPr/>
        </p:nvSpPr>
        <p:spPr>
          <a:xfrm>
            <a:off x="12007269" y="6657945"/>
            <a:ext cx="184731" cy="200055"/>
          </a:xfrm>
          <a:prstGeom prst="rect">
            <a:avLst/>
          </a:prstGeom>
          <a:solidFill>
            <a:srgbClr val="000000"/>
          </a:solidFill>
        </p:spPr>
        <p:txBody>
          <a:bodyPr wrap="none" rtlCol="0">
            <a:spAutoFit/>
          </a:bodyPr>
          <a:lstStyle/>
          <a:p>
            <a:pPr algn="r">
              <a:spcAft>
                <a:spcPts val="600"/>
              </a:spcAft>
            </a:pPr>
            <a:endParaRPr lang="en-CA" sz="700" dirty="0">
              <a:solidFill>
                <a:srgbClr val="FFFFFF"/>
              </a:solidFill>
            </a:endParaRPr>
          </a:p>
        </p:txBody>
      </p:sp>
    </p:spTree>
    <p:extLst>
      <p:ext uri="{BB962C8B-B14F-4D97-AF65-F5344CB8AC3E}">
        <p14:creationId xmlns:p14="http://schemas.microsoft.com/office/powerpoint/2010/main" val="19322974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BFA4-54B3-407A-B5A1-304C805330F2}"/>
              </a:ext>
            </a:extLst>
          </p:cNvPr>
          <p:cNvSpPr>
            <a:spLocks noGrp="1"/>
          </p:cNvSpPr>
          <p:nvPr>
            <p:ph type="title"/>
          </p:nvPr>
        </p:nvSpPr>
        <p:spPr>
          <a:xfrm>
            <a:off x="247358" y="0"/>
            <a:ext cx="10515600" cy="1325563"/>
          </a:xfrm>
        </p:spPr>
        <p:txBody>
          <a:bodyPr>
            <a:normAutofit/>
          </a:bodyPr>
          <a:lstStyle/>
          <a:p>
            <a:r>
              <a:rPr lang="en-CA" sz="6000" dirty="0">
                <a:latin typeface="Veteran Typewriter" panose="02000500000000000000" pitchFamily="2" charset="0"/>
              </a:rPr>
              <a:t>Forms of Government</a:t>
            </a:r>
          </a:p>
        </p:txBody>
      </p:sp>
      <p:sp>
        <p:nvSpPr>
          <p:cNvPr id="3" name="Content Placeholder 2">
            <a:extLst>
              <a:ext uri="{FF2B5EF4-FFF2-40B4-BE49-F238E27FC236}">
                <a16:creationId xmlns:a16="http://schemas.microsoft.com/office/drawing/2014/main" id="{56076F4C-9451-49EA-98C7-0CA1BDD07C88}"/>
              </a:ext>
            </a:extLst>
          </p:cNvPr>
          <p:cNvSpPr>
            <a:spLocks noGrp="1"/>
          </p:cNvSpPr>
          <p:nvPr>
            <p:ph idx="1"/>
          </p:nvPr>
        </p:nvSpPr>
        <p:spPr>
          <a:xfrm>
            <a:off x="247358" y="1786280"/>
            <a:ext cx="11682047" cy="2042346"/>
          </a:xfrm>
        </p:spPr>
        <p:txBody>
          <a:bodyPr numCol="1">
            <a:normAutofit fontScale="92500" lnSpcReduction="20000"/>
          </a:bodyPr>
          <a:lstStyle/>
          <a:p>
            <a:pPr marL="0" indent="0">
              <a:buNone/>
            </a:pPr>
            <a:r>
              <a:rPr lang="en-US" sz="2600" dirty="0">
                <a:latin typeface="Veteran Typewriter" panose="02000500000000000000" pitchFamily="2" charset="0"/>
              </a:rPr>
              <a:t>In Canada, we have a Constitutional Monarchy.</a:t>
            </a:r>
          </a:p>
          <a:p>
            <a:pPr marL="0" indent="0">
              <a:buNone/>
            </a:pPr>
            <a:endParaRPr lang="en-US" sz="2600" dirty="0">
              <a:latin typeface="Veteran Typewriter" panose="02000500000000000000" pitchFamily="2" charset="0"/>
            </a:endParaRPr>
          </a:p>
          <a:p>
            <a:pPr marL="0" indent="0">
              <a:buNone/>
            </a:pPr>
            <a:r>
              <a:rPr lang="en-US" sz="2600" dirty="0">
                <a:latin typeface="Veteran Typewriter" panose="02000500000000000000" pitchFamily="2" charset="0"/>
              </a:rPr>
              <a:t>Other countries have developed different government styles to lead their people.</a:t>
            </a:r>
            <a:br>
              <a:rPr lang="en-US" sz="2600" dirty="0">
                <a:latin typeface="Veteran Typewriter" panose="02000500000000000000" pitchFamily="2" charset="0"/>
              </a:rPr>
            </a:br>
            <a:endParaRPr lang="en-US" sz="2600" dirty="0">
              <a:latin typeface="Veteran Typewriter" panose="02000500000000000000" pitchFamily="2" charset="0"/>
            </a:endParaRPr>
          </a:p>
          <a:p>
            <a:pPr marL="0" indent="0">
              <a:buNone/>
            </a:pPr>
            <a:r>
              <a:rPr lang="en-US" sz="2600" dirty="0">
                <a:latin typeface="Veteran Typewriter" panose="02000500000000000000" pitchFamily="2" charset="0"/>
              </a:rPr>
              <a:t>Do you know any forms of government?</a:t>
            </a:r>
          </a:p>
        </p:txBody>
      </p:sp>
      <p:graphicFrame>
        <p:nvGraphicFramePr>
          <p:cNvPr id="6" name="Table 4">
            <a:extLst>
              <a:ext uri="{FF2B5EF4-FFF2-40B4-BE49-F238E27FC236}">
                <a16:creationId xmlns:a16="http://schemas.microsoft.com/office/drawing/2014/main" id="{2D329EDE-0BF0-493F-9443-47AF4E9F6316}"/>
              </a:ext>
            </a:extLst>
          </p:cNvPr>
          <p:cNvGraphicFramePr>
            <a:graphicFrameLocks noGrp="1"/>
          </p:cNvGraphicFramePr>
          <p:nvPr>
            <p:extLst>
              <p:ext uri="{D42A27DB-BD31-4B8C-83A1-F6EECF244321}">
                <p14:modId xmlns:p14="http://schemas.microsoft.com/office/powerpoint/2010/main" val="3471126030"/>
              </p:ext>
            </p:extLst>
          </p:nvPr>
        </p:nvGraphicFramePr>
        <p:xfrm>
          <a:off x="1186366" y="4157763"/>
          <a:ext cx="10116220" cy="2042347"/>
        </p:xfrm>
        <a:graphic>
          <a:graphicData uri="http://schemas.openxmlformats.org/drawingml/2006/table">
            <a:tbl>
              <a:tblPr firstRow="1" bandRow="1">
                <a:tableStyleId>{5C22544A-7EE6-4342-B048-85BDC9FD1C3A}</a:tableStyleId>
              </a:tblPr>
              <a:tblGrid>
                <a:gridCol w="2529055">
                  <a:extLst>
                    <a:ext uri="{9D8B030D-6E8A-4147-A177-3AD203B41FA5}">
                      <a16:colId xmlns:a16="http://schemas.microsoft.com/office/drawing/2014/main" val="4255410010"/>
                    </a:ext>
                  </a:extLst>
                </a:gridCol>
                <a:gridCol w="2529055">
                  <a:extLst>
                    <a:ext uri="{9D8B030D-6E8A-4147-A177-3AD203B41FA5}">
                      <a16:colId xmlns:a16="http://schemas.microsoft.com/office/drawing/2014/main" val="1170227504"/>
                    </a:ext>
                  </a:extLst>
                </a:gridCol>
                <a:gridCol w="2529055">
                  <a:extLst>
                    <a:ext uri="{9D8B030D-6E8A-4147-A177-3AD203B41FA5}">
                      <a16:colId xmlns:a16="http://schemas.microsoft.com/office/drawing/2014/main" val="4294359039"/>
                    </a:ext>
                  </a:extLst>
                </a:gridCol>
                <a:gridCol w="2529055">
                  <a:extLst>
                    <a:ext uri="{9D8B030D-6E8A-4147-A177-3AD203B41FA5}">
                      <a16:colId xmlns:a16="http://schemas.microsoft.com/office/drawing/2014/main" val="2276316540"/>
                    </a:ext>
                  </a:extLst>
                </a:gridCol>
              </a:tblGrid>
              <a:tr h="597354">
                <a:tc>
                  <a:txBody>
                    <a:bodyPr/>
                    <a:lstStyle/>
                    <a:p>
                      <a:r>
                        <a:rPr lang="en-CA" sz="2500" dirty="0">
                          <a:latin typeface="Veteran Typewriter" panose="02000500000000000000" pitchFamily="2" charset="0"/>
                        </a:rPr>
                        <a:t>Absolute Monarchy</a:t>
                      </a:r>
                    </a:p>
                  </a:txBody>
                  <a:tcPr/>
                </a:tc>
                <a:tc>
                  <a:txBody>
                    <a:bodyPr/>
                    <a:lstStyle/>
                    <a:p>
                      <a:r>
                        <a:rPr lang="en-CA" sz="2500" dirty="0">
                          <a:latin typeface="Veteran Typewriter" panose="02000500000000000000" pitchFamily="2" charset="0"/>
                        </a:rPr>
                        <a:t>Constitutional Monarchy</a:t>
                      </a:r>
                    </a:p>
                  </a:txBody>
                  <a:tcPr/>
                </a:tc>
                <a:tc>
                  <a:txBody>
                    <a:bodyPr/>
                    <a:lstStyle/>
                    <a:p>
                      <a:r>
                        <a:rPr lang="en-CA" sz="2500" dirty="0">
                          <a:latin typeface="Veteran Typewriter" panose="02000500000000000000" pitchFamily="2" charset="0"/>
                        </a:rPr>
                        <a:t>Democracy</a:t>
                      </a:r>
                    </a:p>
                    <a:p>
                      <a:r>
                        <a:rPr lang="en-CA" sz="2500" dirty="0">
                          <a:latin typeface="Veteran Typewriter" panose="02000500000000000000" pitchFamily="2" charset="0"/>
                        </a:rPr>
                        <a:t>(Direct or Representative)</a:t>
                      </a:r>
                    </a:p>
                  </a:txBody>
                  <a:tcPr/>
                </a:tc>
                <a:tc>
                  <a:txBody>
                    <a:bodyPr/>
                    <a:lstStyle/>
                    <a:p>
                      <a:r>
                        <a:rPr lang="en-CA" sz="2500" dirty="0">
                          <a:latin typeface="Veteran Typewriter" panose="02000500000000000000" pitchFamily="2" charset="0"/>
                        </a:rPr>
                        <a:t>Theocracy</a:t>
                      </a:r>
                    </a:p>
                  </a:txBody>
                  <a:tcPr/>
                </a:tc>
                <a:extLst>
                  <a:ext uri="{0D108BD9-81ED-4DB2-BD59-A6C34878D82A}">
                    <a16:rowId xmlns:a16="http://schemas.microsoft.com/office/drawing/2014/main" val="2738898007"/>
                  </a:ext>
                </a:extLst>
              </a:tr>
              <a:tr h="807907">
                <a:tc>
                  <a:txBody>
                    <a:bodyPr/>
                    <a:lstStyle/>
                    <a:p>
                      <a:r>
                        <a:rPr lang="en-CA" sz="2500" dirty="0">
                          <a:latin typeface="Veteran Typewriter" panose="02000500000000000000" pitchFamily="2" charset="0"/>
                        </a:rPr>
                        <a:t>Dictatorship</a:t>
                      </a:r>
                    </a:p>
                  </a:txBody>
                  <a:tcPr/>
                </a:tc>
                <a:tc>
                  <a:txBody>
                    <a:bodyPr/>
                    <a:lstStyle/>
                    <a:p>
                      <a:r>
                        <a:rPr lang="en-CA" sz="2500" dirty="0">
                          <a:latin typeface="Veteran Typewriter" panose="02000500000000000000" pitchFamily="2" charset="0"/>
                        </a:rPr>
                        <a:t>Oligarchy</a:t>
                      </a:r>
                    </a:p>
                  </a:txBody>
                  <a:tcPr/>
                </a:tc>
                <a:tc>
                  <a:txBody>
                    <a:bodyPr/>
                    <a:lstStyle/>
                    <a:p>
                      <a:r>
                        <a:rPr lang="en-CA" sz="2500" dirty="0">
                          <a:latin typeface="Veteran Typewriter" panose="02000500000000000000" pitchFamily="2" charset="0"/>
                        </a:rPr>
                        <a:t>Anarchy</a:t>
                      </a:r>
                    </a:p>
                  </a:txBody>
                  <a:tcPr/>
                </a:tc>
                <a:tc>
                  <a:txBody>
                    <a:bodyPr/>
                    <a:lstStyle/>
                    <a:p>
                      <a:r>
                        <a:rPr lang="en-CA" sz="2500" dirty="0">
                          <a:latin typeface="Veteran Typewriter" panose="02000500000000000000" pitchFamily="2" charset="0"/>
                        </a:rPr>
                        <a:t>Republic</a:t>
                      </a:r>
                    </a:p>
                  </a:txBody>
                  <a:tcPr/>
                </a:tc>
                <a:extLst>
                  <a:ext uri="{0D108BD9-81ED-4DB2-BD59-A6C34878D82A}">
                    <a16:rowId xmlns:a16="http://schemas.microsoft.com/office/drawing/2014/main" val="1241342514"/>
                  </a:ext>
                </a:extLst>
              </a:tr>
            </a:tbl>
          </a:graphicData>
        </a:graphic>
      </p:graphicFrame>
    </p:spTree>
    <p:extLst>
      <p:ext uri="{BB962C8B-B14F-4D97-AF65-F5344CB8AC3E}">
        <p14:creationId xmlns:p14="http://schemas.microsoft.com/office/powerpoint/2010/main" val="10046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Government systems of the world">
            <a:extLst>
              <a:ext uri="{FF2B5EF4-FFF2-40B4-BE49-F238E27FC236}">
                <a16:creationId xmlns:a16="http://schemas.microsoft.com/office/drawing/2014/main" id="{843288C8-9E83-474D-8A5E-E5DF40C45A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825"/>
          <a:stretch/>
        </p:blipFill>
        <p:spPr bwMode="auto">
          <a:xfrm>
            <a:off x="477012" y="480060"/>
            <a:ext cx="11237976" cy="5455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5CD917-2E80-4320-8B68-72B9969B6F0C}"/>
              </a:ext>
            </a:extLst>
          </p:cNvPr>
          <p:cNvSpPr/>
          <p:nvPr/>
        </p:nvSpPr>
        <p:spPr>
          <a:xfrm>
            <a:off x="477012" y="4302177"/>
            <a:ext cx="3285519" cy="1633801"/>
          </a:xfrm>
          <a:prstGeom prst="rect">
            <a:avLst/>
          </a:prstGeom>
          <a:solidFill>
            <a:srgbClr val="B6DCF4"/>
          </a:solid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CA" dirty="0">
              <a:solidFill>
                <a:srgbClr val="B9B9B9"/>
              </a:solidFill>
              <a:latin typeface="Veteran Typewriter" panose="02000500000000000000" pitchFamily="2" charset="0"/>
            </a:endParaRPr>
          </a:p>
        </p:txBody>
      </p:sp>
      <p:sp>
        <p:nvSpPr>
          <p:cNvPr id="8" name="Rectangle 7">
            <a:extLst>
              <a:ext uri="{FF2B5EF4-FFF2-40B4-BE49-F238E27FC236}">
                <a16:creationId xmlns:a16="http://schemas.microsoft.com/office/drawing/2014/main" id="{92EBF903-E595-4D4F-A2BC-48F643BE3044}"/>
              </a:ext>
            </a:extLst>
          </p:cNvPr>
          <p:cNvSpPr/>
          <p:nvPr/>
        </p:nvSpPr>
        <p:spPr>
          <a:xfrm>
            <a:off x="477012" y="3968617"/>
            <a:ext cx="3510372" cy="19262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lang="en-CA" dirty="0">
                <a:solidFill>
                  <a:srgbClr val="0070C0"/>
                </a:solidFill>
                <a:latin typeface="Veteran Typewriter" panose="02000500000000000000" pitchFamily="2" charset="0"/>
              </a:rPr>
              <a:t>Presidential Republic</a:t>
            </a:r>
          </a:p>
          <a:p>
            <a:r>
              <a:rPr lang="en-CA" dirty="0">
                <a:solidFill>
                  <a:srgbClr val="FF0000"/>
                </a:solidFill>
                <a:latin typeface="Veteran Typewriter" panose="02000500000000000000" pitchFamily="2" charset="0"/>
              </a:rPr>
              <a:t>Constitutional Monarchy</a:t>
            </a:r>
          </a:p>
          <a:p>
            <a:r>
              <a:rPr lang="en-CA" dirty="0">
                <a:solidFill>
                  <a:schemeClr val="accent2">
                    <a:lumMod val="75000"/>
                  </a:schemeClr>
                </a:solidFill>
                <a:highlight>
                  <a:srgbClr val="FFFF00"/>
                </a:highlight>
                <a:latin typeface="Veteran Typewriter" panose="02000500000000000000" pitchFamily="2" charset="0"/>
              </a:rPr>
              <a:t>Yellow and Orange are Republics</a:t>
            </a:r>
          </a:p>
          <a:p>
            <a:r>
              <a:rPr lang="en-CA" dirty="0">
                <a:solidFill>
                  <a:srgbClr val="801A80"/>
                </a:solidFill>
                <a:latin typeface="Veteran Typewriter" panose="02000500000000000000" pitchFamily="2" charset="0"/>
              </a:rPr>
              <a:t>Absolute Monarchy</a:t>
            </a:r>
          </a:p>
          <a:p>
            <a:r>
              <a:rPr lang="en-CA" dirty="0">
                <a:solidFill>
                  <a:srgbClr val="AA6F33"/>
                </a:solidFill>
                <a:latin typeface="Veteran Typewriter" panose="02000500000000000000" pitchFamily="2" charset="0"/>
              </a:rPr>
              <a:t>Republic where 1 person rules</a:t>
            </a:r>
            <a:br>
              <a:rPr lang="en-CA" dirty="0">
                <a:solidFill>
                  <a:srgbClr val="AA6F33"/>
                </a:solidFill>
                <a:latin typeface="Veteran Typewriter" panose="02000500000000000000" pitchFamily="2" charset="0"/>
              </a:rPr>
            </a:br>
            <a:r>
              <a:rPr lang="en-CA" dirty="0">
                <a:solidFill>
                  <a:srgbClr val="B9B9B9"/>
                </a:solidFill>
                <a:latin typeface="Veteran Typewriter" panose="02000500000000000000" pitchFamily="2" charset="0"/>
              </a:rPr>
              <a:t>No system of government</a:t>
            </a:r>
          </a:p>
        </p:txBody>
      </p:sp>
    </p:spTree>
    <p:custDataLst>
      <p:tags r:id="rId1"/>
    </p:custDataLst>
    <p:extLst>
      <p:ext uri="{BB962C8B-B14F-4D97-AF65-F5344CB8AC3E}">
        <p14:creationId xmlns:p14="http://schemas.microsoft.com/office/powerpoint/2010/main" val="3718857299"/>
      </p:ext>
    </p:extLst>
  </p:cSld>
  <p:clrMapOvr>
    <a:masterClrMapping/>
  </p:clrMapOvr>
  <p:transition advTm="4811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C17A5FE-A275-46B0-B5DF-4A4CBAF83B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7" r="2" b="20048"/>
          <a:stretch/>
        </p:blipFill>
        <p:spPr bwMode="auto">
          <a:xfrm rot="21600000">
            <a:off x="-11909" y="10"/>
            <a:ext cx="6324601" cy="6857990"/>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73A002-B504-4B8C-828A-CB486AE9E824}"/>
              </a:ext>
            </a:extLst>
          </p:cNvPr>
          <p:cNvSpPr>
            <a:spLocks noGrp="1"/>
          </p:cNvSpPr>
          <p:nvPr>
            <p:ph type="title"/>
          </p:nvPr>
        </p:nvSpPr>
        <p:spPr>
          <a:xfrm>
            <a:off x="5096656" y="0"/>
            <a:ext cx="7095345" cy="942535"/>
          </a:xfrm>
        </p:spPr>
        <p:txBody>
          <a:bodyPr>
            <a:normAutofit/>
          </a:bodyPr>
          <a:lstStyle/>
          <a:p>
            <a:pPr algn="r"/>
            <a:r>
              <a:rPr lang="en-CA" sz="6000" dirty="0">
                <a:solidFill>
                  <a:srgbClr val="000000"/>
                </a:solidFill>
                <a:latin typeface="Veteran Typewriter" panose="02000500000000000000" pitchFamily="2" charset="0"/>
              </a:rPr>
              <a:t>Monarchies</a:t>
            </a:r>
          </a:p>
        </p:txBody>
      </p:sp>
      <p:sp>
        <p:nvSpPr>
          <p:cNvPr id="3" name="Content Placeholder 2">
            <a:extLst>
              <a:ext uri="{FF2B5EF4-FFF2-40B4-BE49-F238E27FC236}">
                <a16:creationId xmlns:a16="http://schemas.microsoft.com/office/drawing/2014/main" id="{F341EBF0-7305-4E55-9DBF-2DC8C350CF31}"/>
              </a:ext>
            </a:extLst>
          </p:cNvPr>
          <p:cNvSpPr>
            <a:spLocks noGrp="1"/>
          </p:cNvSpPr>
          <p:nvPr>
            <p:ph idx="1"/>
          </p:nvPr>
        </p:nvSpPr>
        <p:spPr>
          <a:xfrm>
            <a:off x="6596589" y="3005880"/>
            <a:ext cx="5311514" cy="3047946"/>
          </a:xfrm>
        </p:spPr>
        <p:txBody>
          <a:bodyPr anchor="b">
            <a:noAutofit/>
          </a:bodyPr>
          <a:lstStyle/>
          <a:p>
            <a:pPr marL="0" indent="0">
              <a:buNone/>
            </a:pPr>
            <a:r>
              <a:rPr lang="en-US" sz="2200" dirty="0">
                <a:solidFill>
                  <a:srgbClr val="000000"/>
                </a:solidFill>
                <a:latin typeface="Veteran Typewriter" panose="02000500000000000000" pitchFamily="2" charset="0"/>
              </a:rPr>
              <a:t>A system of government where power belongs to a ruling family who pass it through birthright.</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Monarchs are often called King/Queen, Emperor, Empress.</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The two types of monarchies are </a:t>
            </a:r>
            <a:r>
              <a:rPr lang="en-US" sz="2200" b="1" dirty="0">
                <a:solidFill>
                  <a:srgbClr val="00B050"/>
                </a:solidFill>
                <a:latin typeface="Veteran Typewriter" panose="02000500000000000000" pitchFamily="2" charset="0"/>
              </a:rPr>
              <a:t>Absolute Monarchies </a:t>
            </a:r>
            <a:r>
              <a:rPr lang="en-US" sz="2200" dirty="0">
                <a:latin typeface="Veteran Typewriter" panose="02000500000000000000" pitchFamily="2" charset="0"/>
              </a:rPr>
              <a:t>and</a:t>
            </a:r>
            <a:r>
              <a:rPr lang="en-US" sz="2200" b="1" dirty="0">
                <a:solidFill>
                  <a:srgbClr val="00B050"/>
                </a:solidFill>
                <a:latin typeface="Veteran Typewriter" panose="02000500000000000000" pitchFamily="2" charset="0"/>
              </a:rPr>
              <a:t> Constitutional Monarchies</a:t>
            </a:r>
            <a:r>
              <a:rPr lang="en-US" sz="2200" dirty="0">
                <a:solidFill>
                  <a:srgbClr val="000000"/>
                </a:solidFill>
                <a:latin typeface="Veteran Typewriter" panose="02000500000000000000" pitchFamily="2" charset="0"/>
              </a:rPr>
              <a:t>.</a:t>
            </a:r>
          </a:p>
          <a:p>
            <a:pPr marL="0" indent="0">
              <a:buNone/>
            </a:pPr>
            <a:endParaRPr lang="en-CA" sz="22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426591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0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F88CC3-AE13-4C8A-A3E1-15D2CDAA8CE3}"/>
              </a:ext>
            </a:extLst>
          </p:cNvPr>
          <p:cNvSpPr>
            <a:spLocks noGrp="1"/>
          </p:cNvSpPr>
          <p:nvPr>
            <p:ph type="title"/>
          </p:nvPr>
        </p:nvSpPr>
        <p:spPr>
          <a:xfrm>
            <a:off x="524256" y="4767072"/>
            <a:ext cx="6594189" cy="1625210"/>
          </a:xfrm>
        </p:spPr>
        <p:txBody>
          <a:bodyPr vert="horz" lIns="91440" tIns="45720" rIns="91440" bIns="45720" rtlCol="0" anchor="ctr">
            <a:noAutofit/>
          </a:bodyPr>
          <a:lstStyle/>
          <a:p>
            <a:pPr algn="r"/>
            <a:r>
              <a:rPr lang="en-US" sz="5500" dirty="0">
                <a:solidFill>
                  <a:srgbClr val="FFFFFF"/>
                </a:solidFill>
                <a:latin typeface="Veteran Typewriter" panose="02000500000000000000" pitchFamily="2" charset="0"/>
              </a:rPr>
              <a:t>A Constitutional Monarchy</a:t>
            </a:r>
          </a:p>
        </p:txBody>
      </p:sp>
      <p:pic>
        <p:nvPicPr>
          <p:cNvPr id="3078" name="Picture 6" descr="Image result for constitutional monarchy">
            <a:extLst>
              <a:ext uri="{FF2B5EF4-FFF2-40B4-BE49-F238E27FC236}">
                <a16:creationId xmlns:a16="http://schemas.microsoft.com/office/drawing/2014/main" id="{5BD7140B-9DDC-4972-95E6-BD75ACA5A5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EC950A21-2331-407A-AA45-9346B77BF606}"/>
              </a:ext>
            </a:extLst>
          </p:cNvPr>
          <p:cNvSpPr txBox="1">
            <a:spLocks/>
          </p:cNvSpPr>
          <p:nvPr/>
        </p:nvSpPr>
        <p:spPr>
          <a:xfrm>
            <a:off x="8029319" y="917725"/>
            <a:ext cx="3424739" cy="48523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FFFF"/>
                </a:solidFill>
                <a:latin typeface="Veteran Typewriter" panose="02000500000000000000" pitchFamily="2" charset="0"/>
              </a:rPr>
              <a:t>In a constitutional monarchy, the </a:t>
            </a:r>
            <a:r>
              <a:rPr lang="en-US" sz="2400" dirty="0">
                <a:solidFill>
                  <a:srgbClr val="FFFF00"/>
                </a:solidFill>
                <a:latin typeface="Veteran Typewriter" panose="02000500000000000000" pitchFamily="2" charset="0"/>
              </a:rPr>
              <a:t>sovereign</a:t>
            </a:r>
            <a:r>
              <a:rPr lang="en-US" sz="2400" dirty="0">
                <a:solidFill>
                  <a:srgbClr val="FFFFFF"/>
                </a:solidFill>
                <a:latin typeface="Veteran Typewriter" panose="02000500000000000000" pitchFamily="2" charset="0"/>
              </a:rPr>
              <a:t> </a:t>
            </a:r>
            <a:br>
              <a:rPr lang="en-US" sz="2400" dirty="0">
                <a:solidFill>
                  <a:srgbClr val="FFFFFF"/>
                </a:solidFill>
                <a:latin typeface="Veteran Typewriter" panose="02000500000000000000" pitchFamily="2" charset="0"/>
              </a:rPr>
            </a:br>
            <a:r>
              <a:rPr lang="en-US" sz="2400" dirty="0">
                <a:solidFill>
                  <a:srgbClr val="FFFFFF"/>
                </a:solidFill>
                <a:latin typeface="Veteran Typewriter" panose="02000500000000000000" pitchFamily="2" charset="0"/>
              </a:rPr>
              <a:t>(Usually a king or queen but sometimes a sultan or emperor) acts as the </a:t>
            </a:r>
            <a:r>
              <a:rPr lang="en-US" sz="2400" dirty="0">
                <a:solidFill>
                  <a:srgbClr val="FFFF00"/>
                </a:solidFill>
                <a:latin typeface="Veteran Typewriter" panose="02000500000000000000" pitchFamily="2" charset="0"/>
              </a:rPr>
              <a:t>head of state</a:t>
            </a:r>
            <a:r>
              <a:rPr lang="en-US" sz="2400" dirty="0">
                <a:solidFill>
                  <a:srgbClr val="FFFFFF"/>
                </a:solidFill>
                <a:latin typeface="Veteran Typewriter" panose="02000500000000000000" pitchFamily="2" charset="0"/>
              </a:rPr>
              <a:t>.</a:t>
            </a:r>
            <a:br>
              <a:rPr lang="en-US" sz="2400" dirty="0">
                <a:solidFill>
                  <a:srgbClr val="FFFFFF"/>
                </a:solidFill>
                <a:latin typeface="Veteran Typewriter" panose="02000500000000000000" pitchFamily="2" charset="0"/>
              </a:rPr>
            </a:br>
            <a:br>
              <a:rPr lang="en-US" sz="2400" dirty="0">
                <a:solidFill>
                  <a:srgbClr val="FFFFFF"/>
                </a:solidFill>
                <a:latin typeface="Veteran Typewriter" panose="02000500000000000000" pitchFamily="2" charset="0"/>
              </a:rPr>
            </a:br>
            <a:r>
              <a:rPr lang="en-US" sz="2400" dirty="0">
                <a:solidFill>
                  <a:srgbClr val="FFFFFF"/>
                </a:solidFill>
                <a:latin typeface="Veteran Typewriter" panose="02000500000000000000" pitchFamily="2" charset="0"/>
              </a:rPr>
              <a:t>But a </a:t>
            </a:r>
            <a:r>
              <a:rPr lang="en-US" sz="2400" dirty="0">
                <a:solidFill>
                  <a:srgbClr val="FFFF00"/>
                </a:solidFill>
                <a:latin typeface="Veteran Typewriter" panose="02000500000000000000" pitchFamily="2" charset="0"/>
              </a:rPr>
              <a:t>constitution</a:t>
            </a:r>
            <a:r>
              <a:rPr lang="en-US" sz="2400" dirty="0">
                <a:solidFill>
                  <a:srgbClr val="FFFFFF"/>
                </a:solidFill>
                <a:latin typeface="Veteran Typewriter" panose="02000500000000000000" pitchFamily="2" charset="0"/>
              </a:rPr>
              <a:t> is written and ensures that power is shared between the Sovereign and a constitutionally organized government like </a:t>
            </a:r>
            <a:r>
              <a:rPr lang="en-US" sz="2400" dirty="0">
                <a:solidFill>
                  <a:srgbClr val="FFFF00"/>
                </a:solidFill>
                <a:latin typeface="Veteran Typewriter" panose="02000500000000000000" pitchFamily="2" charset="0"/>
              </a:rPr>
              <a:t>Parliament</a:t>
            </a:r>
            <a:r>
              <a:rPr lang="en-US" sz="2400" dirty="0">
                <a:solidFill>
                  <a:srgbClr val="FFFFFF"/>
                </a:solidFill>
                <a:latin typeface="Veteran Typewriter" panose="02000500000000000000" pitchFamily="2" charset="0"/>
              </a:rPr>
              <a:t>.</a:t>
            </a:r>
          </a:p>
        </p:txBody>
      </p:sp>
    </p:spTree>
    <p:extLst>
      <p:ext uri="{BB962C8B-B14F-4D97-AF65-F5344CB8AC3E}">
        <p14:creationId xmlns:p14="http://schemas.microsoft.com/office/powerpoint/2010/main" val="323963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7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F88CC3-AE13-4C8A-A3E1-15D2CDAA8CE3}"/>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6000" dirty="0">
                <a:solidFill>
                  <a:srgbClr val="FFFFFF"/>
                </a:solidFill>
                <a:latin typeface="Veteran Typewriter" panose="02000500000000000000" pitchFamily="2" charset="0"/>
              </a:rPr>
              <a:t>Absolute Monarchy</a:t>
            </a:r>
          </a:p>
        </p:txBody>
      </p:sp>
      <p:pic>
        <p:nvPicPr>
          <p:cNvPr id="5124" name="Picture 4" descr="Image result for saudi arabia monarchy">
            <a:extLst>
              <a:ext uri="{FF2B5EF4-FFF2-40B4-BE49-F238E27FC236}">
                <a16:creationId xmlns:a16="http://schemas.microsoft.com/office/drawing/2014/main" id="{898774C0-F91D-4775-B67F-71911668B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EC950A21-2331-407A-AA45-9346B77BF606}"/>
              </a:ext>
            </a:extLst>
          </p:cNvPr>
          <p:cNvSpPr txBox="1">
            <a:spLocks/>
          </p:cNvSpPr>
          <p:nvPr/>
        </p:nvSpPr>
        <p:spPr>
          <a:xfrm>
            <a:off x="7779895" y="917725"/>
            <a:ext cx="4084558" cy="48523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FFF"/>
                </a:solidFill>
                <a:latin typeface="Veteran Typewriter" panose="02000500000000000000" pitchFamily="2" charset="0"/>
              </a:rPr>
              <a:t>An </a:t>
            </a:r>
            <a:r>
              <a:rPr lang="en-US" sz="2200" dirty="0">
                <a:solidFill>
                  <a:srgbClr val="FFFF00"/>
                </a:solidFill>
                <a:latin typeface="Veteran Typewriter" panose="02000500000000000000" pitchFamily="2" charset="0"/>
              </a:rPr>
              <a:t>Absolute Monarchy </a:t>
            </a:r>
            <a:r>
              <a:rPr lang="en-US" sz="2200" dirty="0">
                <a:solidFill>
                  <a:srgbClr val="FFFFFF"/>
                </a:solidFill>
                <a:latin typeface="Veteran Typewriter" panose="02000500000000000000" pitchFamily="2" charset="0"/>
              </a:rPr>
              <a:t>is a system where all power is held by the Monarch.</a:t>
            </a:r>
          </a:p>
          <a:p>
            <a:pPr marL="0"/>
            <a:endParaRPr lang="en-US" sz="2200" dirty="0">
              <a:solidFill>
                <a:srgbClr val="FFFFFF"/>
              </a:solidFill>
              <a:latin typeface="Veteran Typewriter" panose="02000500000000000000" pitchFamily="2" charset="0"/>
            </a:endParaRPr>
          </a:p>
          <a:p>
            <a:pPr marL="0" indent="0">
              <a:buNone/>
            </a:pPr>
            <a:r>
              <a:rPr lang="en-US" sz="2200" dirty="0">
                <a:solidFill>
                  <a:srgbClr val="FFFFFF"/>
                </a:solidFill>
                <a:latin typeface="Veteran Typewriter" panose="02000500000000000000" pitchFamily="2" charset="0"/>
              </a:rPr>
              <a:t>Citizens cannot speak out or act against the Monarchy.</a:t>
            </a:r>
          </a:p>
          <a:p>
            <a:pPr marL="0"/>
            <a:endParaRPr lang="en-US" sz="2200" dirty="0">
              <a:solidFill>
                <a:srgbClr val="FFFFFF"/>
              </a:solidFill>
              <a:latin typeface="Veteran Typewriter" panose="02000500000000000000" pitchFamily="2" charset="0"/>
            </a:endParaRPr>
          </a:p>
          <a:p>
            <a:pPr marL="0" indent="0">
              <a:buNone/>
            </a:pPr>
            <a:r>
              <a:rPr lang="en-US" sz="2200" dirty="0">
                <a:solidFill>
                  <a:srgbClr val="FFFFFF"/>
                </a:solidFill>
                <a:latin typeface="Veteran Typewriter" panose="02000500000000000000" pitchFamily="2" charset="0"/>
              </a:rPr>
              <a:t>This was popular in Europe in the 1600s-1800s, but is rare today. Louis XIV famously said “I am the state”.</a:t>
            </a:r>
          </a:p>
          <a:p>
            <a:pPr marL="0"/>
            <a:endParaRPr lang="en-US" sz="2200" dirty="0">
              <a:solidFill>
                <a:srgbClr val="FFFFFF"/>
              </a:solidFill>
              <a:latin typeface="Veteran Typewriter" panose="02000500000000000000" pitchFamily="2" charset="0"/>
            </a:endParaRPr>
          </a:p>
          <a:p>
            <a:pPr marL="0" indent="0">
              <a:buNone/>
            </a:pPr>
            <a:r>
              <a:rPr lang="en-US" sz="2200" dirty="0">
                <a:solidFill>
                  <a:srgbClr val="FFFFFF"/>
                </a:solidFill>
                <a:latin typeface="Veteran Typewriter" panose="02000500000000000000" pitchFamily="2" charset="0"/>
              </a:rPr>
              <a:t>The Kingdom of Saudi Arabia is an example of a current Absolute Monarchy.</a:t>
            </a:r>
          </a:p>
        </p:txBody>
      </p:sp>
    </p:spTree>
    <p:extLst>
      <p:ext uri="{BB962C8B-B14F-4D97-AF65-F5344CB8AC3E}">
        <p14:creationId xmlns:p14="http://schemas.microsoft.com/office/powerpoint/2010/main" val="308625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democracy greece">
            <a:extLst>
              <a:ext uri="{FF2B5EF4-FFF2-40B4-BE49-F238E27FC236}">
                <a16:creationId xmlns:a16="http://schemas.microsoft.com/office/drawing/2014/main" id="{764A3843-1C16-46F9-8F9A-660D0C5875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717" b="22197"/>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587229-6210-41A2-8BAD-E04A24E92D9C}"/>
              </a:ext>
            </a:extLst>
          </p:cNvPr>
          <p:cNvSpPr>
            <a:spLocks noGrp="1"/>
          </p:cNvSpPr>
          <p:nvPr>
            <p:ph type="title"/>
          </p:nvPr>
        </p:nvSpPr>
        <p:spPr>
          <a:xfrm>
            <a:off x="0" y="5357692"/>
            <a:ext cx="5021782" cy="1509931"/>
          </a:xfrm>
        </p:spPr>
        <p:txBody>
          <a:bodyPr>
            <a:normAutofit/>
          </a:bodyPr>
          <a:lstStyle/>
          <a:p>
            <a:r>
              <a:rPr lang="en-CA" sz="6000" dirty="0">
                <a:solidFill>
                  <a:srgbClr val="000000"/>
                </a:solidFill>
                <a:latin typeface="Veteran Typewriter" panose="02000500000000000000" pitchFamily="2" charset="0"/>
              </a:rPr>
              <a:t>Democracy</a:t>
            </a:r>
          </a:p>
        </p:txBody>
      </p:sp>
      <p:sp>
        <p:nvSpPr>
          <p:cNvPr id="3" name="Content Placeholder 2">
            <a:extLst>
              <a:ext uri="{FF2B5EF4-FFF2-40B4-BE49-F238E27FC236}">
                <a16:creationId xmlns:a16="http://schemas.microsoft.com/office/drawing/2014/main" id="{5D574D3E-77CC-4006-9D94-E628A9E7DB95}"/>
              </a:ext>
            </a:extLst>
          </p:cNvPr>
          <p:cNvSpPr>
            <a:spLocks noGrp="1"/>
          </p:cNvSpPr>
          <p:nvPr>
            <p:ph idx="1"/>
          </p:nvPr>
        </p:nvSpPr>
        <p:spPr>
          <a:xfrm>
            <a:off x="4243080" y="4666938"/>
            <a:ext cx="7948920" cy="2200685"/>
          </a:xfrm>
        </p:spPr>
        <p:txBody>
          <a:bodyPr anchor="ctr">
            <a:noAutofit/>
          </a:bodyPr>
          <a:lstStyle/>
          <a:p>
            <a:pPr marL="0" indent="0">
              <a:buNone/>
            </a:pPr>
            <a:r>
              <a:rPr lang="en-US" sz="2200" dirty="0">
                <a:solidFill>
                  <a:srgbClr val="000000"/>
                </a:solidFill>
                <a:latin typeface="Veteran Typewriter" panose="02000500000000000000" pitchFamily="2" charset="0"/>
              </a:rPr>
              <a:t>Originated in ancient Greece</a:t>
            </a:r>
          </a:p>
          <a:p>
            <a:pPr marL="0" indent="0">
              <a:buNone/>
            </a:pPr>
            <a:r>
              <a:rPr lang="en-US" sz="2200" dirty="0">
                <a:solidFill>
                  <a:srgbClr val="000000"/>
                </a:solidFill>
                <a:latin typeface="Veteran Typewriter" panose="02000500000000000000" pitchFamily="2" charset="0"/>
              </a:rPr>
              <a:t>A system of government  where power comes from the people.</a:t>
            </a:r>
          </a:p>
          <a:p>
            <a:pPr marL="0" indent="0">
              <a:buNone/>
            </a:pPr>
            <a:r>
              <a:rPr lang="en-US" sz="2200" dirty="0">
                <a:solidFill>
                  <a:srgbClr val="000000"/>
                </a:solidFill>
                <a:latin typeface="Veteran Typewriter" panose="02000500000000000000" pitchFamily="2" charset="0"/>
              </a:rPr>
              <a:t>Two types of democracy are </a:t>
            </a:r>
            <a:r>
              <a:rPr lang="en-US" sz="2200" b="1" dirty="0">
                <a:solidFill>
                  <a:srgbClr val="00B050"/>
                </a:solidFill>
                <a:latin typeface="Veteran Typewriter" panose="02000500000000000000" pitchFamily="2" charset="0"/>
              </a:rPr>
              <a:t>Representative Democracy</a:t>
            </a:r>
            <a:r>
              <a:rPr lang="en-US" sz="2200" dirty="0">
                <a:solidFill>
                  <a:srgbClr val="000000"/>
                </a:solidFill>
                <a:latin typeface="Veteran Typewriter" panose="02000500000000000000" pitchFamily="2" charset="0"/>
              </a:rPr>
              <a:t> and </a:t>
            </a:r>
            <a:r>
              <a:rPr lang="en-US" sz="2200" b="1" dirty="0">
                <a:solidFill>
                  <a:srgbClr val="00B050"/>
                </a:solidFill>
                <a:latin typeface="Veteran Typewriter" panose="02000500000000000000" pitchFamily="2" charset="0"/>
              </a:rPr>
              <a:t>Direct Democracy</a:t>
            </a:r>
            <a:r>
              <a:rPr lang="en-US" sz="2200" dirty="0">
                <a:solidFill>
                  <a:srgbClr val="000000"/>
                </a:solidFill>
                <a:latin typeface="Veteran Typewriter" panose="02000500000000000000" pitchFamily="2" charset="0"/>
              </a:rPr>
              <a:t>.</a:t>
            </a:r>
            <a:endParaRPr lang="en-CA" sz="2200" dirty="0">
              <a:solidFill>
                <a:srgbClr val="000000"/>
              </a:solidFill>
              <a:latin typeface="Veteran Typewriter" panose="02000500000000000000" pitchFamily="2" charset="0"/>
            </a:endParaRPr>
          </a:p>
        </p:txBody>
      </p:sp>
      <p:sp>
        <p:nvSpPr>
          <p:cNvPr id="4" name="AutoShape 2" descr="The State Opening Of Parliament">
            <a:extLst>
              <a:ext uri="{FF2B5EF4-FFF2-40B4-BE49-F238E27FC236}">
                <a16:creationId xmlns:a16="http://schemas.microsoft.com/office/drawing/2014/main" id="{F6C91B6D-E1DF-44A0-8E59-A890BB9A3D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148303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american democracy">
            <a:extLst>
              <a:ext uri="{FF2B5EF4-FFF2-40B4-BE49-F238E27FC236}">
                <a16:creationId xmlns:a16="http://schemas.microsoft.com/office/drawing/2014/main" id="{39914608-A955-4B4A-BF54-03A9C02C9E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0" r="18671" b="-1"/>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4F671E-8444-4556-BEA6-2B8FA24915DD}"/>
              </a:ext>
            </a:extLst>
          </p:cNvPr>
          <p:cNvSpPr>
            <a:spLocks noGrp="1"/>
          </p:cNvSpPr>
          <p:nvPr>
            <p:ph type="title"/>
          </p:nvPr>
        </p:nvSpPr>
        <p:spPr>
          <a:xfrm>
            <a:off x="6312692" y="149383"/>
            <a:ext cx="5726325" cy="1325563"/>
          </a:xfrm>
        </p:spPr>
        <p:txBody>
          <a:bodyPr>
            <a:noAutofit/>
          </a:bodyPr>
          <a:lstStyle/>
          <a:p>
            <a:pPr algn="r"/>
            <a:r>
              <a:rPr lang="en-CA" sz="6000" dirty="0">
                <a:solidFill>
                  <a:srgbClr val="000000"/>
                </a:solidFill>
                <a:latin typeface="Veteran Typewriter" panose="02000500000000000000" pitchFamily="2" charset="0"/>
              </a:rPr>
              <a:t>Representative Democracy</a:t>
            </a:r>
          </a:p>
        </p:txBody>
      </p:sp>
      <p:sp>
        <p:nvSpPr>
          <p:cNvPr id="3" name="Content Placeholder 2">
            <a:extLst>
              <a:ext uri="{FF2B5EF4-FFF2-40B4-BE49-F238E27FC236}">
                <a16:creationId xmlns:a16="http://schemas.microsoft.com/office/drawing/2014/main" id="{B36774D1-BF5D-47DE-8B72-476EE9CDA31E}"/>
              </a:ext>
            </a:extLst>
          </p:cNvPr>
          <p:cNvSpPr>
            <a:spLocks noGrp="1"/>
          </p:cNvSpPr>
          <p:nvPr>
            <p:ph idx="1"/>
          </p:nvPr>
        </p:nvSpPr>
        <p:spPr>
          <a:xfrm>
            <a:off x="6676370" y="3660671"/>
            <a:ext cx="4869179" cy="3047946"/>
          </a:xfrm>
        </p:spPr>
        <p:txBody>
          <a:bodyPr anchor="b">
            <a:noAutofit/>
          </a:bodyPr>
          <a:lstStyle/>
          <a:p>
            <a:pPr marL="0" indent="0">
              <a:buNone/>
            </a:pPr>
            <a:r>
              <a:rPr lang="en-US" sz="2200" dirty="0">
                <a:solidFill>
                  <a:srgbClr val="000000"/>
                </a:solidFill>
                <a:latin typeface="Veteran Typewriter" panose="02000500000000000000" pitchFamily="2" charset="0"/>
              </a:rPr>
              <a:t>People elect the government in order to have decisions made for them.</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The United States and Canada use representative democracy.</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PRO: Everyone has a voice.</a:t>
            </a:r>
          </a:p>
          <a:p>
            <a:pPr marL="0" indent="0">
              <a:buNone/>
            </a:pPr>
            <a:endParaRPr lang="en-US" sz="2200" dirty="0">
              <a:solidFill>
                <a:srgbClr val="000000"/>
              </a:solidFill>
              <a:latin typeface="Veteran Typewriter" panose="02000500000000000000" pitchFamily="2" charset="0"/>
            </a:endParaRPr>
          </a:p>
          <a:p>
            <a:pPr marL="0" indent="0">
              <a:buNone/>
            </a:pPr>
            <a:r>
              <a:rPr lang="en-US" sz="2200" dirty="0">
                <a:solidFill>
                  <a:srgbClr val="000000"/>
                </a:solidFill>
                <a:latin typeface="Veteran Typewriter" panose="02000500000000000000" pitchFamily="2" charset="0"/>
              </a:rPr>
              <a:t>CONS:  Those who support a candidate that loses will not always feel represented.</a:t>
            </a:r>
          </a:p>
          <a:p>
            <a:endParaRPr lang="en-CA" sz="22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3158596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Widescreen</PresentationFormat>
  <Paragraphs>168</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 Light</vt:lpstr>
      <vt:lpstr>Calibri</vt:lpstr>
      <vt:lpstr>Arial</vt:lpstr>
      <vt:lpstr>Veteran Typewriter</vt:lpstr>
      <vt:lpstr>Office Theme</vt:lpstr>
      <vt:lpstr>The Many Different forms of Government</vt:lpstr>
      <vt:lpstr>PowerPoint Presentation</vt:lpstr>
      <vt:lpstr>Forms of Government</vt:lpstr>
      <vt:lpstr>PowerPoint Presentation</vt:lpstr>
      <vt:lpstr>Monarchies</vt:lpstr>
      <vt:lpstr>A Constitutional Monarchy</vt:lpstr>
      <vt:lpstr>Absolute Monarchy</vt:lpstr>
      <vt:lpstr>Democracy</vt:lpstr>
      <vt:lpstr>Representative Democracy</vt:lpstr>
      <vt:lpstr>Direct  Democracy</vt:lpstr>
      <vt:lpstr>Dictatorship</vt:lpstr>
      <vt:lpstr>Oligarchy</vt:lpstr>
      <vt:lpstr>Totalitarianism</vt:lpstr>
      <vt:lpstr>Theocracy</vt:lpstr>
      <vt:lpstr>A Republic </vt:lpstr>
      <vt:lpstr>Anarchy</vt:lpstr>
      <vt:lpstr>Anarchy</vt:lpstr>
      <vt:lpstr>Questions to ask yourself</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Different forms of Government</dc:title>
  <dc:creator>Ken Kosowan</dc:creator>
  <cp:lastModifiedBy>Kosowan, Kenneth</cp:lastModifiedBy>
  <cp:revision>3</cp:revision>
  <dcterms:created xsi:type="dcterms:W3CDTF">2020-10-01T15:47:04Z</dcterms:created>
  <dcterms:modified xsi:type="dcterms:W3CDTF">2023-01-20T22:28:49Z</dcterms:modified>
</cp:coreProperties>
</file>