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305" r:id="rId3"/>
    <p:sldId id="257" r:id="rId4"/>
    <p:sldId id="258" r:id="rId5"/>
    <p:sldId id="279" r:id="rId6"/>
    <p:sldId id="307" r:id="rId7"/>
    <p:sldId id="277" r:id="rId8"/>
    <p:sldId id="303" r:id="rId9"/>
    <p:sldId id="265" r:id="rId10"/>
    <p:sldId id="271" r:id="rId11"/>
    <p:sldId id="310" r:id="rId12"/>
    <p:sldId id="311" r:id="rId13"/>
    <p:sldId id="308" r:id="rId14"/>
    <p:sldId id="27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Veteran Typewriter" panose="02000500000000000000" pitchFamily="2" charset="0"/>
      <p:regular r:id="rId2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E1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4258" autoAdjust="0"/>
  </p:normalViewPr>
  <p:slideViewPr>
    <p:cSldViewPr>
      <p:cViewPr varScale="1">
        <p:scale>
          <a:sx n="69" d="100"/>
          <a:sy n="69" d="100"/>
        </p:scale>
        <p:origin x="120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E401736-51FD-4E2F-90D3-DB0932224A7A}" type="datetimeFigureOut">
              <a:rPr lang="en-US"/>
              <a:pPr>
                <a:defRPr/>
              </a:pPr>
              <a:t>1/20/2023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3E71BC-A047-400E-B24A-466C11B80C98}" type="slidenum">
              <a:rPr lang="en-US"/>
              <a:pPr>
                <a:defRPr/>
              </a:pPr>
              <a:t>‹#›</a:t>
            </a:fld>
            <a:endParaRPr lang="en-US" dirty="0"/>
          </a:p>
        </p:txBody>
      </p:sp>
    </p:spTree>
    <p:extLst>
      <p:ext uri="{BB962C8B-B14F-4D97-AF65-F5344CB8AC3E}">
        <p14:creationId xmlns:p14="http://schemas.microsoft.com/office/powerpoint/2010/main" val="3600298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1F4151F-7110-4F34-B141-2A2D37EE77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CDCE188-8DB9-4060-96A3-992BA036CE83}" type="slidenum">
              <a:rPr lang="en-US" altLang="en-US"/>
              <a:pPr>
                <a:spcBef>
                  <a:spcPct val="0"/>
                </a:spcBef>
              </a:pPr>
              <a:t>7</a:t>
            </a:fld>
            <a:endParaRPr lang="en-US" altLang="en-US" dirty="0"/>
          </a:p>
        </p:txBody>
      </p:sp>
      <p:sp>
        <p:nvSpPr>
          <p:cNvPr id="14339" name="Rectangle 2">
            <a:extLst>
              <a:ext uri="{FF2B5EF4-FFF2-40B4-BE49-F238E27FC236}">
                <a16:creationId xmlns:a16="http://schemas.microsoft.com/office/drawing/2014/main" id="{2E9C4040-0AD6-4C4D-8106-884EFBDB02E0}"/>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A640C787-071A-4D4F-B96B-A91C4D6E27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Premier Ford is a polarizing figure, who was Ontario’s elected Premier during times of labour unrest as well as the COVID-19 Pandemic. </a:t>
            </a:r>
            <a:br>
              <a:rPr lang="en-CA" dirty="0"/>
            </a:br>
            <a:r>
              <a:rPr lang="en-CA" dirty="0"/>
              <a:t>Your class (or you) might have strong opinions on Mr. Ford. </a:t>
            </a:r>
            <a:br>
              <a:rPr lang="en-CA" dirty="0"/>
            </a:br>
            <a:br>
              <a:rPr lang="en-CA" dirty="0"/>
            </a:br>
            <a:r>
              <a:rPr lang="en-CA" dirty="0"/>
              <a:t>This slide is presented with full neutrality to teach students who the Premier is. Class discussions can and should happen about the impact of said leader, as they should for all elected representatives.</a:t>
            </a:r>
          </a:p>
          <a:p>
            <a:endParaRPr lang="en-CA" dirty="0"/>
          </a:p>
          <a:p>
            <a:r>
              <a:rPr lang="en-CA" dirty="0"/>
              <a:t>Ford is given his honorific title as a MPP, The Honourable, as is the custom for Canadian government. </a:t>
            </a:r>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11</a:t>
            </a:fld>
            <a:endParaRPr lang="en-US" dirty="0"/>
          </a:p>
        </p:txBody>
      </p:sp>
    </p:spTree>
    <p:extLst>
      <p:ext uri="{BB962C8B-B14F-4D97-AF65-F5344CB8AC3E}">
        <p14:creationId xmlns:p14="http://schemas.microsoft.com/office/powerpoint/2010/main" val="188357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Premier Ford is a polarizing figure, who was Ontario’s elected Premier during times of labour unrest as well as the COVID-19 Pandemic. </a:t>
            </a:r>
            <a:br>
              <a:rPr lang="en-CA" dirty="0"/>
            </a:br>
            <a:r>
              <a:rPr lang="en-CA" dirty="0"/>
              <a:t>Your class (or you) might have strong opinions on Mr. Ford. </a:t>
            </a:r>
            <a:br>
              <a:rPr lang="en-CA" dirty="0"/>
            </a:br>
            <a:br>
              <a:rPr lang="en-CA" dirty="0"/>
            </a:br>
            <a:r>
              <a:rPr lang="en-CA" dirty="0"/>
              <a:t>This slide is presented with full neutrality to teach students who the Premier is. Class discussions can and should happen about the impact of said leader, as they should for all elected representatives.</a:t>
            </a:r>
          </a:p>
          <a:p>
            <a:endParaRPr lang="en-CA" dirty="0"/>
          </a:p>
          <a:p>
            <a:r>
              <a:rPr lang="en-CA" dirty="0"/>
              <a:t>Ford is given his honorific title as a MPP, The Honourable, as is the custom for Canadian government. </a:t>
            </a:r>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12</a:t>
            </a:fld>
            <a:endParaRPr lang="en-US" dirty="0"/>
          </a:p>
        </p:txBody>
      </p:sp>
    </p:spTree>
    <p:extLst>
      <p:ext uri="{BB962C8B-B14F-4D97-AF65-F5344CB8AC3E}">
        <p14:creationId xmlns:p14="http://schemas.microsoft.com/office/powerpoint/2010/main" val="117190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986BEC4-E46F-40CF-87D5-9DD14C502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332C53B-ABAC-4FFE-AE43-12FF013BE8A5}" type="slidenum">
              <a:rPr lang="en-US" altLang="en-US"/>
              <a:pPr>
                <a:spcBef>
                  <a:spcPct val="0"/>
                </a:spcBef>
              </a:pPr>
              <a:t>14</a:t>
            </a:fld>
            <a:endParaRPr lang="en-US" altLang="en-US" dirty="0"/>
          </a:p>
        </p:txBody>
      </p:sp>
      <p:sp>
        <p:nvSpPr>
          <p:cNvPr id="18435" name="Rectangle 2">
            <a:extLst>
              <a:ext uri="{FF2B5EF4-FFF2-40B4-BE49-F238E27FC236}">
                <a16:creationId xmlns:a16="http://schemas.microsoft.com/office/drawing/2014/main" id="{F77EA068-BECA-4A93-AE6A-ADF840FF2893}"/>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019648CE-782F-40C9-8F50-AC4F8E400B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2EAA8F1-74AB-4B15-9E5D-8478AE8F7153}" type="datetimeFigureOut">
              <a:rPr lang="en-US"/>
              <a:pPr>
                <a:defRPr/>
              </a:pPr>
              <a:t>1/20/2023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188685-413D-4486-840F-03A3EB3A1F3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D3D57-9228-40D5-958C-148A726839D6}" type="datetimeFigureOut">
              <a:rPr lang="en-US"/>
              <a:pPr>
                <a:defRPr/>
              </a:pPr>
              <a:t>1/20/2023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D2C366-0FB3-4E3E-9762-A6E379259C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C648A4-6410-42EE-BF44-BAFC82378FE4}" type="datetimeFigureOut">
              <a:rPr lang="en-US"/>
              <a:pPr>
                <a:defRPr/>
              </a:pPr>
              <a:t>1/20/2023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E68F38-A795-4E16-B492-BE783DD9ED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1853F4-3DB6-4567-BFF7-961F66039788}" type="datetimeFigureOut">
              <a:rPr lang="en-US"/>
              <a:pPr>
                <a:defRPr/>
              </a:pPr>
              <a:t>1/20/2023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CEA74D-8679-48DC-856B-3DC0CE114D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552550-B3D4-49E3-A909-350D089EF603}" type="datetimeFigureOut">
              <a:rPr lang="en-US"/>
              <a:pPr>
                <a:defRPr/>
              </a:pPr>
              <a:t>1/20/2023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AB28DA-2523-4A1A-BC58-D3A6034203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13971D-82F4-43FB-A629-84CA70A00683}" type="datetimeFigureOut">
              <a:rPr lang="en-US"/>
              <a:pPr>
                <a:defRPr/>
              </a:pPr>
              <a:t>1/20/2023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53370D-F976-4D97-A59F-4AD7783E30D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5C77-42FC-4E44-87CE-85A983E576B4}" type="datetimeFigureOut">
              <a:rPr lang="en-US"/>
              <a:pPr>
                <a:defRPr/>
              </a:pPr>
              <a:t>1/20/2023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2108A4-2C9C-4838-9C05-9811F1811F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8C919A-C4D7-48F3-9421-87ABE5ED1845}" type="datetimeFigureOut">
              <a:rPr lang="en-US"/>
              <a:pPr>
                <a:defRPr/>
              </a:pPr>
              <a:t>1/20/2023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9A4A61E-29D6-44FD-9FDB-BBC9AC3FB3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85E0FF-C3DC-4CEE-B216-1D486B2DA017}" type="datetimeFigureOut">
              <a:rPr lang="en-US"/>
              <a:pPr>
                <a:defRPr/>
              </a:pPr>
              <a:t>1/20/2023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10A724-6760-40DB-A136-6818D4DC42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461CBD-AC56-4FC1-B396-B278B89C28B0}" type="datetimeFigureOut">
              <a:rPr lang="en-US"/>
              <a:pPr>
                <a:defRPr/>
              </a:pPr>
              <a:t>1/20/2023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548918-74BD-4A7B-9ADE-FA6D5D4EE7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08C0A8-D5C1-4590-B435-1D9C1D4746B0}" type="datetimeFigureOut">
              <a:rPr lang="en-US"/>
              <a:pPr>
                <a:defRPr/>
              </a:pPr>
              <a:t>1/20/2023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D1767F-FA66-4C46-A035-E3D8274BE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6D4233-4FD5-49B6-9EBA-5375BAB6AE01}" type="datetimeFigureOut">
              <a:rPr lang="en-US"/>
              <a:pPr>
                <a:defRPr/>
              </a:pPr>
              <a:t>1/20/2023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A9E74F9-0A14-49F0-BCDB-8FD689C991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Queen's Park  winter ontario">
            <a:extLst>
              <a:ext uri="{FF2B5EF4-FFF2-40B4-BE49-F238E27FC236}">
                <a16:creationId xmlns:a16="http://schemas.microsoft.com/office/drawing/2014/main" id="{F07BF61B-F139-438C-AD0C-F6B1E9B93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20" b="161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339" name="TextBox 6"/>
          <p:cNvSpPr txBox="1">
            <a:spLocks noChangeArrowheads="1"/>
          </p:cNvSpPr>
          <p:nvPr/>
        </p:nvSpPr>
        <p:spPr bwMode="auto">
          <a:xfrm>
            <a:off x="8022021" y="3231931"/>
            <a:ext cx="3852041" cy="1834056"/>
          </a:xfrm>
          <a:prstGeom prst="rect">
            <a:avLst/>
          </a:prstGeom>
        </p:spPr>
        <p:txBody>
          <a:bodyPr vert="horz" lIns="91440" tIns="45720" rIns="91440" bIns="45720" rtlCol="0" anchor="b">
            <a:normAutofit/>
          </a:bodyPr>
          <a:lstStyle/>
          <a:p>
            <a:pPr algn="ctr">
              <a:lnSpc>
                <a:spcPct val="90000"/>
              </a:lnSpc>
              <a:spcAft>
                <a:spcPts val="600"/>
              </a:spcAft>
            </a:pPr>
            <a:r>
              <a:rPr lang="en-US" sz="5000" b="1" dirty="0">
                <a:latin typeface="Veteran Typewriter" panose="02000500000000000000" pitchFamily="2" charset="0"/>
                <a:ea typeface="+mj-ea"/>
                <a:cs typeface="+mj-cs"/>
              </a:rPr>
              <a:t>Provincial powers</a:t>
            </a:r>
          </a:p>
        </p:txBody>
      </p:sp>
      <p:cxnSp>
        <p:nvCxnSpPr>
          <p:cNvPr id="76" name="Straight Connector 7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4340" name="TextBox 7"/>
          <p:cNvSpPr txBox="1">
            <a:spLocks noChangeArrowheads="1"/>
          </p:cNvSpPr>
          <p:nvPr/>
        </p:nvSpPr>
        <p:spPr bwMode="auto">
          <a:xfrm>
            <a:off x="8777451" y="5310651"/>
            <a:ext cx="3276600" cy="1200329"/>
          </a:xfrm>
          <a:prstGeom prst="rect">
            <a:avLst/>
          </a:prstGeom>
          <a:noFill/>
          <a:ln w="9525">
            <a:noFill/>
            <a:miter lim="800000"/>
            <a:headEnd/>
            <a:tailEnd/>
          </a:ln>
        </p:spPr>
        <p:txBody>
          <a:bodyPr>
            <a:spAutoFit/>
          </a:bodyPr>
          <a:lstStyle/>
          <a:p>
            <a:pPr>
              <a:spcAft>
                <a:spcPts val="600"/>
              </a:spcAft>
            </a:pPr>
            <a:r>
              <a:rPr lang="en-US" sz="3200" dirty="0">
                <a:solidFill>
                  <a:srgbClr val="002060"/>
                </a:solidFill>
                <a:latin typeface="Veteran Typewriter" panose="02000500000000000000" pitchFamily="2" charset="0"/>
              </a:rPr>
              <a:t>How do they work </a:t>
            </a:r>
            <a:r>
              <a:rPr lang="en-US" sz="4000" b="1" dirty="0">
                <a:solidFill>
                  <a:srgbClr val="002060"/>
                </a:solidFill>
                <a:latin typeface="Veteran Typewriter" panose="02000500000000000000" pitchFamily="2" charset="0"/>
              </a:rPr>
              <a:t>?</a:t>
            </a:r>
          </a:p>
        </p:txBody>
      </p:sp>
      <p:sp>
        <p:nvSpPr>
          <p:cNvPr id="8" name="TextBox 7">
            <a:extLst>
              <a:ext uri="{FF2B5EF4-FFF2-40B4-BE49-F238E27FC236}">
                <a16:creationId xmlns:a16="http://schemas.microsoft.com/office/drawing/2014/main" id="{13E1C4B4-5D73-4CC5-BB0E-2A94DD76283C}"/>
              </a:ext>
            </a:extLst>
          </p:cNvPr>
          <p:cNvSpPr txBox="1"/>
          <p:nvPr/>
        </p:nvSpPr>
        <p:spPr>
          <a:xfrm>
            <a:off x="152400" y="0"/>
            <a:ext cx="6196818" cy="341632"/>
          </a:xfrm>
          <a:prstGeom prst="rect">
            <a:avLst/>
          </a:prstGeom>
          <a:noFill/>
        </p:spPr>
        <p:txBody>
          <a:bodyPr wrap="square">
            <a:spAutoFit/>
          </a:bodyPr>
          <a:lstStyle/>
          <a:p>
            <a:pPr>
              <a:lnSpc>
                <a:spcPct val="90000"/>
              </a:lnSpc>
              <a:spcBef>
                <a:spcPct val="0"/>
              </a:spcBef>
              <a:spcAft>
                <a:spcPts val="600"/>
              </a:spcAft>
              <a:tabLst>
                <a:tab pos="2971800" algn="ctr"/>
                <a:tab pos="5943600" algn="r"/>
              </a:tabLst>
            </a:pPr>
            <a:r>
              <a:rPr lang="en-US" sz="1800" kern="1200" dirty="0">
                <a:solidFill>
                  <a:schemeClr val="bg1"/>
                </a:solidFill>
                <a:latin typeface="Veteran Typewriter" panose="02000500000000000000" pitchFamily="2" charset="0"/>
                <a:ea typeface="+mj-ea"/>
                <a:cs typeface="+mj-cs"/>
              </a:rPr>
              <a:t>Copyright ©2022 Kosowan’s Korner.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lieutenant governor of ontario">
            <a:extLst>
              <a:ext uri="{FF2B5EF4-FFF2-40B4-BE49-F238E27FC236}">
                <a16:creationId xmlns:a16="http://schemas.microsoft.com/office/drawing/2014/main" id="{13EE5218-6298-4E94-B7C0-6D482A0FE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154"/>
          <a:stretch/>
        </p:blipFill>
        <p:spPr bwMode="auto">
          <a:xfrm>
            <a:off x="-1" y="3725"/>
            <a:ext cx="5504917" cy="685054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105" name="Title 1"/>
          <p:cNvSpPr>
            <a:spLocks noGrp="1"/>
          </p:cNvSpPr>
          <p:nvPr>
            <p:ph type="title"/>
          </p:nvPr>
        </p:nvSpPr>
        <p:spPr>
          <a:xfrm>
            <a:off x="5638800" y="193908"/>
            <a:ext cx="6272978" cy="1454051"/>
          </a:xfrm>
        </p:spPr>
        <p:txBody>
          <a:bodyPr>
            <a:normAutofit/>
          </a:bodyPr>
          <a:lstStyle/>
          <a:p>
            <a:r>
              <a:rPr lang="en-US" b="1" dirty="0">
                <a:solidFill>
                  <a:srgbClr val="000000"/>
                </a:solidFill>
                <a:latin typeface="Veteran Typewriter" panose="02000500000000000000" pitchFamily="2" charset="0"/>
              </a:rPr>
              <a:t>The Lieutenant Governor</a:t>
            </a:r>
          </a:p>
        </p:txBody>
      </p:sp>
      <p:sp>
        <p:nvSpPr>
          <p:cNvPr id="47106" name="Content Placeholder 2"/>
          <p:cNvSpPr>
            <a:spLocks noGrp="1"/>
          </p:cNvSpPr>
          <p:nvPr>
            <p:ph idx="1"/>
          </p:nvPr>
        </p:nvSpPr>
        <p:spPr>
          <a:xfrm>
            <a:off x="5636455" y="2407544"/>
            <a:ext cx="6272978" cy="3639289"/>
          </a:xfrm>
        </p:spPr>
        <p:txBody>
          <a:bodyPr anchor="ctr">
            <a:noAutofit/>
          </a:bodyPr>
          <a:lstStyle/>
          <a:p>
            <a:pPr marL="0" indent="0">
              <a:lnSpc>
                <a:spcPct val="90000"/>
              </a:lnSpc>
              <a:buNone/>
            </a:pPr>
            <a:r>
              <a:rPr lang="en-CA" sz="2000" dirty="0">
                <a:solidFill>
                  <a:srgbClr val="000000"/>
                </a:solidFill>
                <a:latin typeface="Veteran Typewriter" panose="02000500000000000000" pitchFamily="2" charset="0"/>
              </a:rPr>
              <a:t>The Lt. Governor is </a:t>
            </a:r>
            <a:r>
              <a:rPr lang="en-US" sz="2000" dirty="0">
                <a:solidFill>
                  <a:srgbClr val="000000"/>
                </a:solidFill>
                <a:latin typeface="Veteran Typewriter" panose="02000500000000000000" pitchFamily="2" charset="0"/>
              </a:rPr>
              <a:t>appointed by Prime Minister.</a:t>
            </a:r>
            <a:br>
              <a:rPr lang="en-US" sz="2000" dirty="0">
                <a:solidFill>
                  <a:srgbClr val="000000"/>
                </a:solidFill>
                <a:latin typeface="Veteran Typewriter" panose="02000500000000000000" pitchFamily="2" charset="0"/>
              </a:rPr>
            </a:br>
            <a:endParaRPr lang="en-US" sz="2000" dirty="0">
              <a:solidFill>
                <a:srgbClr val="000000"/>
              </a:solidFill>
              <a:latin typeface="Veteran Typewriter" panose="02000500000000000000" pitchFamily="2" charset="0"/>
            </a:endParaRPr>
          </a:p>
          <a:p>
            <a:pPr marL="0" indent="0">
              <a:lnSpc>
                <a:spcPct val="90000"/>
              </a:lnSpc>
              <a:buNone/>
            </a:pPr>
            <a:r>
              <a:rPr lang="en-US" sz="2000" dirty="0">
                <a:solidFill>
                  <a:srgbClr val="000000"/>
                </a:solidFill>
                <a:latin typeface="Veteran Typewriter" panose="02000500000000000000" pitchFamily="2" charset="0"/>
              </a:rPr>
              <a:t>Ensuring Ontario has a Premier who has confidence of Legislative Assembly</a:t>
            </a:r>
            <a:br>
              <a:rPr lang="en-US" sz="2000" dirty="0">
                <a:solidFill>
                  <a:srgbClr val="000000"/>
                </a:solidFill>
                <a:latin typeface="Veteran Typewriter" panose="02000500000000000000" pitchFamily="2" charset="0"/>
              </a:rPr>
            </a:br>
            <a:endParaRPr lang="en-US" sz="2000" dirty="0">
              <a:solidFill>
                <a:srgbClr val="000000"/>
              </a:solidFill>
              <a:latin typeface="Veteran Typewriter" panose="02000500000000000000" pitchFamily="2" charset="0"/>
            </a:endParaRPr>
          </a:p>
          <a:p>
            <a:pPr marL="0" indent="0">
              <a:lnSpc>
                <a:spcPct val="90000"/>
              </a:lnSpc>
              <a:buNone/>
            </a:pPr>
            <a:r>
              <a:rPr lang="en-US" sz="2000" dirty="0">
                <a:solidFill>
                  <a:srgbClr val="000000"/>
                </a:solidFill>
                <a:latin typeface="Veteran Typewriter" panose="02000500000000000000" pitchFamily="2" charset="0"/>
              </a:rPr>
              <a:t>Summoning, </a:t>
            </a:r>
            <a:r>
              <a:rPr lang="en-US" sz="2000" b="1" dirty="0">
                <a:solidFill>
                  <a:srgbClr val="000000"/>
                </a:solidFill>
                <a:latin typeface="Veteran Typewriter" panose="02000500000000000000" pitchFamily="2" charset="0"/>
              </a:rPr>
              <a:t>proroguing</a:t>
            </a:r>
            <a:r>
              <a:rPr lang="en-US" sz="2000" dirty="0">
                <a:solidFill>
                  <a:srgbClr val="000000"/>
                </a:solidFill>
                <a:latin typeface="Veteran Typewriter" panose="02000500000000000000" pitchFamily="2" charset="0"/>
              </a:rPr>
              <a:t> and dissolving Legislative Assembly​ on advice of Premier.</a:t>
            </a:r>
          </a:p>
          <a:p>
            <a:pPr marL="0" indent="0">
              <a:lnSpc>
                <a:spcPct val="90000"/>
              </a:lnSpc>
              <a:buNone/>
            </a:pPr>
            <a:endParaRPr lang="en-US" sz="2000" dirty="0">
              <a:solidFill>
                <a:srgbClr val="000000"/>
              </a:solidFill>
              <a:latin typeface="Veteran Typewriter" panose="02000500000000000000" pitchFamily="2" charset="0"/>
            </a:endParaRPr>
          </a:p>
          <a:p>
            <a:pPr marL="0" indent="0">
              <a:lnSpc>
                <a:spcPct val="90000"/>
              </a:lnSpc>
              <a:buNone/>
            </a:pPr>
            <a:r>
              <a:rPr lang="en-US" sz="2000" dirty="0">
                <a:solidFill>
                  <a:srgbClr val="000000"/>
                </a:solidFill>
                <a:latin typeface="Veteran Typewriter" panose="02000500000000000000" pitchFamily="2" charset="0"/>
              </a:rPr>
              <a:t>Reading the Speech from the Throne at the start of a parliamentary session.</a:t>
            </a:r>
          </a:p>
          <a:p>
            <a:pPr marL="0" indent="0">
              <a:lnSpc>
                <a:spcPct val="90000"/>
              </a:lnSpc>
              <a:buNone/>
            </a:pPr>
            <a:endParaRPr lang="en-US" sz="2000" dirty="0">
              <a:solidFill>
                <a:srgbClr val="000000"/>
              </a:solidFill>
              <a:latin typeface="Veteran Typewriter" panose="02000500000000000000" pitchFamily="2" charset="0"/>
            </a:endParaRPr>
          </a:p>
          <a:p>
            <a:pPr marL="0" indent="0">
              <a:lnSpc>
                <a:spcPct val="90000"/>
              </a:lnSpc>
              <a:buNone/>
            </a:pPr>
            <a:r>
              <a:rPr lang="en-US" sz="2000" dirty="0">
                <a:solidFill>
                  <a:srgbClr val="000000"/>
                </a:solidFill>
                <a:latin typeface="Veteran Typewriter" panose="02000500000000000000" pitchFamily="2" charset="0"/>
              </a:rPr>
              <a:t>Giving Royal Assent to bills passed by Legislative Assembly.</a:t>
            </a:r>
          </a:p>
          <a:p>
            <a:pPr marL="0" indent="0">
              <a:lnSpc>
                <a:spcPct val="90000"/>
              </a:lnSpc>
              <a:buNone/>
            </a:pPr>
            <a:endParaRPr lang="en-US" sz="2000" dirty="0">
              <a:solidFill>
                <a:srgbClr val="000000"/>
              </a:solidFill>
              <a:latin typeface="Veteran Typewriter" panose="02000500000000000000" pitchFamily="2" charset="0"/>
            </a:endParaRPr>
          </a:p>
          <a:p>
            <a:pPr marL="0" indent="0">
              <a:lnSpc>
                <a:spcPct val="90000"/>
              </a:lnSpc>
              <a:buNone/>
            </a:pPr>
            <a:r>
              <a:rPr lang="en-US" sz="2000" dirty="0">
                <a:solidFill>
                  <a:srgbClr val="000000"/>
                </a:solidFill>
                <a:latin typeface="Veteran Typewriter" panose="02000500000000000000" pitchFamily="2" charset="0"/>
              </a:rPr>
              <a:t>Ordering elections to the Legislative Assembly</a:t>
            </a:r>
          </a:p>
        </p:txBody>
      </p:sp>
      <p:sp>
        <p:nvSpPr>
          <p:cNvPr id="7" name="TextBox 6">
            <a:extLst>
              <a:ext uri="{FF2B5EF4-FFF2-40B4-BE49-F238E27FC236}">
                <a16:creationId xmlns:a16="http://schemas.microsoft.com/office/drawing/2014/main" id="{9D3E6C72-690A-44E7-8860-F9D64E23B610}"/>
              </a:ext>
            </a:extLst>
          </p:cNvPr>
          <p:cNvSpPr txBox="1"/>
          <p:nvPr/>
        </p:nvSpPr>
        <p:spPr>
          <a:xfrm>
            <a:off x="762000" y="4724400"/>
            <a:ext cx="6147580" cy="923330"/>
          </a:xfrm>
          <a:prstGeom prst="rect">
            <a:avLst/>
          </a:prstGeom>
          <a:noFill/>
        </p:spPr>
        <p:txBody>
          <a:bodyPr wrap="square">
            <a:spAutoFit/>
          </a:bodyPr>
          <a:lstStyle/>
          <a:p>
            <a:r>
              <a:rPr lang="en-US" sz="1800" dirty="0">
                <a:solidFill>
                  <a:schemeClr val="bg1"/>
                </a:solidFill>
                <a:latin typeface="Veteran Typewriter" panose="02000500000000000000" pitchFamily="2" charset="0"/>
              </a:rPr>
              <a:t>The Lieutenant Governor, </a:t>
            </a:r>
            <a:br>
              <a:rPr lang="en-US" sz="1800" dirty="0">
                <a:solidFill>
                  <a:schemeClr val="bg1"/>
                </a:solidFill>
                <a:latin typeface="Veteran Typewriter" panose="02000500000000000000" pitchFamily="2" charset="0"/>
              </a:rPr>
            </a:br>
            <a:r>
              <a:rPr lang="en-CA" sz="1800" dirty="0">
                <a:solidFill>
                  <a:schemeClr val="bg1"/>
                </a:solidFill>
                <a:latin typeface="Veteran Typewriter" panose="02000500000000000000" pitchFamily="2" charset="0"/>
              </a:rPr>
              <a:t>Her Honour, the Honourable </a:t>
            </a:r>
            <a:br>
              <a:rPr lang="en-CA" sz="1800" dirty="0">
                <a:solidFill>
                  <a:schemeClr val="bg1"/>
                </a:solidFill>
                <a:latin typeface="Veteran Typewriter" panose="02000500000000000000" pitchFamily="2" charset="0"/>
              </a:rPr>
            </a:br>
            <a:r>
              <a:rPr lang="en-CA" sz="1800" dirty="0">
                <a:solidFill>
                  <a:schemeClr val="bg1"/>
                </a:solidFill>
                <a:latin typeface="Veteran Typewriter" panose="02000500000000000000" pitchFamily="2" charset="0"/>
              </a:rPr>
              <a:t>Elizabeth Dowdeswell</a:t>
            </a:r>
            <a:r>
              <a:rPr lang="en-CA" sz="1800" b="1" dirty="0">
                <a:solidFill>
                  <a:schemeClr val="bg1"/>
                </a:solidFill>
                <a:latin typeface="Veteran Typewriter" panose="02000500000000000000" pitchFamily="2" charset="0"/>
              </a:rPr>
              <a:t> </a:t>
            </a:r>
            <a:endParaRPr lang="en-CA"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AFEED-A6E4-11BC-79B6-7BDD2083A94C}"/>
              </a:ext>
            </a:extLst>
          </p:cNvPr>
          <p:cNvSpPr>
            <a:spLocks noGrp="1"/>
          </p:cNvSpPr>
          <p:nvPr>
            <p:ph type="title"/>
          </p:nvPr>
        </p:nvSpPr>
        <p:spPr>
          <a:xfrm>
            <a:off x="793662" y="386930"/>
            <a:ext cx="10066122" cy="1298448"/>
          </a:xfrm>
        </p:spPr>
        <p:txBody>
          <a:bodyPr anchor="b">
            <a:normAutofit/>
          </a:bodyPr>
          <a:lstStyle/>
          <a:p>
            <a:r>
              <a:rPr lang="en-US" sz="4800" b="1" dirty="0">
                <a:latin typeface="Veteran Typewriter" panose="02000500000000000000" pitchFamily="2" charset="0"/>
              </a:rPr>
              <a:t>The Premier of Ontario</a:t>
            </a:r>
            <a:endParaRPr lang="en-CA" sz="48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FCA38-4BCD-6680-0031-CD16A69979DB}"/>
              </a:ext>
            </a:extLst>
          </p:cNvPr>
          <p:cNvSpPr>
            <a:spLocks noGrp="1"/>
          </p:cNvSpPr>
          <p:nvPr>
            <p:ph idx="1"/>
          </p:nvPr>
        </p:nvSpPr>
        <p:spPr>
          <a:xfrm>
            <a:off x="793661" y="2599509"/>
            <a:ext cx="4530898" cy="3639450"/>
          </a:xfrm>
        </p:spPr>
        <p:txBody>
          <a:bodyPr anchor="ctr">
            <a:normAutofit/>
          </a:bodyPr>
          <a:lstStyle/>
          <a:p>
            <a:pPr marL="0" indent="0">
              <a:buNone/>
            </a:pPr>
            <a:r>
              <a:rPr lang="en-CA" sz="2000" dirty="0">
                <a:latin typeface="Veteran Typewriter" panose="02000500000000000000" pitchFamily="2" charset="0"/>
              </a:rPr>
              <a:t>The 26</a:t>
            </a:r>
            <a:r>
              <a:rPr lang="en-CA" sz="2000" baseline="30000" dirty="0">
                <a:latin typeface="Veteran Typewriter" panose="02000500000000000000" pitchFamily="2" charset="0"/>
              </a:rPr>
              <a:t>th</a:t>
            </a:r>
            <a:r>
              <a:rPr lang="en-CA" sz="2000" dirty="0">
                <a:latin typeface="Veteran Typewriter" panose="02000500000000000000" pitchFamily="2" charset="0"/>
              </a:rPr>
              <a:t> Premier of Ontario is The Honourable </a:t>
            </a:r>
            <a:r>
              <a:rPr lang="en-CA" sz="2000" dirty="0">
                <a:solidFill>
                  <a:srgbClr val="002060"/>
                </a:solidFill>
                <a:latin typeface="Veteran Typewriter" panose="02000500000000000000" pitchFamily="2" charset="0"/>
              </a:rPr>
              <a:t>Doug Ford</a:t>
            </a:r>
            <a:r>
              <a:rPr lang="en-CA" sz="2000" dirty="0">
                <a:latin typeface="Veteran Typewriter" panose="02000500000000000000" pitchFamily="2" charset="0"/>
              </a:rPr>
              <a:t>. First elected in June, 2018 and then re-elected in June, 2022.</a:t>
            </a:r>
          </a:p>
          <a:p>
            <a:pPr marL="0" indent="0">
              <a:buNone/>
            </a:pPr>
            <a:endParaRPr lang="en-CA" sz="2000" dirty="0">
              <a:latin typeface="Veteran Typewriter" panose="02000500000000000000" pitchFamily="2" charset="0"/>
            </a:endParaRPr>
          </a:p>
          <a:p>
            <a:pPr marL="0" indent="0">
              <a:buNone/>
            </a:pPr>
            <a:r>
              <a:rPr lang="en-CA" sz="2000" dirty="0">
                <a:latin typeface="Veteran Typewriter" panose="02000500000000000000" pitchFamily="2" charset="0"/>
              </a:rPr>
              <a:t>As leader of the </a:t>
            </a:r>
            <a:r>
              <a:rPr lang="en-CA" sz="2000" b="1" dirty="0">
                <a:solidFill>
                  <a:srgbClr val="002060"/>
                </a:solidFill>
                <a:latin typeface="Veteran Typewriter" panose="02000500000000000000" pitchFamily="2" charset="0"/>
              </a:rPr>
              <a:t>Progressive Conservative Party of Ontario</a:t>
            </a:r>
            <a:r>
              <a:rPr lang="en-CA" sz="2000" dirty="0">
                <a:latin typeface="Veteran Typewriter" panose="02000500000000000000" pitchFamily="2" charset="0"/>
              </a:rPr>
              <a:t>, Ford works with his MPPs and Cabinet Ministers to enable policies that align with the values of his Party.</a:t>
            </a:r>
            <a:endParaRPr lang="en-US" sz="2000" dirty="0">
              <a:latin typeface="Veteran Typewriter" panose="02000500000000000000" pitchFamily="2" charset="0"/>
            </a:endParaRPr>
          </a:p>
        </p:txBody>
      </p:sp>
      <p:pic>
        <p:nvPicPr>
          <p:cNvPr id="4" name="Picture 4" descr="Premier Doug Ford">
            <a:extLst>
              <a:ext uri="{FF2B5EF4-FFF2-40B4-BE49-F238E27FC236}">
                <a16:creationId xmlns:a16="http://schemas.microsoft.com/office/drawing/2014/main" id="{362C7375-4B30-17FD-D453-EA4E76FD76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1190" y="2240527"/>
            <a:ext cx="5150277" cy="36180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73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AFEED-A6E4-11BC-79B6-7BDD2083A94C}"/>
              </a:ext>
            </a:extLst>
          </p:cNvPr>
          <p:cNvSpPr>
            <a:spLocks noGrp="1"/>
          </p:cNvSpPr>
          <p:nvPr>
            <p:ph type="title"/>
          </p:nvPr>
        </p:nvSpPr>
        <p:spPr>
          <a:xfrm>
            <a:off x="793662" y="386930"/>
            <a:ext cx="10066122" cy="1298448"/>
          </a:xfrm>
        </p:spPr>
        <p:txBody>
          <a:bodyPr anchor="b">
            <a:normAutofit/>
          </a:bodyPr>
          <a:lstStyle/>
          <a:p>
            <a:r>
              <a:rPr lang="en-US" sz="4800" b="1" dirty="0">
                <a:latin typeface="Veteran Typewriter" panose="02000500000000000000" pitchFamily="2" charset="0"/>
              </a:rPr>
              <a:t>The Premier of Ontario</a:t>
            </a:r>
            <a:endParaRPr lang="en-CA" sz="48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FCA38-4BCD-6680-0031-CD16A69979DB}"/>
              </a:ext>
            </a:extLst>
          </p:cNvPr>
          <p:cNvSpPr>
            <a:spLocks noGrp="1"/>
          </p:cNvSpPr>
          <p:nvPr>
            <p:ph idx="1"/>
          </p:nvPr>
        </p:nvSpPr>
        <p:spPr>
          <a:xfrm>
            <a:off x="793661" y="2599509"/>
            <a:ext cx="4530898" cy="3639450"/>
          </a:xfrm>
        </p:spPr>
        <p:txBody>
          <a:bodyPr anchor="ctr">
            <a:normAutofit/>
          </a:bodyPr>
          <a:lstStyle/>
          <a:p>
            <a:pPr marL="0" indent="0">
              <a:buNone/>
            </a:pPr>
            <a:r>
              <a:rPr lang="en-CA" sz="2000" dirty="0">
                <a:latin typeface="Veteran Typewriter" panose="02000500000000000000" pitchFamily="2" charset="0"/>
              </a:rPr>
              <a:t>The 26</a:t>
            </a:r>
            <a:r>
              <a:rPr lang="en-CA" sz="2000" baseline="30000" dirty="0">
                <a:latin typeface="Veteran Typewriter" panose="02000500000000000000" pitchFamily="2" charset="0"/>
              </a:rPr>
              <a:t>th</a:t>
            </a:r>
            <a:r>
              <a:rPr lang="en-CA" sz="2000" dirty="0">
                <a:latin typeface="Veteran Typewriter" panose="02000500000000000000" pitchFamily="2" charset="0"/>
              </a:rPr>
              <a:t> Premier of Ontario is The Honourable </a:t>
            </a:r>
            <a:r>
              <a:rPr lang="en-CA" sz="2000" dirty="0">
                <a:solidFill>
                  <a:srgbClr val="002060"/>
                </a:solidFill>
                <a:latin typeface="Veteran Typewriter" panose="02000500000000000000" pitchFamily="2" charset="0"/>
              </a:rPr>
              <a:t>Doug Ford</a:t>
            </a:r>
            <a:r>
              <a:rPr lang="en-CA" sz="2000" dirty="0">
                <a:latin typeface="Veteran Typewriter" panose="02000500000000000000" pitchFamily="2" charset="0"/>
              </a:rPr>
              <a:t>. First elected in June, 2018 and then re-elected in June, 2022.</a:t>
            </a:r>
          </a:p>
          <a:p>
            <a:pPr marL="0" indent="0">
              <a:buNone/>
            </a:pPr>
            <a:endParaRPr lang="en-CA" sz="2000" dirty="0">
              <a:latin typeface="Veteran Typewriter" panose="02000500000000000000" pitchFamily="2" charset="0"/>
            </a:endParaRPr>
          </a:p>
          <a:p>
            <a:pPr marL="0" indent="0">
              <a:buNone/>
            </a:pPr>
            <a:r>
              <a:rPr lang="en-CA" sz="2000" dirty="0">
                <a:latin typeface="Veteran Typewriter" panose="02000500000000000000" pitchFamily="2" charset="0"/>
              </a:rPr>
              <a:t>As leader of the </a:t>
            </a:r>
            <a:r>
              <a:rPr lang="en-CA" sz="2000" b="1" dirty="0">
                <a:solidFill>
                  <a:srgbClr val="002060"/>
                </a:solidFill>
                <a:latin typeface="Veteran Typewriter" panose="02000500000000000000" pitchFamily="2" charset="0"/>
              </a:rPr>
              <a:t>Progressive Conservative Party of Ontario</a:t>
            </a:r>
            <a:r>
              <a:rPr lang="en-CA" sz="2000" dirty="0">
                <a:latin typeface="Veteran Typewriter" panose="02000500000000000000" pitchFamily="2" charset="0"/>
              </a:rPr>
              <a:t>, Ford works with his MPPs and Cabinet Ministers to enable policies that align with the values of his Party.</a:t>
            </a:r>
            <a:endParaRPr lang="en-US" sz="2000" dirty="0">
              <a:latin typeface="Veteran Typewriter" panose="02000500000000000000" pitchFamily="2" charset="0"/>
            </a:endParaRPr>
          </a:p>
        </p:txBody>
      </p:sp>
      <p:pic>
        <p:nvPicPr>
          <p:cNvPr id="4" name="Picture 4" descr="Premier Doug Ford">
            <a:extLst>
              <a:ext uri="{FF2B5EF4-FFF2-40B4-BE49-F238E27FC236}">
                <a16:creationId xmlns:a16="http://schemas.microsoft.com/office/drawing/2014/main" id="{362C7375-4B30-17FD-D453-EA4E76FD76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1190" y="2240527"/>
            <a:ext cx="5150277" cy="36180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41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31">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3" name="Picture 22" descr="Doug Ford on Twitter: &quot;After nearly one full year in office, today I  announced changes to our cabinet to build on the priorities for the people  of Ontario for the year ahead. #">
            <a:extLst>
              <a:ext uri="{FF2B5EF4-FFF2-40B4-BE49-F238E27FC236}">
                <a16:creationId xmlns:a16="http://schemas.microsoft.com/office/drawing/2014/main" id="{B32798CF-185F-4F51-8BD1-7B1C863A8740}"/>
              </a:ext>
            </a:extLst>
          </p:cNvPr>
          <p:cNvPicPr/>
          <p:nvPr/>
        </p:nvPicPr>
        <p:blipFill rotWithShape="1">
          <a:blip r:embed="rId2">
            <a:extLst>
              <a:ext uri="{28A0092B-C50C-407E-A947-70E740481C1C}">
                <a14:useLocalDpi xmlns:a14="http://schemas.microsoft.com/office/drawing/2010/main" val="0"/>
              </a:ext>
            </a:extLst>
          </a:blip>
          <a:srcRect t="17115" r="1" b="26162"/>
          <a:stretch/>
        </p:blipFill>
        <p:spPr bwMode="auto">
          <a:xfrm>
            <a:off x="626590" y="317578"/>
            <a:ext cx="10851111" cy="3508437"/>
          </a:xfrm>
          <a:prstGeom prst="rect">
            <a:avLst/>
          </a:prstGeom>
          <a:noFill/>
          <a:extLst>
            <a:ext uri="{53640926-AAD7-44D8-BBD7-CCE9431645EC}">
              <a14:shadowObscured xmlns:a14="http://schemas.microsoft.com/office/drawing/2010/main"/>
            </a:ext>
          </a:extLst>
        </p:spPr>
      </p:pic>
      <p:grpSp>
        <p:nvGrpSpPr>
          <p:cNvPr id="48" name="Group 4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49" name="Straight Connector 4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7" name="Straight Connector 56">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3" name="Rectangle 3">
            <a:extLst>
              <a:ext uri="{FF2B5EF4-FFF2-40B4-BE49-F238E27FC236}">
                <a16:creationId xmlns:a16="http://schemas.microsoft.com/office/drawing/2014/main" id="{6C36100D-3F25-4589-B40E-043F9A62732C}"/>
              </a:ext>
            </a:extLst>
          </p:cNvPr>
          <p:cNvSpPr>
            <a:spLocks noGrp="1" noChangeArrowheads="1"/>
          </p:cNvSpPr>
          <p:nvPr>
            <p:ph type="title"/>
          </p:nvPr>
        </p:nvSpPr>
        <p:spPr>
          <a:xfrm>
            <a:off x="630936" y="4018137"/>
            <a:ext cx="4569060" cy="2129586"/>
          </a:xfrm>
          <a:noFill/>
        </p:spPr>
        <p:txBody>
          <a:bodyPr anchor="t">
            <a:normAutofit/>
          </a:bodyPr>
          <a:lstStyle/>
          <a:p>
            <a:pPr algn="l" eaLnBrk="1" hangingPunct="1"/>
            <a:r>
              <a:rPr lang="en-US" altLang="en-US" sz="4800" dirty="0">
                <a:solidFill>
                  <a:srgbClr val="FFFF00"/>
                </a:solidFill>
                <a:latin typeface="Veteran Typewriter" panose="02000500000000000000" pitchFamily="2" charset="0"/>
              </a:rPr>
              <a:t>Government Ministries</a:t>
            </a:r>
          </a:p>
        </p:txBody>
      </p:sp>
      <p:sp>
        <p:nvSpPr>
          <p:cNvPr id="3" name="Content Placeholder 2">
            <a:extLst>
              <a:ext uri="{FF2B5EF4-FFF2-40B4-BE49-F238E27FC236}">
                <a16:creationId xmlns:a16="http://schemas.microsoft.com/office/drawing/2014/main" id="{D6224BDB-E8A9-41DF-9694-E200230088CB}"/>
              </a:ext>
            </a:extLst>
          </p:cNvPr>
          <p:cNvSpPr>
            <a:spLocks noGrp="1"/>
          </p:cNvSpPr>
          <p:nvPr>
            <p:ph idx="1"/>
          </p:nvPr>
        </p:nvSpPr>
        <p:spPr>
          <a:xfrm>
            <a:off x="5486080" y="4018143"/>
            <a:ext cx="5674105" cy="2129599"/>
          </a:xfrm>
          <a:noFill/>
        </p:spPr>
        <p:txBody>
          <a:bodyPr anchor="t">
            <a:normAutofit/>
          </a:bodyPr>
          <a:lstStyle/>
          <a:p>
            <a:pPr marL="0" indent="0" eaLnBrk="1" hangingPunct="1">
              <a:buNone/>
            </a:pPr>
            <a:r>
              <a:rPr lang="en-US" altLang="en-US" sz="1800" dirty="0">
                <a:solidFill>
                  <a:schemeClr val="bg1"/>
                </a:solidFill>
                <a:latin typeface="Veteran Typewriter" panose="02000500000000000000" pitchFamily="2" charset="0"/>
              </a:rPr>
              <a:t>The Government of Ontario is organized into ministries and each is in charge of one of the government</a:t>
            </a:r>
            <a:r>
              <a:rPr lang="en-CA" altLang="en-US" sz="1800" dirty="0">
                <a:solidFill>
                  <a:schemeClr val="bg1"/>
                </a:solidFill>
                <a:latin typeface="Veteran Typewriter" panose="02000500000000000000" pitchFamily="2" charset="0"/>
              </a:rPr>
              <a:t>’</a:t>
            </a:r>
            <a:r>
              <a:rPr lang="en-US" altLang="ja-JP" sz="1800" dirty="0">
                <a:solidFill>
                  <a:schemeClr val="bg1"/>
                </a:solidFill>
                <a:latin typeface="Veteran Typewriter" panose="02000500000000000000" pitchFamily="2" charset="0"/>
              </a:rPr>
              <a:t>s responsibilities.</a:t>
            </a:r>
          </a:p>
          <a:p>
            <a:pPr marL="0" indent="0" eaLnBrk="1" hangingPunct="1">
              <a:buNone/>
            </a:pPr>
            <a:endParaRPr lang="en-US" altLang="ja-JP" sz="1800" dirty="0">
              <a:solidFill>
                <a:schemeClr val="bg1"/>
              </a:solidFill>
              <a:latin typeface="Veteran Typewriter" panose="02000500000000000000" pitchFamily="2" charset="0"/>
            </a:endParaRPr>
          </a:p>
          <a:p>
            <a:pPr marL="0" indent="0" eaLnBrk="1" hangingPunct="1">
              <a:buNone/>
            </a:pPr>
            <a:r>
              <a:rPr lang="en-US" altLang="en-US" sz="1800" dirty="0">
                <a:solidFill>
                  <a:schemeClr val="bg1"/>
                </a:solidFill>
                <a:latin typeface="Veteran Typewriter" panose="02000500000000000000" pitchFamily="2" charset="0"/>
              </a:rPr>
              <a:t>The premier appoints MPPs to head each Ministry of the Executive Council (cabinet).</a:t>
            </a:r>
          </a:p>
          <a:p>
            <a:endParaRPr lang="en-CA" sz="1800" dirty="0">
              <a:solidFill>
                <a:schemeClr val="bg1"/>
              </a:solidFill>
              <a:latin typeface="Veteran Typewriter" panose="02000500000000000000" pitchFamily="2" charset="0"/>
            </a:endParaRPr>
          </a:p>
        </p:txBody>
      </p:sp>
    </p:spTree>
    <p:extLst>
      <p:ext uri="{BB962C8B-B14F-4D97-AF65-F5344CB8AC3E}">
        <p14:creationId xmlns:p14="http://schemas.microsoft.com/office/powerpoint/2010/main" val="115005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9A2C3335-00C0-4B03-92AB-9D9379D7111B}"/>
              </a:ext>
            </a:extLst>
          </p:cNvPr>
          <p:cNvSpPr>
            <a:spLocks noGrp="1" noChangeArrowheads="1"/>
          </p:cNvSpPr>
          <p:nvPr>
            <p:ph type="title"/>
          </p:nvPr>
        </p:nvSpPr>
        <p:spPr>
          <a:xfrm>
            <a:off x="481013" y="3752849"/>
            <a:ext cx="3290887" cy="2452687"/>
          </a:xfrm>
        </p:spPr>
        <p:txBody>
          <a:bodyPr anchor="ctr">
            <a:normAutofit/>
          </a:bodyPr>
          <a:lstStyle/>
          <a:p>
            <a:pPr eaLnBrk="1" hangingPunct="1"/>
            <a:r>
              <a:rPr lang="en-US" altLang="en-US" sz="3600" b="1" dirty="0">
                <a:latin typeface="Veteran Typewriter" panose="02000500000000000000" pitchFamily="2" charset="0"/>
              </a:rPr>
              <a:t>Here are some of Ministries in the province</a:t>
            </a:r>
          </a:p>
        </p:txBody>
      </p:sp>
      <p:pic>
        <p:nvPicPr>
          <p:cNvPr id="4098" name="Picture 2" descr="New Government of Ontario Logo | OACPH">
            <a:extLst>
              <a:ext uri="{FF2B5EF4-FFF2-40B4-BE49-F238E27FC236}">
                <a16:creationId xmlns:a16="http://schemas.microsoft.com/office/drawing/2014/main" id="{D9252900-DC31-43D2-BB81-7237A74503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64" b="1364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7412" name="Rectangle 4">
            <a:extLst>
              <a:ext uri="{FF2B5EF4-FFF2-40B4-BE49-F238E27FC236}">
                <a16:creationId xmlns:a16="http://schemas.microsoft.com/office/drawing/2014/main" id="{7C6FAE70-781A-479E-A6E6-3D20BDB5BC85}"/>
              </a:ext>
            </a:extLst>
          </p:cNvPr>
          <p:cNvSpPr>
            <a:spLocks noGrp="1" noChangeArrowheads="1"/>
          </p:cNvSpPr>
          <p:nvPr>
            <p:ph type="body" idx="1"/>
          </p:nvPr>
        </p:nvSpPr>
        <p:spPr>
          <a:xfrm>
            <a:off x="4225574" y="3962400"/>
            <a:ext cx="7485413" cy="2452687"/>
          </a:xfrm>
        </p:spPr>
        <p:txBody>
          <a:bodyPr numCol="2" anchor="ctr">
            <a:noAutofit/>
          </a:bodyPr>
          <a:lstStyle/>
          <a:p>
            <a:pPr eaLnBrk="1" hangingPunct="1">
              <a:lnSpc>
                <a:spcPct val="90000"/>
              </a:lnSpc>
            </a:pPr>
            <a:r>
              <a:rPr lang="en-US" altLang="en-US" sz="2000" dirty="0">
                <a:latin typeface="Veteran Typewriter" panose="02000500000000000000" pitchFamily="2" charset="0"/>
              </a:rPr>
              <a:t>Aboriginal Affairs</a:t>
            </a:r>
          </a:p>
          <a:p>
            <a:pPr eaLnBrk="1" hangingPunct="1">
              <a:lnSpc>
                <a:spcPct val="90000"/>
              </a:lnSpc>
            </a:pPr>
            <a:r>
              <a:rPr lang="en-US" altLang="en-US" sz="2000" dirty="0">
                <a:latin typeface="Veteran Typewriter" panose="02000500000000000000" pitchFamily="2" charset="0"/>
              </a:rPr>
              <a:t>Agriculture and Food</a:t>
            </a:r>
          </a:p>
          <a:p>
            <a:pPr eaLnBrk="1" hangingPunct="1">
              <a:lnSpc>
                <a:spcPct val="90000"/>
              </a:lnSpc>
            </a:pPr>
            <a:r>
              <a:rPr lang="en-US" altLang="en-US" sz="2000" dirty="0">
                <a:latin typeface="Veteran Typewriter" panose="02000500000000000000" pitchFamily="2" charset="0"/>
              </a:rPr>
              <a:t>Children and Youth Services</a:t>
            </a:r>
          </a:p>
          <a:p>
            <a:pPr eaLnBrk="1" hangingPunct="1">
              <a:lnSpc>
                <a:spcPct val="90000"/>
              </a:lnSpc>
            </a:pPr>
            <a:r>
              <a:rPr lang="en-US" altLang="en-US" sz="2000" dirty="0">
                <a:latin typeface="Veteran Typewriter" panose="02000500000000000000" pitchFamily="2" charset="0"/>
              </a:rPr>
              <a:t>Citizenship and Immigration</a:t>
            </a:r>
          </a:p>
          <a:p>
            <a:pPr eaLnBrk="1" hangingPunct="1">
              <a:lnSpc>
                <a:spcPct val="90000"/>
              </a:lnSpc>
            </a:pPr>
            <a:r>
              <a:rPr lang="en-US" altLang="en-US" sz="2000" dirty="0">
                <a:latin typeface="Veteran Typewriter" panose="02000500000000000000" pitchFamily="2" charset="0"/>
              </a:rPr>
              <a:t>Correctional Services</a:t>
            </a:r>
          </a:p>
          <a:p>
            <a:pPr eaLnBrk="1" hangingPunct="1">
              <a:lnSpc>
                <a:spcPct val="90000"/>
              </a:lnSpc>
            </a:pPr>
            <a:r>
              <a:rPr lang="en-US" altLang="en-US" sz="2000" dirty="0">
                <a:latin typeface="Veteran Typewriter" panose="02000500000000000000" pitchFamily="2" charset="0"/>
              </a:rPr>
              <a:t>Education</a:t>
            </a:r>
          </a:p>
          <a:p>
            <a:pPr eaLnBrk="1" hangingPunct="1">
              <a:lnSpc>
                <a:spcPct val="90000"/>
              </a:lnSpc>
            </a:pPr>
            <a:r>
              <a:rPr lang="en-US" altLang="en-US" sz="2000" dirty="0">
                <a:latin typeface="Veteran Typewriter" panose="02000500000000000000" pitchFamily="2" charset="0"/>
              </a:rPr>
              <a:t>Energy </a:t>
            </a:r>
          </a:p>
          <a:p>
            <a:pPr eaLnBrk="1" hangingPunct="1">
              <a:lnSpc>
                <a:spcPct val="90000"/>
              </a:lnSpc>
            </a:pPr>
            <a:r>
              <a:rPr lang="en-US" altLang="en-US" sz="2000" dirty="0">
                <a:latin typeface="Veteran Typewriter" panose="02000500000000000000" pitchFamily="2" charset="0"/>
              </a:rPr>
              <a:t>Environment</a:t>
            </a:r>
          </a:p>
          <a:p>
            <a:pPr eaLnBrk="1" hangingPunct="1">
              <a:lnSpc>
                <a:spcPct val="90000"/>
              </a:lnSpc>
            </a:pPr>
            <a:r>
              <a:rPr lang="en-US" altLang="en-US" sz="2000" dirty="0">
                <a:latin typeface="Veteran Typewriter" panose="02000500000000000000" pitchFamily="2" charset="0"/>
              </a:rPr>
              <a:t>Finance</a:t>
            </a:r>
          </a:p>
          <a:p>
            <a:pPr eaLnBrk="1" hangingPunct="1">
              <a:lnSpc>
                <a:spcPct val="90000"/>
              </a:lnSpc>
            </a:pPr>
            <a:r>
              <a:rPr lang="en-US" altLang="en-US" sz="2000" dirty="0">
                <a:latin typeface="Veteran Typewriter" panose="02000500000000000000" pitchFamily="2" charset="0"/>
              </a:rPr>
              <a:t>Health and Long-Term Care</a:t>
            </a:r>
          </a:p>
          <a:p>
            <a:pPr eaLnBrk="1" hangingPunct="1">
              <a:lnSpc>
                <a:spcPct val="90000"/>
              </a:lnSpc>
            </a:pPr>
            <a:r>
              <a:rPr lang="en-US" altLang="en-US" sz="2000" dirty="0">
                <a:latin typeface="Veteran Typewriter" panose="02000500000000000000" pitchFamily="2" charset="0"/>
              </a:rPr>
              <a:t>Labour</a:t>
            </a:r>
          </a:p>
          <a:p>
            <a:pPr eaLnBrk="1" hangingPunct="1">
              <a:lnSpc>
                <a:spcPct val="90000"/>
              </a:lnSpc>
            </a:pPr>
            <a:r>
              <a:rPr lang="en-US" altLang="en-US" sz="2000" dirty="0">
                <a:latin typeface="Veteran Typewriter" panose="02000500000000000000" pitchFamily="2" charset="0"/>
              </a:rPr>
              <a:t>Natural Resources</a:t>
            </a:r>
          </a:p>
          <a:p>
            <a:pPr eaLnBrk="1" hangingPunct="1">
              <a:lnSpc>
                <a:spcPct val="90000"/>
              </a:lnSpc>
            </a:pPr>
            <a:r>
              <a:rPr lang="en-US" altLang="en-US" sz="2000" dirty="0">
                <a:latin typeface="Veteran Typewriter" panose="02000500000000000000" pitchFamily="2" charset="0"/>
              </a:rPr>
              <a:t>Training, Colleges and Universities</a:t>
            </a:r>
          </a:p>
          <a:p>
            <a:pPr eaLnBrk="1" hangingPunct="1">
              <a:lnSpc>
                <a:spcPct val="90000"/>
              </a:lnSpc>
            </a:pPr>
            <a:r>
              <a:rPr lang="en-US" altLang="en-US" sz="2000" dirty="0">
                <a:latin typeface="Veteran Typewriter" panose="02000500000000000000" pitchFamily="2" charset="0"/>
              </a:rPr>
              <a:t>Transportation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raigmarlatt.com/canada/images/government/provincial_government_chart.jpg">
            <a:extLst>
              <a:ext uri="{FF2B5EF4-FFF2-40B4-BE49-F238E27FC236}">
                <a16:creationId xmlns:a16="http://schemas.microsoft.com/office/drawing/2014/main" id="{AF0C8EB6-132C-4F17-B9B1-8340BB0E5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
            <a:ext cx="7696200" cy="4387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eutenant Governor's official photo">
            <a:extLst>
              <a:ext uri="{FF2B5EF4-FFF2-40B4-BE49-F238E27FC236}">
                <a16:creationId xmlns:a16="http://schemas.microsoft.com/office/drawing/2014/main" id="{93581E0B-FA86-4BED-9947-EABEB03AD1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304" y="3192694"/>
            <a:ext cx="1744662" cy="23873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Image result for doug ford official photo">
            <a:extLst>
              <a:ext uri="{FF2B5EF4-FFF2-40B4-BE49-F238E27FC236}">
                <a16:creationId xmlns:a16="http://schemas.microsoft.com/office/drawing/2014/main" id="{639574F1-8043-4C5F-9D7B-E43F1896F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274" y="3192694"/>
            <a:ext cx="2209800" cy="2209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05CC5C-4D78-487F-BC08-7C917460987D}"/>
              </a:ext>
            </a:extLst>
          </p:cNvPr>
          <p:cNvSpPr txBox="1"/>
          <p:nvPr/>
        </p:nvSpPr>
        <p:spPr>
          <a:xfrm>
            <a:off x="1833357" y="5580068"/>
            <a:ext cx="2320130" cy="923330"/>
          </a:xfrm>
          <a:prstGeom prst="rect">
            <a:avLst/>
          </a:prstGeom>
          <a:noFill/>
        </p:spPr>
        <p:txBody>
          <a:bodyPr wrap="square" rtlCol="0">
            <a:spAutoFit/>
          </a:bodyPr>
          <a:lstStyle/>
          <a:p>
            <a:r>
              <a:rPr lang="en-CA" b="1" dirty="0"/>
              <a:t>His Majesty</a:t>
            </a:r>
            <a:br>
              <a:rPr lang="en-CA" b="1" dirty="0"/>
            </a:br>
            <a:r>
              <a:rPr lang="en-CA" b="1" dirty="0"/>
              <a:t>King Charles III</a:t>
            </a:r>
            <a:br>
              <a:rPr lang="en-CA" b="1" dirty="0"/>
            </a:br>
            <a:r>
              <a:rPr lang="en-CA" dirty="0"/>
              <a:t>Sovereign</a:t>
            </a:r>
          </a:p>
        </p:txBody>
      </p:sp>
      <p:sp>
        <p:nvSpPr>
          <p:cNvPr id="10" name="TextBox 9">
            <a:extLst>
              <a:ext uri="{FF2B5EF4-FFF2-40B4-BE49-F238E27FC236}">
                <a16:creationId xmlns:a16="http://schemas.microsoft.com/office/drawing/2014/main" id="{06A53798-5F25-4B13-A950-56C7B97336E3}"/>
              </a:ext>
            </a:extLst>
          </p:cNvPr>
          <p:cNvSpPr txBox="1"/>
          <p:nvPr/>
        </p:nvSpPr>
        <p:spPr>
          <a:xfrm>
            <a:off x="5867400" y="5581241"/>
            <a:ext cx="2743200" cy="1200329"/>
          </a:xfrm>
          <a:prstGeom prst="rect">
            <a:avLst/>
          </a:prstGeom>
          <a:noFill/>
        </p:spPr>
        <p:txBody>
          <a:bodyPr wrap="square" rtlCol="0">
            <a:spAutoFit/>
          </a:bodyPr>
          <a:lstStyle/>
          <a:p>
            <a:r>
              <a:rPr lang="en-CA" b="1" dirty="0"/>
              <a:t>Her Honour, the Honourable </a:t>
            </a:r>
            <a:br>
              <a:rPr lang="en-CA" b="1" dirty="0"/>
            </a:br>
            <a:r>
              <a:rPr lang="en-CA" b="1" dirty="0"/>
              <a:t>Elizabeth Dowdeswell</a:t>
            </a:r>
            <a:br>
              <a:rPr lang="en-CA" b="1" dirty="0"/>
            </a:br>
            <a:r>
              <a:rPr lang="en-CA" dirty="0"/>
              <a:t>Lieutenant Governor</a:t>
            </a:r>
          </a:p>
        </p:txBody>
      </p:sp>
      <p:sp>
        <p:nvSpPr>
          <p:cNvPr id="11" name="TextBox 10">
            <a:extLst>
              <a:ext uri="{FF2B5EF4-FFF2-40B4-BE49-F238E27FC236}">
                <a16:creationId xmlns:a16="http://schemas.microsoft.com/office/drawing/2014/main" id="{F90CD5E6-77CE-4171-8BBA-FB0E42640D81}"/>
              </a:ext>
            </a:extLst>
          </p:cNvPr>
          <p:cNvSpPr txBox="1"/>
          <p:nvPr/>
        </p:nvSpPr>
        <p:spPr>
          <a:xfrm>
            <a:off x="8584809" y="5580069"/>
            <a:ext cx="2320130" cy="646331"/>
          </a:xfrm>
          <a:prstGeom prst="rect">
            <a:avLst/>
          </a:prstGeom>
          <a:noFill/>
        </p:spPr>
        <p:txBody>
          <a:bodyPr wrap="square" rtlCol="0">
            <a:spAutoFit/>
          </a:bodyPr>
          <a:lstStyle/>
          <a:p>
            <a:r>
              <a:rPr lang="en-CA" b="1" dirty="0"/>
              <a:t>The Honourable </a:t>
            </a:r>
            <a:br>
              <a:rPr lang="en-CA" b="1" dirty="0"/>
            </a:br>
            <a:r>
              <a:rPr lang="en-CA" b="1" dirty="0"/>
              <a:t>Doug Ford</a:t>
            </a:r>
          </a:p>
        </p:txBody>
      </p:sp>
      <p:cxnSp>
        <p:nvCxnSpPr>
          <p:cNvPr id="3" name="Straight Arrow Connector 2">
            <a:extLst>
              <a:ext uri="{FF2B5EF4-FFF2-40B4-BE49-F238E27FC236}">
                <a16:creationId xmlns:a16="http://schemas.microsoft.com/office/drawing/2014/main" id="{F2227C90-5134-4E79-B083-B5340A03310A}"/>
              </a:ext>
            </a:extLst>
          </p:cNvPr>
          <p:cNvCxnSpPr>
            <a:cxnSpLocks/>
          </p:cNvCxnSpPr>
          <p:nvPr/>
        </p:nvCxnSpPr>
        <p:spPr>
          <a:xfrm flipV="1">
            <a:off x="3056110" y="914400"/>
            <a:ext cx="1515890" cy="25146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FC5F2F5-15B2-4926-8AD0-1B6A027786B5}"/>
              </a:ext>
            </a:extLst>
          </p:cNvPr>
          <p:cNvCxnSpPr>
            <a:cxnSpLocks/>
          </p:cNvCxnSpPr>
          <p:nvPr/>
        </p:nvCxnSpPr>
        <p:spPr>
          <a:xfrm flipH="1" flipV="1">
            <a:off x="5753102" y="1465908"/>
            <a:ext cx="585559" cy="25197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0AE951-CE22-4BAA-AEF3-2EE77B028914}"/>
              </a:ext>
            </a:extLst>
          </p:cNvPr>
          <p:cNvCxnSpPr>
            <a:cxnSpLocks/>
          </p:cNvCxnSpPr>
          <p:nvPr/>
        </p:nvCxnSpPr>
        <p:spPr>
          <a:xfrm flipH="1" flipV="1">
            <a:off x="5628997" y="2193776"/>
            <a:ext cx="3661959" cy="129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NPG P1989; King Charles III - Portrait - National Portrait Gallery">
            <a:extLst>
              <a:ext uri="{FF2B5EF4-FFF2-40B4-BE49-F238E27FC236}">
                <a16:creationId xmlns:a16="http://schemas.microsoft.com/office/drawing/2014/main" id="{4FF3FD7F-CA18-745C-1260-E61B137956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314" y="3149712"/>
            <a:ext cx="1865136" cy="23873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70093" y="3352800"/>
            <a:ext cx="4515147" cy="1529232"/>
          </a:xfrm>
          <a:prstGeom prst="rect">
            <a:avLst/>
          </a:prstGeom>
        </p:spPr>
        <p:txBody>
          <a:bodyPr vert="horz" lIns="91440" tIns="45720" rIns="91440" bIns="45720" rtlCol="0" anchor="b">
            <a:normAutofit/>
          </a:bodyPr>
          <a:lstStyle/>
          <a:p>
            <a:pPr algn="r" fontAlgn="auto">
              <a:lnSpc>
                <a:spcPct val="90000"/>
              </a:lnSpc>
              <a:spcAft>
                <a:spcPts val="600"/>
              </a:spcAft>
              <a:defRPr/>
            </a:pPr>
            <a:r>
              <a:rPr lang="en-US" sz="4400" b="1" dirty="0">
                <a:latin typeface="Veteran Typewriter" panose="02000500000000000000" pitchFamily="2" charset="0"/>
                <a:ea typeface="+mj-ea"/>
                <a:cs typeface="+mj-cs"/>
              </a:rPr>
              <a:t>There’s also 3 Branches:</a:t>
            </a:r>
            <a:endParaRPr lang="en-US" sz="4400" dirty="0">
              <a:latin typeface="Veteran Typewriter" panose="02000500000000000000" pitchFamily="2" charset="0"/>
              <a:ea typeface="+mj-ea"/>
              <a:cs typeface="+mj-cs"/>
            </a:endParaRPr>
          </a:p>
        </p:txBody>
      </p:sp>
      <p:pic>
        <p:nvPicPr>
          <p:cNvPr id="5124" name="Picture 4" descr="Image result for Queen's park ontario night">
            <a:extLst>
              <a:ext uri="{FF2B5EF4-FFF2-40B4-BE49-F238E27FC236}">
                <a16:creationId xmlns:a16="http://schemas.microsoft.com/office/drawing/2014/main" id="{D3CB1BF9-535E-4F66-A11F-459F734B4F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5" r="11336" b="2"/>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C64E1C-12D3-49CE-BF7B-51CCC614696F}"/>
              </a:ext>
            </a:extLst>
          </p:cNvPr>
          <p:cNvSpPr txBox="1"/>
          <p:nvPr/>
        </p:nvSpPr>
        <p:spPr>
          <a:xfrm>
            <a:off x="-1026674" y="6172200"/>
            <a:ext cx="9554340" cy="553998"/>
          </a:xfrm>
          <a:prstGeom prst="rect">
            <a:avLst/>
          </a:prstGeom>
          <a:noFill/>
        </p:spPr>
        <p:txBody>
          <a:bodyPr wrap="square">
            <a:spAutoFit/>
          </a:bodyPr>
          <a:lstStyle/>
          <a:p>
            <a:pPr algn="ctr" fontAlgn="auto">
              <a:spcBef>
                <a:spcPts val="0"/>
              </a:spcBef>
              <a:spcAft>
                <a:spcPts val="0"/>
              </a:spcAft>
              <a:defRPr/>
            </a:pPr>
            <a:r>
              <a:rPr lang="en-US" sz="3000" dirty="0">
                <a:solidFill>
                  <a:srgbClr val="FFFF00"/>
                </a:solidFill>
                <a:latin typeface="Veteran Typewriter" panose="02000500000000000000" pitchFamily="2" charset="0"/>
                <a:cs typeface="+mn-cs"/>
              </a:rPr>
              <a:t>Legislative	Executive		Judicial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legislative assembly of ontario">
            <a:extLst>
              <a:ext uri="{FF2B5EF4-FFF2-40B4-BE49-F238E27FC236}">
                <a16:creationId xmlns:a16="http://schemas.microsoft.com/office/drawing/2014/main" id="{D5AE55E4-CA7A-4281-9D34-7BD88DADCB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8700" y="190501"/>
            <a:ext cx="2886075" cy="2486024"/>
          </a:xfrm>
          <a:prstGeom prst="rect">
            <a:avLst/>
          </a:prstGeom>
          <a:noFill/>
        </p:spPr>
        <p:txBody>
          <a:bodyPr vert="horz" lIns="91440" tIns="45720" rIns="91440" bIns="45720" rtlCol="0" anchor="ctr">
            <a:normAutofit/>
          </a:bodyPr>
          <a:lstStyle/>
          <a:p>
            <a:pPr algn="ctr" fontAlgn="auto">
              <a:lnSpc>
                <a:spcPct val="90000"/>
              </a:lnSpc>
              <a:spcAft>
                <a:spcPts val="600"/>
              </a:spcAft>
              <a:defRPr/>
            </a:pPr>
            <a:r>
              <a:rPr lang="en-US" sz="3600" b="1" dirty="0">
                <a:solidFill>
                  <a:schemeClr val="bg1"/>
                </a:solidFill>
                <a:latin typeface="Veteran Typewriter" panose="02000500000000000000" pitchFamily="2" charset="0"/>
                <a:ea typeface="+mj-ea"/>
                <a:cs typeface="+mj-cs"/>
              </a:rPr>
              <a:t>Ontario’s Legislative Assembly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legislative assembly of ontario">
            <a:extLst>
              <a:ext uri="{FF2B5EF4-FFF2-40B4-BE49-F238E27FC236}">
                <a16:creationId xmlns:a16="http://schemas.microsoft.com/office/drawing/2014/main" id="{169CE42F-4335-4AAD-AF0B-1179D13C2FE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2678" r="1531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3554" name="Title 1"/>
          <p:cNvSpPr>
            <a:spLocks noGrp="1"/>
          </p:cNvSpPr>
          <p:nvPr>
            <p:ph type="title"/>
          </p:nvPr>
        </p:nvSpPr>
        <p:spPr>
          <a:xfrm>
            <a:off x="496954" y="163452"/>
            <a:ext cx="4803636" cy="1311664"/>
          </a:xfrm>
        </p:spPr>
        <p:txBody>
          <a:bodyPr>
            <a:normAutofit/>
          </a:bodyPr>
          <a:lstStyle/>
          <a:p>
            <a:pPr>
              <a:lnSpc>
                <a:spcPct val="90000"/>
              </a:lnSpc>
            </a:pPr>
            <a:r>
              <a:rPr lang="en-US" b="1" dirty="0">
                <a:solidFill>
                  <a:srgbClr val="000000"/>
                </a:solidFill>
                <a:latin typeface="Veteran Typewriter" panose="02000500000000000000" pitchFamily="2" charset="0"/>
              </a:rPr>
              <a:t>The Legislative Assembly</a:t>
            </a:r>
          </a:p>
        </p:txBody>
      </p:sp>
      <p:sp>
        <p:nvSpPr>
          <p:cNvPr id="23555" name="Content Placeholder 2"/>
          <p:cNvSpPr>
            <a:spLocks noGrp="1"/>
          </p:cNvSpPr>
          <p:nvPr>
            <p:ph idx="1"/>
          </p:nvPr>
        </p:nvSpPr>
        <p:spPr>
          <a:xfrm>
            <a:off x="804997" y="2272143"/>
            <a:ext cx="4706803" cy="3788830"/>
          </a:xfrm>
        </p:spPr>
        <p:txBody>
          <a:bodyPr anchor="ctr">
            <a:noAutofit/>
          </a:bodyPr>
          <a:lstStyle/>
          <a:p>
            <a:pPr marL="0" lvl="1" indent="0">
              <a:lnSpc>
                <a:spcPct val="90000"/>
              </a:lnSpc>
              <a:buNone/>
            </a:pPr>
            <a:r>
              <a:rPr lang="en-US" sz="2000" dirty="0">
                <a:solidFill>
                  <a:srgbClr val="000000"/>
                </a:solidFill>
                <a:latin typeface="Veteran Typewriter" panose="02000500000000000000" pitchFamily="2" charset="0"/>
              </a:rPr>
              <a:t>Elected representatives known as Members of Provincial Parliament work at The Legislative Assembly</a:t>
            </a:r>
          </a:p>
          <a:p>
            <a:pPr marL="0" lvl="1" indent="0">
              <a:lnSpc>
                <a:spcPct val="90000"/>
              </a:lnSpc>
              <a:buNone/>
            </a:pPr>
            <a:endParaRPr lang="en-US" sz="2000" dirty="0">
              <a:solidFill>
                <a:srgbClr val="000000"/>
              </a:solidFill>
              <a:latin typeface="Veteran Typewriter" panose="02000500000000000000" pitchFamily="2" charset="0"/>
            </a:endParaRPr>
          </a:p>
          <a:p>
            <a:pPr marL="0" lvl="1" indent="0">
              <a:lnSpc>
                <a:spcPct val="90000"/>
              </a:lnSpc>
              <a:buNone/>
            </a:pPr>
            <a:r>
              <a:rPr lang="en-US" sz="2000" dirty="0">
                <a:solidFill>
                  <a:srgbClr val="000000"/>
                </a:solidFill>
                <a:latin typeface="Veteran Typewriter" panose="02000500000000000000" pitchFamily="2" charset="0"/>
              </a:rPr>
              <a:t>Members of Provincial Parliament are elected from ridings across Ontario. </a:t>
            </a:r>
          </a:p>
          <a:p>
            <a:pPr marL="342900" lvl="1" indent="-342900">
              <a:lnSpc>
                <a:spcPct val="90000"/>
              </a:lnSpc>
              <a:buFont typeface="Arial" charset="0"/>
              <a:buChar char="•"/>
            </a:pPr>
            <a:endParaRPr lang="en-US" sz="2000" dirty="0">
              <a:solidFill>
                <a:srgbClr val="000000"/>
              </a:solidFill>
              <a:latin typeface="Veteran Typewriter" panose="02000500000000000000" pitchFamily="2" charset="0"/>
            </a:endParaRPr>
          </a:p>
          <a:p>
            <a:pPr marL="0" lvl="1" indent="0">
              <a:lnSpc>
                <a:spcPct val="90000"/>
              </a:lnSpc>
              <a:buNone/>
            </a:pPr>
            <a:r>
              <a:rPr lang="en-US" sz="2000" dirty="0">
                <a:solidFill>
                  <a:srgbClr val="000000"/>
                </a:solidFill>
                <a:latin typeface="Veteran Typewriter" panose="02000500000000000000" pitchFamily="2" charset="0"/>
              </a:rPr>
              <a:t>A Riding is an electoral district (an area of land with a specific population). </a:t>
            </a:r>
          </a:p>
          <a:p>
            <a:pPr marL="0" lvl="1" indent="0">
              <a:lnSpc>
                <a:spcPct val="90000"/>
              </a:lnSpc>
              <a:buNone/>
            </a:pPr>
            <a:endParaRPr lang="en-US" sz="2000" dirty="0">
              <a:solidFill>
                <a:srgbClr val="000000"/>
              </a:solidFill>
              <a:latin typeface="Veteran Typewriter" panose="02000500000000000000" pitchFamily="2" charset="0"/>
            </a:endParaRPr>
          </a:p>
          <a:p>
            <a:pPr marL="0" lvl="1" indent="0">
              <a:lnSpc>
                <a:spcPct val="90000"/>
              </a:lnSpc>
              <a:buNone/>
            </a:pPr>
            <a:r>
              <a:rPr lang="en-US" sz="2000" dirty="0">
                <a:solidFill>
                  <a:srgbClr val="000000"/>
                </a:solidFill>
                <a:latin typeface="Veteran Typewriter" panose="02000500000000000000" pitchFamily="2" charset="0"/>
              </a:rPr>
              <a:t>One Member of Provincial Parliament (MPP for short) is elected from each riding. </a:t>
            </a:r>
            <a:endParaRPr lang="en-US" sz="2000" b="1" dirty="0">
              <a:solidFill>
                <a:srgbClr val="000000"/>
              </a:solidFill>
              <a:latin typeface="Veteran Typewriter" panose="02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legislative assembly of ontario">
            <a:extLst>
              <a:ext uri="{FF2B5EF4-FFF2-40B4-BE49-F238E27FC236}">
                <a16:creationId xmlns:a16="http://schemas.microsoft.com/office/drawing/2014/main" id="{169CE42F-4335-4AAD-AF0B-1179D13C2FE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2678" r="1531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3554" name="Title 1"/>
          <p:cNvSpPr>
            <a:spLocks noGrp="1"/>
          </p:cNvSpPr>
          <p:nvPr>
            <p:ph type="title"/>
          </p:nvPr>
        </p:nvSpPr>
        <p:spPr>
          <a:xfrm>
            <a:off x="496954" y="163452"/>
            <a:ext cx="4803636" cy="1311664"/>
          </a:xfrm>
        </p:spPr>
        <p:txBody>
          <a:bodyPr>
            <a:normAutofit/>
          </a:bodyPr>
          <a:lstStyle/>
          <a:p>
            <a:pPr>
              <a:lnSpc>
                <a:spcPct val="90000"/>
              </a:lnSpc>
            </a:pPr>
            <a:r>
              <a:rPr lang="en-US" b="1" dirty="0">
                <a:solidFill>
                  <a:srgbClr val="000000"/>
                </a:solidFill>
                <a:latin typeface="Veteran Typewriter" panose="02000500000000000000" pitchFamily="2" charset="0"/>
              </a:rPr>
              <a:t>The Legislative Assembly</a:t>
            </a:r>
          </a:p>
        </p:txBody>
      </p:sp>
      <p:sp>
        <p:nvSpPr>
          <p:cNvPr id="23555" name="Content Placeholder 2"/>
          <p:cNvSpPr>
            <a:spLocks noGrp="1"/>
          </p:cNvSpPr>
          <p:nvPr>
            <p:ph idx="1"/>
          </p:nvPr>
        </p:nvSpPr>
        <p:spPr>
          <a:xfrm>
            <a:off x="593787" y="2514600"/>
            <a:ext cx="4706803" cy="3788830"/>
          </a:xfrm>
        </p:spPr>
        <p:txBody>
          <a:bodyPr anchor="ctr">
            <a:noAutofit/>
          </a:bodyPr>
          <a:lstStyle/>
          <a:p>
            <a:pPr marL="0" lvl="1" indent="0">
              <a:buNone/>
            </a:pPr>
            <a:r>
              <a:rPr lang="en-US" sz="2000" dirty="0">
                <a:solidFill>
                  <a:srgbClr val="000000"/>
                </a:solidFill>
                <a:latin typeface="Veteran Typewriter" panose="02000500000000000000" pitchFamily="2" charset="0"/>
              </a:rPr>
              <a:t>Currently there are 124 ridings.</a:t>
            </a:r>
          </a:p>
          <a:p>
            <a:pPr marL="0" lvl="1" indent="0">
              <a:buNone/>
            </a:pPr>
            <a:endParaRPr lang="en-US" sz="2000" dirty="0">
              <a:solidFill>
                <a:srgbClr val="000000"/>
              </a:solidFill>
              <a:latin typeface="Veteran Typewriter" panose="02000500000000000000" pitchFamily="2" charset="0"/>
            </a:endParaRPr>
          </a:p>
          <a:p>
            <a:pPr marL="0" lvl="1" indent="0">
              <a:buNone/>
            </a:pPr>
            <a:r>
              <a:rPr lang="en-US" sz="2000" dirty="0">
                <a:solidFill>
                  <a:srgbClr val="000000"/>
                </a:solidFill>
                <a:latin typeface="Veteran Typewriter" panose="02000500000000000000" pitchFamily="2" charset="0"/>
              </a:rPr>
              <a:t>Debate occurs in the Legislative Assembly as it does in the House of Commons.   </a:t>
            </a:r>
          </a:p>
          <a:p>
            <a:pPr marL="0" lvl="1" indent="0">
              <a:buNone/>
            </a:pPr>
            <a:endParaRPr lang="en-US" sz="2000" dirty="0">
              <a:solidFill>
                <a:srgbClr val="000000"/>
              </a:solidFill>
              <a:latin typeface="Veteran Typewriter" panose="02000500000000000000" pitchFamily="2" charset="0"/>
            </a:endParaRPr>
          </a:p>
          <a:p>
            <a:pPr marL="0" lvl="1" indent="0">
              <a:buNone/>
            </a:pPr>
            <a:r>
              <a:rPr lang="en-US" sz="2000" dirty="0">
                <a:solidFill>
                  <a:srgbClr val="000000"/>
                </a:solidFill>
                <a:latin typeface="Veteran Typewriter" panose="02000500000000000000" pitchFamily="2" charset="0"/>
              </a:rPr>
              <a:t>It is located at Queen’s Park in the City of Toronto.</a:t>
            </a:r>
          </a:p>
          <a:p>
            <a:pPr marL="0" lvl="1" indent="0">
              <a:buNone/>
            </a:pPr>
            <a:endParaRPr lang="en-US" altLang="en-US" sz="2000" dirty="0">
              <a:solidFill>
                <a:srgbClr val="000000"/>
              </a:solidFill>
              <a:latin typeface="Veteran Typewriter" panose="02000500000000000000" pitchFamily="2" charset="0"/>
            </a:endParaRPr>
          </a:p>
          <a:p>
            <a:pPr marL="0" lvl="1" indent="0">
              <a:buNone/>
            </a:pPr>
            <a:r>
              <a:rPr lang="en-US" altLang="en-US" sz="2000" dirty="0">
                <a:solidFill>
                  <a:srgbClr val="000000"/>
                </a:solidFill>
                <a:latin typeface="Veteran Typewriter" panose="02000500000000000000" pitchFamily="2" charset="0"/>
              </a:rPr>
              <a:t>The Queen is represented by the </a:t>
            </a:r>
            <a:r>
              <a:rPr lang="en-US" altLang="en-US" sz="2000" b="1" dirty="0">
                <a:solidFill>
                  <a:srgbClr val="000000"/>
                </a:solidFill>
                <a:latin typeface="Veteran Typewriter" panose="02000500000000000000" pitchFamily="2" charset="0"/>
              </a:rPr>
              <a:t>Lieutenant Governor</a:t>
            </a:r>
            <a:r>
              <a:rPr lang="en-US" altLang="en-US" sz="2000" dirty="0">
                <a:solidFill>
                  <a:srgbClr val="000000"/>
                </a:solidFill>
                <a:latin typeface="Veteran Typewriter" panose="02000500000000000000" pitchFamily="2" charset="0"/>
              </a:rPr>
              <a:t>.</a:t>
            </a:r>
          </a:p>
          <a:p>
            <a:pPr marL="342900" lvl="1" indent="-342900">
              <a:buFont typeface="Arial" charset="0"/>
              <a:buChar char="•"/>
            </a:pPr>
            <a:endParaRPr lang="en-US" sz="20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283974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Rectangle 255">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a:extLst>
              <a:ext uri="{FF2B5EF4-FFF2-40B4-BE49-F238E27FC236}">
                <a16:creationId xmlns:a16="http://schemas.microsoft.com/office/drawing/2014/main" id="{A87B4425-5DCC-4CB0-A57F-5A6240FBDB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59" name="Oval 258">
              <a:extLst>
                <a:ext uri="{FF2B5EF4-FFF2-40B4-BE49-F238E27FC236}">
                  <a16:creationId xmlns:a16="http://schemas.microsoft.com/office/drawing/2014/main" id="{0D00E687-6F1E-4CFC-930E-BE3B88950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403D70F5-14FF-4255-AD53-8BFEA89C6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6DFEC15A-342F-4DEC-95C3-78A6F85D4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560A415F-40D5-446E-9658-477F80C5D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Oval 262">
              <a:extLst>
                <a:ext uri="{FF2B5EF4-FFF2-40B4-BE49-F238E27FC236}">
                  <a16:creationId xmlns:a16="http://schemas.microsoft.com/office/drawing/2014/main" id="{4AEBC05F-CD78-4F60-A84B-CE65FD79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4146C201-FBE1-4F9C-8011-2D4FAD971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15" name="Rectangle 3">
            <a:extLst>
              <a:ext uri="{FF2B5EF4-FFF2-40B4-BE49-F238E27FC236}">
                <a16:creationId xmlns:a16="http://schemas.microsoft.com/office/drawing/2014/main" id="{38DDE495-9C5D-4440-A04E-6E5464C08135}"/>
              </a:ext>
            </a:extLst>
          </p:cNvPr>
          <p:cNvSpPr>
            <a:spLocks noGrp="1" noChangeArrowheads="1"/>
          </p:cNvSpPr>
          <p:nvPr>
            <p:ph type="title"/>
          </p:nvPr>
        </p:nvSpPr>
        <p:spPr>
          <a:xfrm>
            <a:off x="630936" y="630936"/>
            <a:ext cx="5867716" cy="754610"/>
          </a:xfrm>
          <a:noFill/>
        </p:spPr>
        <p:txBody>
          <a:bodyPr anchor="b">
            <a:normAutofit fontScale="90000"/>
          </a:bodyPr>
          <a:lstStyle/>
          <a:p>
            <a:pPr algn="l" eaLnBrk="1" hangingPunct="1"/>
            <a:r>
              <a:rPr lang="en-US" altLang="en-US" sz="4800" b="1" dirty="0">
                <a:solidFill>
                  <a:schemeClr val="bg1"/>
                </a:solidFill>
                <a:latin typeface="Veteran Typewriter" panose="02000500000000000000" pitchFamily="2" charset="0"/>
              </a:rPr>
              <a:t>Government Powers</a:t>
            </a:r>
          </a:p>
        </p:txBody>
      </p:sp>
      <p:sp>
        <p:nvSpPr>
          <p:cNvPr id="265" name="Rectangle 264">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7" name="Straight Connector 266">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8" name="Picture 4" descr="Mounted Police, Rcmp, Canadian, Canada, Uniform">
            <a:extLst>
              <a:ext uri="{FF2B5EF4-FFF2-40B4-BE49-F238E27FC236}">
                <a16:creationId xmlns:a16="http://schemas.microsoft.com/office/drawing/2014/main" id="{44C2A8B3-A232-4E9D-80E1-71A6CAD1DE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31" r="-4" b="27041"/>
          <a:stretch/>
        </p:blipFill>
        <p:spPr bwMode="auto">
          <a:xfrm>
            <a:off x="7080543" y="601823"/>
            <a:ext cx="4384572" cy="1941162"/>
          </a:xfrm>
          <a:prstGeom prst="rect">
            <a:avLst/>
          </a:prstGeom>
          <a:noFill/>
          <a:extLst>
            <a:ext uri="{909E8E84-426E-40DD-AFC4-6F175D3DCCD1}">
              <a14:hiddenFill xmlns:a14="http://schemas.microsoft.com/office/drawing/2010/main">
                <a:solidFill>
                  <a:srgbClr val="FFFFFF"/>
                </a:solidFill>
              </a14:hiddenFill>
            </a:ext>
          </a:extLst>
        </p:spPr>
      </p:pic>
      <p:grpSp>
        <p:nvGrpSpPr>
          <p:cNvPr id="271" name="Group 270">
            <a:extLst>
              <a:ext uri="{FF2B5EF4-FFF2-40B4-BE49-F238E27FC236}">
                <a16:creationId xmlns:a16="http://schemas.microsoft.com/office/drawing/2014/main" id="{1955ECBD-F4EB-456B-A68B-B7500D0DED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950284" y="753579"/>
            <a:ext cx="304800" cy="429768"/>
            <a:chOff x="215328" y="-46937"/>
            <a:chExt cx="304800" cy="2773841"/>
          </a:xfrm>
        </p:grpSpPr>
        <p:cxnSp>
          <p:nvCxnSpPr>
            <p:cNvPr id="272" name="Straight Connector 271">
              <a:extLst>
                <a:ext uri="{FF2B5EF4-FFF2-40B4-BE49-F238E27FC236}">
                  <a16:creationId xmlns:a16="http://schemas.microsoft.com/office/drawing/2014/main" id="{57F6C9FD-7825-47E2-9BE3-200B275E8D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FB9FBB9-D881-432E-866B-7F577982C4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E2889CF-FBD3-4627-A53E-15A0ACBD64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FB434CC-7649-46C0-86D3-8D91B8B7F1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32" name="Picture 8" descr="Toy, Children, Auto, Toy Car, Dustman, Garbage Truck">
            <a:extLst>
              <a:ext uri="{FF2B5EF4-FFF2-40B4-BE49-F238E27FC236}">
                <a16:creationId xmlns:a16="http://schemas.microsoft.com/office/drawing/2014/main" id="{EFAD3132-87EF-4D52-B3DB-6F37AD3D09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74" b="-3"/>
          <a:stretch/>
        </p:blipFill>
        <p:spPr bwMode="auto">
          <a:xfrm>
            <a:off x="7080543" y="2654856"/>
            <a:ext cx="2136425" cy="1473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ctor, Technology, Transplant, Operation, Cornea, Eye">
            <a:extLst>
              <a:ext uri="{FF2B5EF4-FFF2-40B4-BE49-F238E27FC236}">
                <a16:creationId xmlns:a16="http://schemas.microsoft.com/office/drawing/2014/main" id="{17F84144-DAF6-45DB-87FD-6FC08434A2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574" b="-3"/>
          <a:stretch/>
        </p:blipFill>
        <p:spPr bwMode="auto">
          <a:xfrm>
            <a:off x="9328694" y="2654856"/>
            <a:ext cx="2136421" cy="1473414"/>
          </a:xfrm>
          <a:prstGeom prst="rect">
            <a:avLst/>
          </a:prstGeom>
          <a:noFill/>
          <a:extLst>
            <a:ext uri="{909E8E84-426E-40DD-AFC4-6F175D3DCCD1}">
              <a14:hiddenFill xmlns:a14="http://schemas.microsoft.com/office/drawing/2010/main">
                <a:solidFill>
                  <a:srgbClr val="FFFFFF"/>
                </a:solidFill>
              </a14:hiddenFill>
            </a:ext>
          </a:extLst>
        </p:spPr>
      </p:pic>
      <p:sp>
        <p:nvSpPr>
          <p:cNvPr id="276" name="Rectangle 275">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76">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78" name="Straight Connector 277">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3316" name="Rectangle 4">
            <a:extLst>
              <a:ext uri="{FF2B5EF4-FFF2-40B4-BE49-F238E27FC236}">
                <a16:creationId xmlns:a16="http://schemas.microsoft.com/office/drawing/2014/main" id="{4E91E6F0-BF2B-42A6-B02B-2FF3A97B1470}"/>
              </a:ext>
            </a:extLst>
          </p:cNvPr>
          <p:cNvSpPr>
            <a:spLocks noGrp="1" noChangeArrowheads="1"/>
          </p:cNvSpPr>
          <p:nvPr>
            <p:ph type="body" idx="1"/>
          </p:nvPr>
        </p:nvSpPr>
        <p:spPr>
          <a:xfrm>
            <a:off x="636537" y="1816104"/>
            <a:ext cx="5867720" cy="2239669"/>
          </a:xfrm>
          <a:noFill/>
        </p:spPr>
        <p:txBody>
          <a:bodyPr anchor="t">
            <a:noAutofit/>
          </a:bodyPr>
          <a:lstStyle/>
          <a:p>
            <a:pPr marL="0" indent="0" eaLnBrk="1" hangingPunct="1">
              <a:lnSpc>
                <a:spcPct val="90000"/>
              </a:lnSpc>
              <a:buNone/>
            </a:pPr>
            <a:r>
              <a:rPr lang="en-US" altLang="en-US" sz="2200" b="1" dirty="0">
                <a:solidFill>
                  <a:schemeClr val="bg1"/>
                </a:solidFill>
                <a:latin typeface="Veteran Typewriter" panose="02000500000000000000" pitchFamily="2" charset="0"/>
              </a:rPr>
              <a:t>Federal:</a:t>
            </a:r>
            <a:r>
              <a:rPr lang="en-US" altLang="en-US" sz="2200" dirty="0">
                <a:solidFill>
                  <a:schemeClr val="bg1"/>
                </a:solidFill>
                <a:latin typeface="Veteran Typewriter" panose="02000500000000000000" pitchFamily="2" charset="0"/>
              </a:rPr>
              <a:t>  National defense, trade, foreign policy, money, health and safety, immigration and citizenship.</a:t>
            </a:r>
          </a:p>
          <a:p>
            <a:pPr marL="0" indent="0" eaLnBrk="1" hangingPunct="1">
              <a:lnSpc>
                <a:spcPct val="90000"/>
              </a:lnSpc>
              <a:buNone/>
            </a:pPr>
            <a:endParaRPr lang="en-US" altLang="en-US" sz="2200" b="1" dirty="0">
              <a:solidFill>
                <a:schemeClr val="bg1"/>
              </a:solidFill>
              <a:latin typeface="Veteran Typewriter" panose="02000500000000000000" pitchFamily="2" charset="0"/>
            </a:endParaRPr>
          </a:p>
          <a:p>
            <a:pPr marL="0" indent="0" eaLnBrk="1" hangingPunct="1">
              <a:lnSpc>
                <a:spcPct val="90000"/>
              </a:lnSpc>
              <a:buNone/>
            </a:pPr>
            <a:r>
              <a:rPr lang="en-US" altLang="en-US" sz="2200" b="1" dirty="0">
                <a:solidFill>
                  <a:schemeClr val="bg1"/>
                </a:solidFill>
                <a:latin typeface="Veteran Typewriter" panose="02000500000000000000" pitchFamily="2" charset="0"/>
              </a:rPr>
              <a:t>Provincial:</a:t>
            </a:r>
            <a:r>
              <a:rPr lang="en-US" altLang="en-US" sz="2200" dirty="0">
                <a:solidFill>
                  <a:schemeClr val="bg1"/>
                </a:solidFill>
                <a:latin typeface="Veteran Typewriter" panose="02000500000000000000" pitchFamily="2" charset="0"/>
              </a:rPr>
              <a:t>  Health care, education, welfare, transportation within the province, justice, energy and the environment.</a:t>
            </a:r>
          </a:p>
          <a:p>
            <a:pPr marL="0" indent="0" eaLnBrk="1" hangingPunct="1">
              <a:lnSpc>
                <a:spcPct val="90000"/>
              </a:lnSpc>
              <a:buNone/>
            </a:pPr>
            <a:endParaRPr lang="en-US" altLang="en-US" sz="2200" b="1" dirty="0">
              <a:solidFill>
                <a:schemeClr val="bg1"/>
              </a:solidFill>
              <a:latin typeface="Veteran Typewriter" panose="02000500000000000000" pitchFamily="2" charset="0"/>
            </a:endParaRPr>
          </a:p>
          <a:p>
            <a:pPr marL="0" indent="0" eaLnBrk="1" hangingPunct="1">
              <a:lnSpc>
                <a:spcPct val="90000"/>
              </a:lnSpc>
              <a:buNone/>
            </a:pPr>
            <a:r>
              <a:rPr lang="en-US" altLang="en-US" sz="2200" b="1" dirty="0">
                <a:solidFill>
                  <a:schemeClr val="bg1"/>
                </a:solidFill>
                <a:latin typeface="Veteran Typewriter" panose="02000500000000000000" pitchFamily="2" charset="0"/>
              </a:rPr>
              <a:t>Municipal:</a:t>
            </a:r>
            <a:r>
              <a:rPr lang="en-US" altLang="en-US" sz="2200" dirty="0">
                <a:solidFill>
                  <a:schemeClr val="bg1"/>
                </a:solidFill>
                <a:latin typeface="Veteran Typewriter" panose="02000500000000000000" pitchFamily="2" charset="0"/>
              </a:rPr>
              <a:t>  Waste management, water and sewer, policing and protection, cultural facilities and libraries.</a:t>
            </a:r>
          </a:p>
          <a:p>
            <a:pPr eaLnBrk="1" hangingPunct="1">
              <a:lnSpc>
                <a:spcPct val="90000"/>
              </a:lnSpc>
              <a:buFontTx/>
              <a:buNone/>
            </a:pPr>
            <a:endParaRPr lang="en-US" altLang="en-US" sz="2200" dirty="0">
              <a:solidFill>
                <a:schemeClr val="bg1"/>
              </a:solidFill>
              <a:latin typeface="Veteran Typewriter" panose="02000500000000000000" pitchFamily="2" charset="0"/>
            </a:endParaRPr>
          </a:p>
        </p:txBody>
      </p:sp>
      <p:pic>
        <p:nvPicPr>
          <p:cNvPr id="1030" name="Picture 6" descr="Penny, Pennies, Coins, Coin, Money, Currency, Cash">
            <a:extLst>
              <a:ext uri="{FF2B5EF4-FFF2-40B4-BE49-F238E27FC236}">
                <a16:creationId xmlns:a16="http://schemas.microsoft.com/office/drawing/2014/main" id="{C42F7522-2A18-4288-AFFD-5E8D59D20E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085" r="-4" b="18882"/>
          <a:stretch/>
        </p:blipFill>
        <p:spPr bwMode="auto">
          <a:xfrm>
            <a:off x="7080543" y="4251398"/>
            <a:ext cx="4384572" cy="194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0" y="878453"/>
            <a:ext cx="12192000" cy="4525963"/>
          </a:xfrm>
        </p:spPr>
        <p:txBody>
          <a:bodyPr/>
          <a:lstStyle/>
          <a:p>
            <a:pPr marL="0" indent="0" algn="ctr">
              <a:lnSpc>
                <a:spcPct val="90000"/>
              </a:lnSpc>
              <a:buNone/>
              <a:defRPr/>
            </a:pPr>
            <a:r>
              <a:rPr lang="en-US" sz="2300" dirty="0">
                <a:latin typeface="Veteran Typewriter" panose="02000500000000000000" pitchFamily="2" charset="0"/>
                <a:ea typeface="ＭＳ Ｐゴシック" pitchFamily="34" charset="-128"/>
              </a:rPr>
              <a:t>Any Ontario citizen 18 years of age and older can become an MPP. </a:t>
            </a:r>
          </a:p>
          <a:p>
            <a:pPr algn="ctr" eaLnBrk="1" hangingPunct="1">
              <a:lnSpc>
                <a:spcPct val="90000"/>
              </a:lnSpc>
              <a:defRPr/>
            </a:pPr>
            <a:endParaRPr lang="en-US" sz="2400" dirty="0">
              <a:latin typeface="Veteran Typewriter" panose="02000500000000000000" pitchFamily="2" charset="0"/>
              <a:ea typeface="ＭＳ Ｐゴシック" pitchFamily="34" charset="-128"/>
            </a:endParaRPr>
          </a:p>
          <a:p>
            <a:pPr lvl="1" algn="ctr" eaLnBrk="1" hangingPunct="1">
              <a:lnSpc>
                <a:spcPct val="90000"/>
              </a:lnSpc>
              <a:buFontTx/>
              <a:buNone/>
              <a:defRPr/>
            </a:pPr>
            <a:endParaRPr lang="en-US" sz="1600" i="1" dirty="0">
              <a:latin typeface="Veteran Typewriter" panose="02000500000000000000" pitchFamily="2" charset="0"/>
              <a:ea typeface="ＭＳ Ｐゴシック" pitchFamily="34" charset="-128"/>
            </a:endParaRPr>
          </a:p>
          <a:p>
            <a:pPr algn="ctr" eaLnBrk="1" hangingPunct="1">
              <a:lnSpc>
                <a:spcPct val="90000"/>
              </a:lnSpc>
              <a:buFontTx/>
              <a:buNone/>
              <a:defRPr/>
            </a:pPr>
            <a:endParaRPr lang="en-US" sz="2800" dirty="0">
              <a:latin typeface="Veteran Typewriter" panose="02000500000000000000" pitchFamily="2" charset="0"/>
              <a:ea typeface="ＭＳ Ｐゴシック" pitchFamily="34" charset="-128"/>
            </a:endParaRPr>
          </a:p>
        </p:txBody>
      </p:sp>
      <p:pic>
        <p:nvPicPr>
          <p:cNvPr id="7170" name="Picture 2" descr="Sam Oosterhoff - 2017.jpg">
            <a:extLst>
              <a:ext uri="{FF2B5EF4-FFF2-40B4-BE49-F238E27FC236}">
                <a16:creationId xmlns:a16="http://schemas.microsoft.com/office/drawing/2014/main" id="{99A2991E-FF2C-4887-B424-541CAF8D3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19" y="1393258"/>
            <a:ext cx="2416820" cy="33835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type="title"/>
          </p:nvPr>
        </p:nvSpPr>
        <p:spPr>
          <a:xfrm>
            <a:off x="0" y="-1"/>
            <a:ext cx="12192000" cy="1034097"/>
          </a:xfrm>
        </p:spPr>
        <p:txBody>
          <a:bodyPr>
            <a:normAutofit/>
          </a:bodyPr>
          <a:lstStyle/>
          <a:p>
            <a:pPr eaLnBrk="1" hangingPunct="1">
              <a:defRPr/>
            </a:pPr>
            <a:r>
              <a:rPr lang="en-US" dirty="0">
                <a:latin typeface="Veteran Typewriter" panose="02000500000000000000" pitchFamily="2" charset="0"/>
                <a:ea typeface="ＭＳ Ｐゴシック" pitchFamily="34" charset="-128"/>
              </a:rPr>
              <a:t>Who can be an MPP?</a:t>
            </a:r>
          </a:p>
        </p:txBody>
      </p:sp>
      <p:sp>
        <p:nvSpPr>
          <p:cNvPr id="8" name="TextBox 4"/>
          <p:cNvSpPr txBox="1">
            <a:spLocks noChangeArrowheads="1"/>
          </p:cNvSpPr>
          <p:nvPr/>
        </p:nvSpPr>
        <p:spPr bwMode="auto">
          <a:xfrm>
            <a:off x="1771538" y="4908472"/>
            <a:ext cx="3867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Youngest person to be elected as an MPP is Sam Oosterhoff </a:t>
            </a:r>
            <a:r>
              <a:rPr lang="en-CA" altLang="en-US" sz="2000" dirty="0">
                <a:solidFill>
                  <a:srgbClr val="0070C0"/>
                </a:solidFill>
                <a:latin typeface="Veteran Typewriter" panose="02000500000000000000" pitchFamily="2" charset="0"/>
              </a:rPr>
              <a:t>(Conservative, Niagara West</a:t>
            </a:r>
            <a:r>
              <a:rPr lang="en-CA" altLang="en-US" sz="2000" dirty="0">
                <a:latin typeface="Veteran Typewriter" panose="02000500000000000000" pitchFamily="2" charset="0"/>
              </a:rPr>
              <a:t>).</a:t>
            </a:r>
          </a:p>
          <a:p>
            <a:r>
              <a:rPr lang="en-CA" altLang="en-US" sz="2000" dirty="0">
                <a:latin typeface="Veteran Typewriter" panose="02000500000000000000" pitchFamily="2" charset="0"/>
              </a:rPr>
              <a:t>First elected at age of 19.</a:t>
            </a:r>
          </a:p>
        </p:txBody>
      </p:sp>
      <p:sp>
        <p:nvSpPr>
          <p:cNvPr id="9" name="TextBox 5"/>
          <p:cNvSpPr txBox="1">
            <a:spLocks noChangeArrowheads="1"/>
          </p:cNvSpPr>
          <p:nvPr/>
        </p:nvSpPr>
        <p:spPr bwMode="auto">
          <a:xfrm>
            <a:off x="6427702" y="4848667"/>
            <a:ext cx="39927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Bill Davis (</a:t>
            </a:r>
            <a:r>
              <a:rPr lang="en-CA" altLang="en-US" sz="2000" dirty="0">
                <a:solidFill>
                  <a:srgbClr val="0070C0"/>
                </a:solidFill>
                <a:latin typeface="Veteran Typewriter" panose="02000500000000000000" pitchFamily="2" charset="0"/>
              </a:rPr>
              <a:t>Progressive Conservative, Peel North</a:t>
            </a:r>
            <a:r>
              <a:rPr lang="en-CA" altLang="en-US" sz="2000" dirty="0">
                <a:latin typeface="Veteran Typewriter" panose="02000500000000000000" pitchFamily="2" charset="0"/>
              </a:rPr>
              <a:t>) was responsible for large infrastructure investment such as Community Colleges.</a:t>
            </a:r>
          </a:p>
        </p:txBody>
      </p:sp>
      <p:sp>
        <p:nvSpPr>
          <p:cNvPr id="14" name="TextBox 5">
            <a:extLst>
              <a:ext uri="{FF2B5EF4-FFF2-40B4-BE49-F238E27FC236}">
                <a16:creationId xmlns:a16="http://schemas.microsoft.com/office/drawing/2014/main" id="{A1AB9992-E840-4579-A97C-597FA2AB6494}"/>
              </a:ext>
            </a:extLst>
          </p:cNvPr>
          <p:cNvSpPr txBox="1">
            <a:spLocks noChangeArrowheads="1"/>
          </p:cNvSpPr>
          <p:nvPr/>
        </p:nvSpPr>
        <p:spPr bwMode="auto">
          <a:xfrm>
            <a:off x="2866981" y="1365414"/>
            <a:ext cx="3992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b="1" dirty="0">
                <a:solidFill>
                  <a:schemeClr val="bg1"/>
                </a:solidFill>
                <a:latin typeface="Veteran Typewriter" panose="02000500000000000000" pitchFamily="2" charset="0"/>
              </a:rPr>
              <a:t>August 22, 1997</a:t>
            </a:r>
          </a:p>
        </p:txBody>
      </p:sp>
      <p:pic>
        <p:nvPicPr>
          <p:cNvPr id="7176" name="Picture 8" descr="Image result for bill davis PREMIER">
            <a:extLst>
              <a:ext uri="{FF2B5EF4-FFF2-40B4-BE49-F238E27FC236}">
                <a16:creationId xmlns:a16="http://schemas.microsoft.com/office/drawing/2014/main" id="{9C8E5799-AC78-4B21-8249-E4515091F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991" y="1287627"/>
            <a:ext cx="2481593" cy="34742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a:extLst>
              <a:ext uri="{FF2B5EF4-FFF2-40B4-BE49-F238E27FC236}">
                <a16:creationId xmlns:a16="http://schemas.microsoft.com/office/drawing/2014/main" id="{B0F3BAEC-3EB0-4262-BBB0-0E78AFBD593D}"/>
              </a:ext>
            </a:extLst>
          </p:cNvPr>
          <p:cNvSpPr txBox="1">
            <a:spLocks noChangeArrowheads="1"/>
          </p:cNvSpPr>
          <p:nvPr/>
        </p:nvSpPr>
        <p:spPr bwMode="auto">
          <a:xfrm>
            <a:off x="7167469" y="1200817"/>
            <a:ext cx="3992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1800" b="1" dirty="0">
                <a:solidFill>
                  <a:schemeClr val="bg1"/>
                </a:solidFill>
                <a:latin typeface="Veteran Typewriter" panose="02000500000000000000" pitchFamily="2" charset="0"/>
              </a:rPr>
              <a:t>Premier for 14 years</a:t>
            </a:r>
          </a:p>
        </p:txBody>
      </p:sp>
    </p:spTree>
    <p:extLst>
      <p:ext uri="{BB962C8B-B14F-4D97-AF65-F5344CB8AC3E}">
        <p14:creationId xmlns:p14="http://schemas.microsoft.com/office/powerpoint/2010/main" val="382891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Image result for oliver mowat">
            <a:extLst>
              <a:ext uri="{FF2B5EF4-FFF2-40B4-BE49-F238E27FC236}">
                <a16:creationId xmlns:a16="http://schemas.microsoft.com/office/drawing/2014/main" id="{78A03853-1707-4BA3-8DD2-F79E53606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429457"/>
            <a:ext cx="2595165" cy="324537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onte kwinter">
            <a:extLst>
              <a:ext uri="{FF2B5EF4-FFF2-40B4-BE49-F238E27FC236}">
                <a16:creationId xmlns:a16="http://schemas.microsoft.com/office/drawing/2014/main" id="{FBC2C8B6-22D1-4DD0-B501-4A6CD88F6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01" t="2242" r="27528" b="-2242"/>
          <a:stretch/>
        </p:blipFill>
        <p:spPr bwMode="auto">
          <a:xfrm>
            <a:off x="2871778" y="1414757"/>
            <a:ext cx="2309496" cy="33420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type="title"/>
          </p:nvPr>
        </p:nvSpPr>
        <p:spPr>
          <a:xfrm>
            <a:off x="0" y="62487"/>
            <a:ext cx="12192000" cy="1143000"/>
          </a:xfrm>
        </p:spPr>
        <p:txBody>
          <a:bodyPr>
            <a:normAutofit/>
          </a:bodyPr>
          <a:lstStyle/>
          <a:p>
            <a:pPr eaLnBrk="1" hangingPunct="1">
              <a:defRPr/>
            </a:pPr>
            <a:r>
              <a:rPr lang="en-US" dirty="0">
                <a:latin typeface="Veteran Typewriter" panose="02000500000000000000" pitchFamily="2" charset="0"/>
                <a:ea typeface="ＭＳ Ｐゴシック" pitchFamily="34" charset="-128"/>
              </a:rPr>
              <a:t>Who can be an MPP?</a:t>
            </a:r>
          </a:p>
        </p:txBody>
      </p:sp>
      <p:sp>
        <p:nvSpPr>
          <p:cNvPr id="5" name="Rectangle 4"/>
          <p:cNvSpPr>
            <a:spLocks noGrp="1" noChangeArrowheads="1"/>
          </p:cNvSpPr>
          <p:nvPr>
            <p:ph idx="1"/>
          </p:nvPr>
        </p:nvSpPr>
        <p:spPr>
          <a:xfrm>
            <a:off x="0" y="878453"/>
            <a:ext cx="12192000" cy="4525963"/>
          </a:xfrm>
        </p:spPr>
        <p:txBody>
          <a:bodyPr/>
          <a:lstStyle/>
          <a:p>
            <a:pPr marL="0" indent="0" algn="ctr">
              <a:lnSpc>
                <a:spcPct val="90000"/>
              </a:lnSpc>
              <a:buNone/>
              <a:defRPr/>
            </a:pPr>
            <a:r>
              <a:rPr lang="en-US" sz="2400" dirty="0">
                <a:latin typeface="Veteran Typewriter" panose="02000500000000000000" pitchFamily="2" charset="0"/>
                <a:ea typeface="ＭＳ Ｐゴシック" pitchFamily="34" charset="-128"/>
              </a:rPr>
              <a:t>Any Canadian citizen 18 years of age and older can become an MPP. </a:t>
            </a:r>
          </a:p>
          <a:p>
            <a:pPr algn="ctr" eaLnBrk="1" hangingPunct="1">
              <a:lnSpc>
                <a:spcPct val="90000"/>
              </a:lnSpc>
              <a:defRPr/>
            </a:pPr>
            <a:endParaRPr lang="en-US" sz="2400" dirty="0">
              <a:latin typeface="Veteran Typewriter" panose="02000500000000000000" pitchFamily="2" charset="0"/>
              <a:ea typeface="ＭＳ Ｐゴシック" pitchFamily="34" charset="-128"/>
            </a:endParaRPr>
          </a:p>
          <a:p>
            <a:pPr lvl="1" algn="ctr" eaLnBrk="1" hangingPunct="1">
              <a:lnSpc>
                <a:spcPct val="90000"/>
              </a:lnSpc>
              <a:buFontTx/>
              <a:buNone/>
              <a:defRPr/>
            </a:pPr>
            <a:endParaRPr lang="en-US" sz="1600" i="1" dirty="0">
              <a:latin typeface="Veteran Typewriter" panose="02000500000000000000" pitchFamily="2" charset="0"/>
              <a:ea typeface="ＭＳ Ｐゴシック" pitchFamily="34" charset="-128"/>
            </a:endParaRPr>
          </a:p>
          <a:p>
            <a:pPr algn="ctr" eaLnBrk="1" hangingPunct="1">
              <a:lnSpc>
                <a:spcPct val="90000"/>
              </a:lnSpc>
              <a:buFontTx/>
              <a:buNone/>
              <a:defRPr/>
            </a:pPr>
            <a:endParaRPr lang="en-US" sz="2800" dirty="0">
              <a:latin typeface="Veteran Typewriter" panose="02000500000000000000" pitchFamily="2" charset="0"/>
              <a:ea typeface="ＭＳ Ｐゴシック" pitchFamily="34" charset="-128"/>
            </a:endParaRPr>
          </a:p>
        </p:txBody>
      </p:sp>
      <p:sp>
        <p:nvSpPr>
          <p:cNvPr id="8" name="TextBox 4"/>
          <p:cNvSpPr txBox="1">
            <a:spLocks noChangeArrowheads="1"/>
          </p:cNvSpPr>
          <p:nvPr/>
        </p:nvSpPr>
        <p:spPr bwMode="auto">
          <a:xfrm>
            <a:off x="2117545" y="4896584"/>
            <a:ext cx="3867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Monte Kwinter  (</a:t>
            </a:r>
            <a:r>
              <a:rPr lang="en-CA" altLang="en-US" sz="2000" dirty="0">
                <a:solidFill>
                  <a:srgbClr val="FF0000"/>
                </a:solidFill>
                <a:latin typeface="Veteran Typewriter" panose="02000500000000000000" pitchFamily="2" charset="0"/>
              </a:rPr>
              <a:t>Liberal, York Centre</a:t>
            </a:r>
            <a:r>
              <a:rPr lang="en-CA" altLang="en-US" sz="2000" dirty="0">
                <a:latin typeface="Veteran Typewriter" panose="02000500000000000000" pitchFamily="2" charset="0"/>
              </a:rPr>
              <a:t>) was the oldest MPP in Ontario history, serving until the age of 81 years.</a:t>
            </a:r>
          </a:p>
        </p:txBody>
      </p:sp>
      <p:sp>
        <p:nvSpPr>
          <p:cNvPr id="9" name="TextBox 5"/>
          <p:cNvSpPr txBox="1">
            <a:spLocks noChangeArrowheads="1"/>
          </p:cNvSpPr>
          <p:nvPr/>
        </p:nvSpPr>
        <p:spPr bwMode="auto">
          <a:xfrm>
            <a:off x="6394878" y="4869643"/>
            <a:ext cx="39927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Sir Oliver Mowat (</a:t>
            </a:r>
            <a:r>
              <a:rPr lang="en-CA" altLang="en-US" sz="2000" dirty="0">
                <a:solidFill>
                  <a:srgbClr val="FF0000"/>
                </a:solidFill>
                <a:latin typeface="Veteran Typewriter" panose="02000500000000000000" pitchFamily="2" charset="0"/>
              </a:rPr>
              <a:t>Liberal, Oxford North</a:t>
            </a:r>
            <a:r>
              <a:rPr lang="en-CA" altLang="en-US" sz="2000" dirty="0">
                <a:latin typeface="Veteran Typewriter" panose="02000500000000000000" pitchFamily="2" charset="0"/>
              </a:rPr>
              <a:t>) was the longest serving Premier of Ontario, holding the office for 24 years from 1872-1896. </a:t>
            </a:r>
          </a:p>
        </p:txBody>
      </p:sp>
      <p:sp>
        <p:nvSpPr>
          <p:cNvPr id="13" name="TextBox 5">
            <a:extLst>
              <a:ext uri="{FF2B5EF4-FFF2-40B4-BE49-F238E27FC236}">
                <a16:creationId xmlns:a16="http://schemas.microsoft.com/office/drawing/2014/main" id="{B0F3BAEC-3EB0-4262-BBB0-0E78AFBD593D}"/>
              </a:ext>
            </a:extLst>
          </p:cNvPr>
          <p:cNvSpPr txBox="1">
            <a:spLocks noChangeArrowheads="1"/>
          </p:cNvSpPr>
          <p:nvPr/>
        </p:nvSpPr>
        <p:spPr bwMode="auto">
          <a:xfrm>
            <a:off x="7137131" y="4247360"/>
            <a:ext cx="3992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1800" b="1" dirty="0">
                <a:solidFill>
                  <a:schemeClr val="bg1"/>
                </a:solidFill>
                <a:latin typeface="Veteran Typewriter" panose="02000500000000000000" pitchFamily="2" charset="0"/>
              </a:rPr>
              <a:t>24 years as leader</a:t>
            </a:r>
          </a:p>
        </p:txBody>
      </p:sp>
      <p:sp>
        <p:nvSpPr>
          <p:cNvPr id="14" name="TextBox 5">
            <a:extLst>
              <a:ext uri="{FF2B5EF4-FFF2-40B4-BE49-F238E27FC236}">
                <a16:creationId xmlns:a16="http://schemas.microsoft.com/office/drawing/2014/main" id="{A1AB9992-E840-4579-A97C-597FA2AB6494}"/>
              </a:ext>
            </a:extLst>
          </p:cNvPr>
          <p:cNvSpPr txBox="1">
            <a:spLocks noChangeArrowheads="1"/>
          </p:cNvSpPr>
          <p:nvPr/>
        </p:nvSpPr>
        <p:spPr bwMode="auto">
          <a:xfrm>
            <a:off x="3141554" y="1373013"/>
            <a:ext cx="3992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b="1" dirty="0">
                <a:solidFill>
                  <a:schemeClr val="bg1"/>
                </a:solidFill>
                <a:latin typeface="Veteran Typewriter" panose="02000500000000000000" pitchFamily="2" charset="0"/>
              </a:rPr>
              <a:t>March 22, 1931</a:t>
            </a:r>
          </a:p>
        </p:txBody>
      </p:sp>
    </p:spTree>
    <p:extLst>
      <p:ext uri="{BB962C8B-B14F-4D97-AF65-F5344CB8AC3E}">
        <p14:creationId xmlns:p14="http://schemas.microsoft.com/office/powerpoint/2010/main" val="4114584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850</Words>
  <Application>Microsoft Office PowerPoint</Application>
  <PresentationFormat>Widescreen</PresentationFormat>
  <Paragraphs>94</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Veteran Typewriter</vt:lpstr>
      <vt:lpstr>Office Theme</vt:lpstr>
      <vt:lpstr>PowerPoint Presentation</vt:lpstr>
      <vt:lpstr>PowerPoint Presentation</vt:lpstr>
      <vt:lpstr>PowerPoint Presentation</vt:lpstr>
      <vt:lpstr>PowerPoint Presentation</vt:lpstr>
      <vt:lpstr>The Legislative Assembly</vt:lpstr>
      <vt:lpstr>The Legislative Assembly</vt:lpstr>
      <vt:lpstr>Government Powers</vt:lpstr>
      <vt:lpstr>Who can be an MPP?</vt:lpstr>
      <vt:lpstr>Who can be an MPP?</vt:lpstr>
      <vt:lpstr>The Lieutenant Governor</vt:lpstr>
      <vt:lpstr>The Premier of Ontario</vt:lpstr>
      <vt:lpstr>The Premier of Ontario</vt:lpstr>
      <vt:lpstr>Government Ministries</vt:lpstr>
      <vt:lpstr>Here are some of Ministries in the province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Kosowan</dc:creator>
  <cp:lastModifiedBy>Kosowan, Kenneth</cp:lastModifiedBy>
  <cp:revision>6</cp:revision>
  <dcterms:created xsi:type="dcterms:W3CDTF">2020-09-25T01:07:36Z</dcterms:created>
  <dcterms:modified xsi:type="dcterms:W3CDTF">2023-01-20T22:26:55Z</dcterms:modified>
</cp:coreProperties>
</file>