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42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B17B2-9DC8-F19D-93D2-63356E54D6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77C307-2E6C-ED9B-2289-4294C94DC7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F8A345-F8E3-69E1-B32A-1F60D37A2F1C}"/>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5" name="Footer Placeholder 4">
            <a:extLst>
              <a:ext uri="{FF2B5EF4-FFF2-40B4-BE49-F238E27FC236}">
                <a16:creationId xmlns:a16="http://schemas.microsoft.com/office/drawing/2014/main" id="{AB7C97F9-73FF-D0E0-2C9A-7EEC6D608D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D6D32-7284-D259-5406-8DFB78C680B8}"/>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1631473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F2B57-BCD4-65C8-E34B-5B1D7AEB88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BFE68B-11F7-10FE-45C8-8A8268F073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5087CD-42D6-BC35-1DB9-6C92C1D8E085}"/>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5" name="Footer Placeholder 4">
            <a:extLst>
              <a:ext uri="{FF2B5EF4-FFF2-40B4-BE49-F238E27FC236}">
                <a16:creationId xmlns:a16="http://schemas.microsoft.com/office/drawing/2014/main" id="{979DFAFF-A594-8443-AE58-87F1B4DE83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0196D-8206-DE33-B002-D5D86B029BC1}"/>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870302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E16266-CE5C-66FB-AE4E-E078D6317BB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A28D28-AE95-5D74-6A42-82CE4D92AD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CA252F-2175-67BD-07F8-43F31B7F725A}"/>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5" name="Footer Placeholder 4">
            <a:extLst>
              <a:ext uri="{FF2B5EF4-FFF2-40B4-BE49-F238E27FC236}">
                <a16:creationId xmlns:a16="http://schemas.microsoft.com/office/drawing/2014/main" id="{48C836A8-018A-3950-846D-7132C1A8F8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B8E5EF-0C45-FE1C-7844-16598A645E6B}"/>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1476782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DE8EE-E785-1DB3-2BF8-3F91C0D680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4F43E0-E95B-A2B4-8EE2-4CABF75A63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853CA2-FF1C-F502-A881-BB986B8F86AF}"/>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5" name="Footer Placeholder 4">
            <a:extLst>
              <a:ext uri="{FF2B5EF4-FFF2-40B4-BE49-F238E27FC236}">
                <a16:creationId xmlns:a16="http://schemas.microsoft.com/office/drawing/2014/main" id="{AEF816EF-0A7D-51A9-84DE-59391AAD4B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FE5B61-7830-01D7-7267-ED7EA345A9AD}"/>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227357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92258-39D2-614A-52B2-1D5985CB18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94F4E8-EACD-0064-409A-D4EEEC2E3B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31556A-FA99-773E-D8EF-184FB422995F}"/>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5" name="Footer Placeholder 4">
            <a:extLst>
              <a:ext uri="{FF2B5EF4-FFF2-40B4-BE49-F238E27FC236}">
                <a16:creationId xmlns:a16="http://schemas.microsoft.com/office/drawing/2014/main" id="{B1DFB949-E9D5-828A-FF09-DCC88C8DD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4211B8-E943-7202-B119-68F20C2AF31B}"/>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898938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C4ED3-14B8-E193-03EC-FC8D651BCF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15E974-3CA5-BB51-A819-252438DD11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9A3710-0C2B-A0CB-244B-7AACF58EFA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E477B4-0513-BE12-D404-457859EEC4F6}"/>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6" name="Footer Placeholder 5">
            <a:extLst>
              <a:ext uri="{FF2B5EF4-FFF2-40B4-BE49-F238E27FC236}">
                <a16:creationId xmlns:a16="http://schemas.microsoft.com/office/drawing/2014/main" id="{7DB4AB20-49E7-FF7A-12B4-22FC3EFD24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2EE73D-9FF3-E2DE-16F9-D5B2E1374440}"/>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2671970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BC6A3-73B6-9854-2BDE-3F666B4470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6C69DE-25F7-D4DB-A588-9AB18A0269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6E1C28-EFD4-F088-C3E9-F632D8367D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2BE947-2BAD-C018-B283-6BB2E2575D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3CF565-B8A5-18EF-62E6-6DF5471132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4D90F6-1B54-EB09-1015-64F50E96163B}"/>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8" name="Footer Placeholder 7">
            <a:extLst>
              <a:ext uri="{FF2B5EF4-FFF2-40B4-BE49-F238E27FC236}">
                <a16:creationId xmlns:a16="http://schemas.microsoft.com/office/drawing/2014/main" id="{BDF53C72-07EF-4273-B872-E4070A69F5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FCB54B-3789-F9C4-E095-1434ED8D77BA}"/>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1982134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D36B1-1FD7-4017-39BE-2B25DD35BA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6FD54A-0979-890F-4E00-4010E6AF4CE3}"/>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4" name="Footer Placeholder 3">
            <a:extLst>
              <a:ext uri="{FF2B5EF4-FFF2-40B4-BE49-F238E27FC236}">
                <a16:creationId xmlns:a16="http://schemas.microsoft.com/office/drawing/2014/main" id="{66221723-58B7-07DE-9A34-0F7C3DE00B9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3420C7-F6DA-BEBD-8D17-BC6597AAD7CD}"/>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2596831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B82DD1-1C8A-078D-6CE8-687FE81C3598}"/>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3" name="Footer Placeholder 2">
            <a:extLst>
              <a:ext uri="{FF2B5EF4-FFF2-40B4-BE49-F238E27FC236}">
                <a16:creationId xmlns:a16="http://schemas.microsoft.com/office/drawing/2014/main" id="{9284D0F8-645A-BE37-CE6F-A61E112884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A8D61D-5AC3-AB64-C53A-C47A75662F10}"/>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2652498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FF9A7-F1A4-C3FA-8A02-F6B74496CF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B13D24-881E-793F-AE42-25EC0E9F98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2EC97D-B881-A03F-2669-7B5B4E40C8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5CE4D5-8AD4-9714-7B01-E03105EC0181}"/>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6" name="Footer Placeholder 5">
            <a:extLst>
              <a:ext uri="{FF2B5EF4-FFF2-40B4-BE49-F238E27FC236}">
                <a16:creationId xmlns:a16="http://schemas.microsoft.com/office/drawing/2014/main" id="{87F713B3-7E42-B222-E998-38E19905D5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CFDF41-7869-B3CF-CB8A-8CCD47574AEA}"/>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2516360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5E535-4AEF-BC20-7FE3-3C5B0D725E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0C6A52-2374-562D-A315-41582910AC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2FE8AC-463C-6F59-747F-11422A416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A1CF07-B425-5E41-B537-A6B95CA54E3E}"/>
              </a:ext>
            </a:extLst>
          </p:cNvPr>
          <p:cNvSpPr>
            <a:spLocks noGrp="1"/>
          </p:cNvSpPr>
          <p:nvPr>
            <p:ph type="dt" sz="half" idx="10"/>
          </p:nvPr>
        </p:nvSpPr>
        <p:spPr/>
        <p:txBody>
          <a:bodyPr/>
          <a:lstStyle/>
          <a:p>
            <a:fld id="{099D0B66-9CA4-42DC-A7D6-8C02FF0C17CC}" type="datetimeFigureOut">
              <a:rPr lang="en-US" smtClean="0"/>
              <a:t>11/6/2022</a:t>
            </a:fld>
            <a:endParaRPr lang="en-US"/>
          </a:p>
        </p:txBody>
      </p:sp>
      <p:sp>
        <p:nvSpPr>
          <p:cNvPr id="6" name="Footer Placeholder 5">
            <a:extLst>
              <a:ext uri="{FF2B5EF4-FFF2-40B4-BE49-F238E27FC236}">
                <a16:creationId xmlns:a16="http://schemas.microsoft.com/office/drawing/2014/main" id="{539161DF-29E6-4B3F-87B3-1752B77EA6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D23CD2-E825-BE55-4C0D-1236327BE61A}"/>
              </a:ext>
            </a:extLst>
          </p:cNvPr>
          <p:cNvSpPr>
            <a:spLocks noGrp="1"/>
          </p:cNvSpPr>
          <p:nvPr>
            <p:ph type="sldNum" sz="quarter" idx="12"/>
          </p:nvPr>
        </p:nvSpPr>
        <p:spPr/>
        <p:txBody>
          <a:bodyPr/>
          <a:lstStyle/>
          <a:p>
            <a:fld id="{818A846E-F5DD-4FAD-A518-FA99E71E2B67}" type="slidenum">
              <a:rPr lang="en-US" smtClean="0"/>
              <a:t>‹#›</a:t>
            </a:fld>
            <a:endParaRPr lang="en-US"/>
          </a:p>
        </p:txBody>
      </p:sp>
    </p:spTree>
    <p:extLst>
      <p:ext uri="{BB962C8B-B14F-4D97-AF65-F5344CB8AC3E}">
        <p14:creationId xmlns:p14="http://schemas.microsoft.com/office/powerpoint/2010/main" val="173054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366930-7566-D64E-2EA4-ECFA9D1BD5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59974C-B472-4014-9788-8D4FBC68F9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EF32AC-9F3C-1E57-68C3-884F4A89FC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D0B66-9CA4-42DC-A7D6-8C02FF0C17CC}" type="datetimeFigureOut">
              <a:rPr lang="en-US" smtClean="0"/>
              <a:t>11/6/2022</a:t>
            </a:fld>
            <a:endParaRPr lang="en-US"/>
          </a:p>
        </p:txBody>
      </p:sp>
      <p:sp>
        <p:nvSpPr>
          <p:cNvPr id="5" name="Footer Placeholder 4">
            <a:extLst>
              <a:ext uri="{FF2B5EF4-FFF2-40B4-BE49-F238E27FC236}">
                <a16:creationId xmlns:a16="http://schemas.microsoft.com/office/drawing/2014/main" id="{C9A61565-FF0B-D629-A2E8-101F8A82D8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B42640F-B464-27B6-6D21-5C9043D778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8A846E-F5DD-4FAD-A518-FA99E71E2B67}" type="slidenum">
              <a:rPr lang="en-US" smtClean="0"/>
              <a:t>‹#›</a:t>
            </a:fld>
            <a:endParaRPr lang="en-US"/>
          </a:p>
        </p:txBody>
      </p:sp>
    </p:spTree>
    <p:extLst>
      <p:ext uri="{BB962C8B-B14F-4D97-AF65-F5344CB8AC3E}">
        <p14:creationId xmlns:p14="http://schemas.microsoft.com/office/powerpoint/2010/main" val="2713394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EAE61-F82A-CAA5-18B6-6DB02D5CA286}"/>
              </a:ext>
            </a:extLst>
          </p:cNvPr>
          <p:cNvSpPr>
            <a:spLocks noGrp="1"/>
          </p:cNvSpPr>
          <p:nvPr>
            <p:ph type="ctrTitle"/>
          </p:nvPr>
        </p:nvSpPr>
        <p:spPr/>
        <p:txBody>
          <a:bodyPr>
            <a:normAutofit/>
          </a:bodyPr>
          <a:lstStyle/>
          <a:p>
            <a:r>
              <a:rPr lang="en-CA" sz="1000" b="1" dirty="0"/>
              <a:t> </a:t>
            </a:r>
            <a:r>
              <a:rPr lang="en-CA" sz="2800" b="1" dirty="0"/>
              <a:t>Decision-making process: </a:t>
            </a:r>
            <a:br>
              <a:rPr lang="en-CA" sz="2800" dirty="0"/>
            </a:br>
            <a:r>
              <a:rPr lang="en-CA" sz="2800" dirty="0"/>
              <a:t>(1) identify and define the problem, (2) generate and evaluate alternative solutions, (3) choose a preferred course of action and conduct the ethics double-check, (4) implement the decision, and (5) evaluate results.</a:t>
            </a:r>
            <a:endParaRPr lang="en-US" sz="2800" dirty="0"/>
          </a:p>
        </p:txBody>
      </p:sp>
      <p:pic>
        <p:nvPicPr>
          <p:cNvPr id="1026" name="Picture 2" descr="Transparent Jumping Jack Clipart - Making A Decision Clip Art, HD Png  Download - kindpng">
            <a:extLst>
              <a:ext uri="{FF2B5EF4-FFF2-40B4-BE49-F238E27FC236}">
                <a16:creationId xmlns:a16="http://schemas.microsoft.com/office/drawing/2014/main" id="{E0129A62-511F-BA7E-6E06-833B89460C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3984" y="3509962"/>
            <a:ext cx="11391002" cy="3348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2361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D0603A-B704-CF8D-A842-D9931E6DC924}"/>
              </a:ext>
            </a:extLst>
          </p:cNvPr>
          <p:cNvSpPr>
            <a:spLocks noGrp="1"/>
          </p:cNvSpPr>
          <p:nvPr>
            <p:ph idx="1"/>
          </p:nvPr>
        </p:nvSpPr>
        <p:spPr/>
        <p:txBody>
          <a:bodyPr/>
          <a:lstStyle/>
          <a:p>
            <a:pPr marL="0" indent="0">
              <a:buNone/>
            </a:pPr>
            <a:r>
              <a:rPr lang="en-CA" dirty="0"/>
              <a:t>STEP 1 -IDENTIFY AND DEFINE THE PROBLEM</a:t>
            </a:r>
          </a:p>
          <a:p>
            <a:pPr marL="0" indent="0">
              <a:buNone/>
            </a:pPr>
            <a:r>
              <a:rPr lang="en-CA" dirty="0"/>
              <a:t>The first step in decision-making is to find and define the problem. Gathering information and thinking about the problem are critical in this stage.</a:t>
            </a:r>
            <a:endParaRPr lang="en-US" dirty="0"/>
          </a:p>
        </p:txBody>
      </p:sp>
      <p:sp>
        <p:nvSpPr>
          <p:cNvPr id="5" name="TextBox 4">
            <a:extLst>
              <a:ext uri="{FF2B5EF4-FFF2-40B4-BE49-F238E27FC236}">
                <a16:creationId xmlns:a16="http://schemas.microsoft.com/office/drawing/2014/main" id="{E20EFEA0-297D-AF8C-E5F3-07C818B386D2}"/>
              </a:ext>
            </a:extLst>
          </p:cNvPr>
          <p:cNvSpPr txBox="1"/>
          <p:nvPr/>
        </p:nvSpPr>
        <p:spPr>
          <a:xfrm>
            <a:off x="838200" y="3631962"/>
            <a:ext cx="6093912" cy="369332"/>
          </a:xfrm>
          <a:prstGeom prst="rect">
            <a:avLst/>
          </a:prstGeom>
          <a:noFill/>
        </p:spPr>
        <p:txBody>
          <a:bodyPr wrap="square">
            <a:spAutoFit/>
          </a:bodyPr>
          <a:lstStyle/>
          <a:p>
            <a:r>
              <a:rPr lang="en-US" dirty="0"/>
              <a:t> The more specific the goals, the easier it is to evaluate results </a:t>
            </a:r>
          </a:p>
        </p:txBody>
      </p:sp>
    </p:spTree>
    <p:extLst>
      <p:ext uri="{BB962C8B-B14F-4D97-AF65-F5344CB8AC3E}">
        <p14:creationId xmlns:p14="http://schemas.microsoft.com/office/powerpoint/2010/main" val="2153312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5446F-76C8-435E-C249-7D1447D81138}"/>
              </a:ext>
            </a:extLst>
          </p:cNvPr>
          <p:cNvSpPr>
            <a:spLocks noGrp="1"/>
          </p:cNvSpPr>
          <p:nvPr>
            <p:ph type="title"/>
          </p:nvPr>
        </p:nvSpPr>
        <p:spPr/>
        <p:txBody>
          <a:bodyPr>
            <a:normAutofit fontScale="90000"/>
          </a:bodyPr>
          <a:lstStyle/>
          <a:p>
            <a:r>
              <a:rPr lang="en-CA" dirty="0"/>
              <a:t>STEP 2-GENERATE AND EVALUATE ALTERNATIVE</a:t>
            </a:r>
            <a:br>
              <a:rPr lang="en-CA" dirty="0"/>
            </a:br>
            <a:r>
              <a:rPr lang="en-CA" dirty="0"/>
              <a:t>SOLUTIONS</a:t>
            </a:r>
            <a:br>
              <a:rPr lang="en-CA" dirty="0"/>
            </a:br>
            <a:endParaRPr lang="en-US" dirty="0"/>
          </a:p>
        </p:txBody>
      </p:sp>
      <p:sp>
        <p:nvSpPr>
          <p:cNvPr id="3" name="Content Placeholder 2">
            <a:extLst>
              <a:ext uri="{FF2B5EF4-FFF2-40B4-BE49-F238E27FC236}">
                <a16:creationId xmlns:a16="http://schemas.microsoft.com/office/drawing/2014/main" id="{D3FC39E1-76DD-4BAF-C3F7-588E3AA226A2}"/>
              </a:ext>
            </a:extLst>
          </p:cNvPr>
          <p:cNvSpPr>
            <a:spLocks noGrp="1"/>
          </p:cNvSpPr>
          <p:nvPr>
            <p:ph idx="1"/>
          </p:nvPr>
        </p:nvSpPr>
        <p:spPr/>
        <p:txBody>
          <a:bodyPr>
            <a:normAutofit/>
          </a:bodyPr>
          <a:lstStyle/>
          <a:p>
            <a:r>
              <a:rPr lang="en-CA" dirty="0"/>
              <a:t>Once the problem is defined, it is time to assemble the facts and information that will be help in problem-solving. </a:t>
            </a:r>
          </a:p>
          <a:p>
            <a:r>
              <a:rPr lang="en-CA" dirty="0"/>
              <a:t>Extensive information gathering should identify alternative courses of action, as well as their anticipated consequences</a:t>
            </a:r>
          </a:p>
          <a:p>
            <a:r>
              <a:rPr lang="en-CA" dirty="0"/>
              <a:t>A useful approach for the evaluation of alternatives is a cost-benefit analysis. This involves comparing the costs and benefits of each potential course of action. </a:t>
            </a:r>
          </a:p>
          <a:p>
            <a:pPr marL="0" indent="0">
              <a:buNone/>
            </a:pPr>
            <a:r>
              <a:rPr lang="en-CA" dirty="0"/>
              <a:t>The benefits of an alternative should be greater than its costs</a:t>
            </a:r>
            <a:endParaRPr lang="en-US" dirty="0"/>
          </a:p>
        </p:txBody>
      </p:sp>
    </p:spTree>
    <p:extLst>
      <p:ext uri="{BB962C8B-B14F-4D97-AF65-F5344CB8AC3E}">
        <p14:creationId xmlns:p14="http://schemas.microsoft.com/office/powerpoint/2010/main" val="714103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4E22E-FB2C-7475-53CB-F113E5990418}"/>
              </a:ext>
            </a:extLst>
          </p:cNvPr>
          <p:cNvSpPr>
            <a:spLocks noGrp="1"/>
          </p:cNvSpPr>
          <p:nvPr>
            <p:ph type="title"/>
          </p:nvPr>
        </p:nvSpPr>
        <p:spPr/>
        <p:txBody>
          <a:bodyPr/>
          <a:lstStyle/>
          <a:p>
            <a:r>
              <a:rPr lang="en-US" dirty="0"/>
              <a:t>Criteria for evaluating alternatives</a:t>
            </a:r>
          </a:p>
        </p:txBody>
      </p:sp>
      <p:sp>
        <p:nvSpPr>
          <p:cNvPr id="3" name="Content Placeholder 2">
            <a:extLst>
              <a:ext uri="{FF2B5EF4-FFF2-40B4-BE49-F238E27FC236}">
                <a16:creationId xmlns:a16="http://schemas.microsoft.com/office/drawing/2014/main" id="{BE512F77-963C-EEEB-12D7-78175D36778A}"/>
              </a:ext>
            </a:extLst>
          </p:cNvPr>
          <p:cNvSpPr>
            <a:spLocks noGrp="1"/>
          </p:cNvSpPr>
          <p:nvPr>
            <p:ph idx="1"/>
          </p:nvPr>
        </p:nvSpPr>
        <p:spPr/>
        <p:txBody>
          <a:bodyPr/>
          <a:lstStyle/>
          <a:p>
            <a:r>
              <a:rPr lang="en-US" dirty="0"/>
              <a:t>Cost</a:t>
            </a:r>
          </a:p>
          <a:p>
            <a:r>
              <a:rPr lang="en-US" dirty="0"/>
              <a:t>Benefit</a:t>
            </a:r>
          </a:p>
          <a:p>
            <a:r>
              <a:rPr lang="en-US" dirty="0"/>
              <a:t>Timeliness</a:t>
            </a:r>
          </a:p>
          <a:p>
            <a:r>
              <a:rPr lang="en-US" dirty="0"/>
              <a:t>Ethics</a:t>
            </a:r>
          </a:p>
          <a:p>
            <a:r>
              <a:rPr lang="en-US" dirty="0"/>
              <a:t>Acceptability</a:t>
            </a:r>
          </a:p>
        </p:txBody>
      </p:sp>
    </p:spTree>
    <p:extLst>
      <p:ext uri="{BB962C8B-B14F-4D97-AF65-F5344CB8AC3E}">
        <p14:creationId xmlns:p14="http://schemas.microsoft.com/office/powerpoint/2010/main" val="2228823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01B12-2E66-C0FC-F557-1A9F2FCB0A55}"/>
              </a:ext>
            </a:extLst>
          </p:cNvPr>
          <p:cNvSpPr>
            <a:spLocks noGrp="1"/>
          </p:cNvSpPr>
          <p:nvPr>
            <p:ph type="title"/>
          </p:nvPr>
        </p:nvSpPr>
        <p:spPr/>
        <p:txBody>
          <a:bodyPr>
            <a:normAutofit fontScale="90000"/>
          </a:bodyPr>
          <a:lstStyle/>
          <a:p>
            <a:br>
              <a:rPr lang="en-US" dirty="0"/>
            </a:br>
            <a:br>
              <a:rPr lang="en-US" dirty="0"/>
            </a:br>
            <a:br>
              <a:rPr lang="en-US" dirty="0"/>
            </a:br>
            <a:br>
              <a:rPr lang="en-US" dirty="0"/>
            </a:br>
            <a:br>
              <a:rPr lang="en-US" dirty="0"/>
            </a:br>
            <a:endParaRPr lang="en-US" dirty="0"/>
          </a:p>
        </p:txBody>
      </p:sp>
      <p:sp>
        <p:nvSpPr>
          <p:cNvPr id="3" name="Content Placeholder 2">
            <a:extLst>
              <a:ext uri="{FF2B5EF4-FFF2-40B4-BE49-F238E27FC236}">
                <a16:creationId xmlns:a16="http://schemas.microsoft.com/office/drawing/2014/main" id="{C74E782A-ACB7-8A2F-68A2-B9F490D0B5A3}"/>
              </a:ext>
            </a:extLst>
          </p:cNvPr>
          <p:cNvSpPr>
            <a:spLocks noGrp="1"/>
          </p:cNvSpPr>
          <p:nvPr>
            <p:ph idx="1"/>
          </p:nvPr>
        </p:nvSpPr>
        <p:spPr/>
        <p:txBody>
          <a:bodyPr/>
          <a:lstStyle/>
          <a:p>
            <a:pPr marL="0" indent="0">
              <a:buNone/>
            </a:pPr>
            <a:r>
              <a:rPr lang="en-US" dirty="0"/>
              <a:t>Step 3- Choose a preferred course of action.</a:t>
            </a:r>
          </a:p>
          <a:p>
            <a:pPr marL="0" indent="0">
              <a:buNone/>
            </a:pPr>
            <a:r>
              <a:rPr lang="en-US" dirty="0"/>
              <a:t>Choose the best possible solution.</a:t>
            </a:r>
          </a:p>
          <a:p>
            <a:pPr marL="0" indent="0">
              <a:buNone/>
            </a:pPr>
            <a:endParaRPr lang="en-US" dirty="0"/>
          </a:p>
          <a:p>
            <a:pPr marL="0" indent="0">
              <a:buNone/>
            </a:pPr>
            <a:r>
              <a:rPr lang="en-US" dirty="0"/>
              <a:t>Step 4-Implement the Decision</a:t>
            </a:r>
          </a:p>
          <a:p>
            <a:pPr marL="0" indent="0">
              <a:buNone/>
            </a:pPr>
            <a:r>
              <a:rPr lang="en-CA" dirty="0"/>
              <a:t>Managers not only need the determination and creativity to arrive at a decision but also to implement it.</a:t>
            </a:r>
          </a:p>
          <a:p>
            <a:pPr marL="0" indent="0">
              <a:buNone/>
            </a:pPr>
            <a:endParaRPr lang="en-CA" dirty="0"/>
          </a:p>
          <a:p>
            <a:pPr marL="0" indent="0">
              <a:buNone/>
            </a:pPr>
            <a:endParaRPr lang="en-US" dirty="0"/>
          </a:p>
        </p:txBody>
      </p:sp>
    </p:spTree>
    <p:extLst>
      <p:ext uri="{BB962C8B-B14F-4D97-AF65-F5344CB8AC3E}">
        <p14:creationId xmlns:p14="http://schemas.microsoft.com/office/powerpoint/2010/main" val="201262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0578-84A3-4FDF-9B2D-69686D8C1456}"/>
              </a:ext>
            </a:extLst>
          </p:cNvPr>
          <p:cNvSpPr>
            <a:spLocks noGrp="1"/>
          </p:cNvSpPr>
          <p:nvPr>
            <p:ph type="title"/>
          </p:nvPr>
        </p:nvSpPr>
        <p:spPr/>
        <p:txBody>
          <a:bodyPr/>
          <a:lstStyle/>
          <a:p>
            <a:r>
              <a:rPr lang="en-US" dirty="0"/>
              <a:t>Step 5-Evalute Results</a:t>
            </a:r>
            <a:br>
              <a:rPr lang="en-US" dirty="0"/>
            </a:br>
            <a:endParaRPr lang="en-US" dirty="0"/>
          </a:p>
        </p:txBody>
      </p:sp>
      <p:sp>
        <p:nvSpPr>
          <p:cNvPr id="3" name="Content Placeholder 2">
            <a:extLst>
              <a:ext uri="{FF2B5EF4-FFF2-40B4-BE49-F238E27FC236}">
                <a16:creationId xmlns:a16="http://schemas.microsoft.com/office/drawing/2014/main" id="{EB6ABC89-CF6C-C402-F1C5-EB7775CEA294}"/>
              </a:ext>
            </a:extLst>
          </p:cNvPr>
          <p:cNvSpPr>
            <a:spLocks noGrp="1"/>
          </p:cNvSpPr>
          <p:nvPr>
            <p:ph idx="1"/>
          </p:nvPr>
        </p:nvSpPr>
        <p:spPr/>
        <p:txBody>
          <a:bodyPr/>
          <a:lstStyle/>
          <a:p>
            <a:r>
              <a:rPr lang="en-CA" dirty="0"/>
              <a:t>The decision-making process is not complete until results are evaluated.</a:t>
            </a:r>
          </a:p>
          <a:p>
            <a:r>
              <a:rPr lang="en-CA" dirty="0"/>
              <a:t> If the desired results are not achieved or if undesired side effects occur, corrective action should be taken.</a:t>
            </a:r>
          </a:p>
          <a:p>
            <a:r>
              <a:rPr lang="en-CA" dirty="0"/>
              <a:t> Such evaluation is a form of managerial control.</a:t>
            </a:r>
          </a:p>
          <a:p>
            <a:r>
              <a:rPr lang="en-CA" dirty="0"/>
              <a:t> It involves gathering data to measure performance results and compare them against goals.</a:t>
            </a:r>
          </a:p>
          <a:p>
            <a:r>
              <a:rPr lang="en-CA" dirty="0"/>
              <a:t> If the results are less than what was desired, it is time try alternative course of action.</a:t>
            </a:r>
          </a:p>
          <a:p>
            <a:endParaRPr lang="en-US" dirty="0"/>
          </a:p>
        </p:txBody>
      </p:sp>
    </p:spTree>
    <p:extLst>
      <p:ext uri="{BB962C8B-B14F-4D97-AF65-F5344CB8AC3E}">
        <p14:creationId xmlns:p14="http://schemas.microsoft.com/office/powerpoint/2010/main" val="4143180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FCFEF-4781-2B5C-3165-D8BDFFCC7845}"/>
              </a:ext>
            </a:extLst>
          </p:cNvPr>
          <p:cNvSpPr>
            <a:spLocks noGrp="1"/>
          </p:cNvSpPr>
          <p:nvPr>
            <p:ph type="title"/>
          </p:nvPr>
        </p:nvSpPr>
        <p:spPr/>
        <p:txBody>
          <a:bodyPr/>
          <a:lstStyle/>
          <a:p>
            <a:r>
              <a:rPr lang="en-US" dirty="0"/>
              <a:t>ETHICAL DECISIONMAKING</a:t>
            </a:r>
            <a:br>
              <a:rPr lang="en-US" dirty="0"/>
            </a:br>
            <a:endParaRPr lang="en-US" dirty="0"/>
          </a:p>
        </p:txBody>
      </p:sp>
      <p:sp>
        <p:nvSpPr>
          <p:cNvPr id="3" name="Content Placeholder 2">
            <a:extLst>
              <a:ext uri="{FF2B5EF4-FFF2-40B4-BE49-F238E27FC236}">
                <a16:creationId xmlns:a16="http://schemas.microsoft.com/office/drawing/2014/main" id="{E64FC81D-6AAD-F9AC-260E-F48A92A42597}"/>
              </a:ext>
            </a:extLst>
          </p:cNvPr>
          <p:cNvSpPr>
            <a:spLocks noGrp="1"/>
          </p:cNvSpPr>
          <p:nvPr>
            <p:ph idx="1"/>
          </p:nvPr>
        </p:nvSpPr>
        <p:spPr/>
        <p:txBody>
          <a:bodyPr>
            <a:normAutofit/>
          </a:bodyPr>
          <a:lstStyle/>
          <a:p>
            <a:pPr marL="0" indent="0">
              <a:buNone/>
            </a:pPr>
            <a:r>
              <a:rPr lang="en-CA" dirty="0"/>
              <a:t>Use the spotlight questions to ensure that the ethical aspects of a problem are properly considered</a:t>
            </a:r>
          </a:p>
          <a:p>
            <a:r>
              <a:rPr lang="en-CA" b="1" dirty="0"/>
              <a:t>Spotlight Question 1</a:t>
            </a:r>
            <a:r>
              <a:rPr lang="en-CA" dirty="0"/>
              <a:t>: “How would I feel if my family found out about this decision?”</a:t>
            </a:r>
          </a:p>
          <a:p>
            <a:r>
              <a:rPr lang="en-CA" dirty="0"/>
              <a:t> </a:t>
            </a:r>
            <a:r>
              <a:rPr lang="en-CA" b="1" dirty="0"/>
              <a:t>Spotlight Question 2</a:t>
            </a:r>
            <a:r>
              <a:rPr lang="en-CA" dirty="0"/>
              <a:t>: “How would I feel if this decision were published in the local newspaper or on the Internet?”</a:t>
            </a:r>
          </a:p>
          <a:p>
            <a:r>
              <a:rPr lang="en-CA" b="1" dirty="0"/>
              <a:t>Spotlight Question 3: </a:t>
            </a:r>
            <a:r>
              <a:rPr lang="en-CA" dirty="0"/>
              <a:t>“Think of the person you know or know of (in real life or fiction) who has the strongest character and best ethical judgement. Then ask yourself—what would that person do in your situation?”</a:t>
            </a:r>
          </a:p>
        </p:txBody>
      </p:sp>
    </p:spTree>
    <p:extLst>
      <p:ext uri="{BB962C8B-B14F-4D97-AF65-F5344CB8AC3E}">
        <p14:creationId xmlns:p14="http://schemas.microsoft.com/office/powerpoint/2010/main" val="1533233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424</Words>
  <Application>Microsoft Office PowerPoint</Application>
  <PresentationFormat>Widescreen</PresentationFormat>
  <Paragraphs>32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 Decision-making process:  (1) identify and define the problem, (2) generate and evaluate alternative solutions, (3) choose a preferred course of action and conduct the ethics double-check, (4) implement the decision, and (5) evaluate results.</vt:lpstr>
      <vt:lpstr>PowerPoint Presentation</vt:lpstr>
      <vt:lpstr>STEP 2-GENERATE AND EVALUATE ALTERNATIVE SOLUTIONS </vt:lpstr>
      <vt:lpstr>Criteria for evaluating alternatives</vt:lpstr>
      <vt:lpstr>     </vt:lpstr>
      <vt:lpstr>Step 5-Evalute Results </vt:lpstr>
      <vt:lpstr>ETHICAL DECISIONMAKING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Decision-making process:  (1) identify and define the problem, (2) generate and evaluate alternative solutions, (3) choose a preferred course of action and conduct the ethics double-check, (4) implement the decision, and (5) evaluate results.</dc:title>
  <dc:creator>Shaheer Akram</dc:creator>
  <cp:lastModifiedBy>Shaheer Akram</cp:lastModifiedBy>
  <cp:revision>10</cp:revision>
  <dcterms:created xsi:type="dcterms:W3CDTF">2022-11-04T00:54:02Z</dcterms:created>
  <dcterms:modified xsi:type="dcterms:W3CDTF">2022-11-06T23:19:45Z</dcterms:modified>
</cp:coreProperties>
</file>