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9" r:id="rId5"/>
    <p:sldId id="265" r:id="rId6"/>
    <p:sldId id="260" r:id="rId7"/>
    <p:sldId id="262" r:id="rId8"/>
    <p:sldId id="263"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4" d="100"/>
          <a:sy n="94" d="100"/>
        </p:scale>
        <p:origin x="11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4/24/2023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04620-04FC-422A-BB5C-F118464FB83E}"/>
              </a:ext>
            </a:extLst>
          </p:cNvPr>
          <p:cNvSpPr>
            <a:spLocks noGrp="1"/>
          </p:cNvSpPr>
          <p:nvPr>
            <p:ph type="ctrTitle"/>
          </p:nvPr>
        </p:nvSpPr>
        <p:spPr/>
        <p:txBody>
          <a:bodyPr/>
          <a:lstStyle/>
          <a:p>
            <a:r>
              <a:rPr lang="en-US" dirty="0"/>
              <a:t>Convicted Canadians </a:t>
            </a:r>
          </a:p>
        </p:txBody>
      </p:sp>
    </p:spTree>
    <p:extLst>
      <p:ext uri="{BB962C8B-B14F-4D97-AF65-F5344CB8AC3E}">
        <p14:creationId xmlns:p14="http://schemas.microsoft.com/office/powerpoint/2010/main" val="866482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443B6-CEAF-44F6-8DAF-5692512CE628}"/>
              </a:ext>
            </a:extLst>
          </p:cNvPr>
          <p:cNvSpPr>
            <a:spLocks noGrp="1"/>
          </p:cNvSpPr>
          <p:nvPr>
            <p:ph type="title"/>
          </p:nvPr>
        </p:nvSpPr>
        <p:spPr/>
        <p:txBody>
          <a:bodyPr/>
          <a:lstStyle/>
          <a:p>
            <a:r>
              <a:rPr lang="en-US" dirty="0"/>
              <a:t>Convicted Canadians</a:t>
            </a:r>
            <a:br>
              <a:rPr lang="en-US" dirty="0"/>
            </a:br>
            <a:r>
              <a:rPr lang="en-US" dirty="0"/>
              <a:t>AS learning</a:t>
            </a:r>
          </a:p>
        </p:txBody>
      </p:sp>
      <p:sp>
        <p:nvSpPr>
          <p:cNvPr id="3" name="Content Placeholder 2">
            <a:extLst>
              <a:ext uri="{FF2B5EF4-FFF2-40B4-BE49-F238E27FC236}">
                <a16:creationId xmlns:a16="http://schemas.microsoft.com/office/drawing/2014/main" id="{B0DB35A4-8F72-4E6E-8EDB-EBBBB99E3813}"/>
              </a:ext>
            </a:extLst>
          </p:cNvPr>
          <p:cNvSpPr>
            <a:spLocks noGrp="1"/>
          </p:cNvSpPr>
          <p:nvPr>
            <p:ph idx="1"/>
          </p:nvPr>
        </p:nvSpPr>
        <p:spPr/>
        <p:txBody>
          <a:bodyPr/>
          <a:lstStyle/>
          <a:p>
            <a:r>
              <a:rPr lang="en-US" dirty="0"/>
              <a:t>Submit your answer to the following question (in one paragraph) on Moodle in the proper submission file</a:t>
            </a:r>
          </a:p>
          <a:p>
            <a:r>
              <a:rPr lang="en-US" dirty="0"/>
              <a:t>Was justice fully served? Why or why not? </a:t>
            </a:r>
          </a:p>
        </p:txBody>
      </p:sp>
    </p:spTree>
    <p:extLst>
      <p:ext uri="{BB962C8B-B14F-4D97-AF65-F5344CB8AC3E}">
        <p14:creationId xmlns:p14="http://schemas.microsoft.com/office/powerpoint/2010/main" val="293541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p:txBody>
          <a:bodyPr/>
          <a:lstStyle/>
          <a:p>
            <a:r>
              <a:rPr lang="en-US" dirty="0"/>
              <a:t>Serial Killers</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p:txBody>
          <a:bodyPr/>
          <a:lstStyle/>
          <a:p>
            <a:r>
              <a:rPr lang="en-US" dirty="0"/>
              <a:t>While serial killers are shown to be mostly in the United States or Europe, there have been serial killers in Canada </a:t>
            </a:r>
          </a:p>
          <a:p>
            <a:r>
              <a:rPr lang="en-US" dirty="0"/>
              <a:t>Today we are going to look at a famous couple </a:t>
            </a:r>
          </a:p>
          <a:p>
            <a:pPr marL="0" indent="0">
              <a:buNone/>
            </a:pPr>
            <a:endParaRPr lang="en-US" dirty="0"/>
          </a:p>
        </p:txBody>
      </p:sp>
    </p:spTree>
    <p:extLst>
      <p:ext uri="{BB962C8B-B14F-4D97-AF65-F5344CB8AC3E}">
        <p14:creationId xmlns:p14="http://schemas.microsoft.com/office/powerpoint/2010/main" val="123922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pic>
        <p:nvPicPr>
          <p:cNvPr id="1028" name="Picture 4" descr="Inside the twisted crimes of female serial killer Karla Homolka – Film Daily">
            <a:extLst>
              <a:ext uri="{FF2B5EF4-FFF2-40B4-BE49-F238E27FC236}">
                <a16:creationId xmlns:a16="http://schemas.microsoft.com/office/drawing/2014/main" id="{CCE46623-5AB2-4910-A4D8-A511764E7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560" y="1626081"/>
            <a:ext cx="7025640" cy="4672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837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a:xfrm>
            <a:off x="685800" y="1626081"/>
            <a:ext cx="10820400" cy="4592605"/>
          </a:xfrm>
        </p:spPr>
        <p:txBody>
          <a:bodyPr>
            <a:normAutofit lnSpcReduction="10000"/>
          </a:bodyPr>
          <a:lstStyle/>
          <a:p>
            <a:r>
              <a:rPr lang="en-US" dirty="0"/>
              <a:t>They were married </a:t>
            </a:r>
          </a:p>
          <a:p>
            <a:r>
              <a:rPr lang="en-US" dirty="0"/>
              <a:t>Bernardo is also known as the Scarborough Rapist – he committed a series of rapes between 1987 and 1990 – one of his confessions exonerated another man who had already served a full sentence for sexual assault </a:t>
            </a:r>
          </a:p>
          <a:p>
            <a:r>
              <a:rPr lang="en-US" dirty="0"/>
              <a:t>Bernardo and Homolka committed three murders together – each of the girls was raped, abused, and tortured before being murdered </a:t>
            </a:r>
          </a:p>
          <a:p>
            <a:r>
              <a:rPr lang="en-US" dirty="0"/>
              <a:t>On December 23</a:t>
            </a:r>
            <a:r>
              <a:rPr lang="en-US" baseline="30000" dirty="0"/>
              <a:t>rd</a:t>
            </a:r>
            <a:r>
              <a:rPr lang="en-US" dirty="0"/>
              <a:t> 1990 they killed Homolka’s sister Tammy (who was 15) </a:t>
            </a:r>
          </a:p>
          <a:p>
            <a:r>
              <a:rPr lang="en-US" dirty="0"/>
              <a:t>On June 16</a:t>
            </a:r>
            <a:r>
              <a:rPr lang="en-US" baseline="30000" dirty="0"/>
              <a:t>th</a:t>
            </a:r>
            <a:r>
              <a:rPr lang="en-US" dirty="0"/>
              <a:t> 1991 they killed Leslie Mahaffy (who was 14)</a:t>
            </a:r>
          </a:p>
          <a:p>
            <a:r>
              <a:rPr lang="en-US" dirty="0"/>
              <a:t>On April 19</a:t>
            </a:r>
            <a:r>
              <a:rPr lang="en-US" baseline="30000" dirty="0"/>
              <a:t>th</a:t>
            </a:r>
            <a:r>
              <a:rPr lang="en-US" dirty="0"/>
              <a:t> 1992 they killed Kristen French (who was 15) </a:t>
            </a:r>
          </a:p>
          <a:p>
            <a:r>
              <a:rPr lang="en-US" dirty="0"/>
              <a:t>There were other victims but they survived </a:t>
            </a:r>
          </a:p>
          <a:p>
            <a:r>
              <a:rPr lang="en-US" dirty="0"/>
              <a:t>The police mishandled evidence in the case and the Campbell Report of 1996 occurred to investigate the mishandling </a:t>
            </a:r>
          </a:p>
        </p:txBody>
      </p:sp>
    </p:spTree>
    <p:extLst>
      <p:ext uri="{BB962C8B-B14F-4D97-AF65-F5344CB8AC3E}">
        <p14:creationId xmlns:p14="http://schemas.microsoft.com/office/powerpoint/2010/main" val="255020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pic>
        <p:nvPicPr>
          <p:cNvPr id="2050" name="Picture 2">
            <a:extLst>
              <a:ext uri="{FF2B5EF4-FFF2-40B4-BE49-F238E27FC236}">
                <a16:creationId xmlns:a16="http://schemas.microsoft.com/office/drawing/2014/main" id="{C1500B30-36E4-493D-BC37-A6F5B559D6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8680" y="2338982"/>
            <a:ext cx="7914640" cy="4185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39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a:xfrm>
            <a:off x="685800" y="1811547"/>
            <a:ext cx="10820400" cy="4407139"/>
          </a:xfrm>
        </p:spPr>
        <p:txBody>
          <a:bodyPr>
            <a:normAutofit/>
          </a:bodyPr>
          <a:lstStyle/>
          <a:p>
            <a:r>
              <a:rPr lang="en-US" dirty="0"/>
              <a:t>The police did interview both Bernardo and Homolka multiple times but they did not consider Bernardo a suspect </a:t>
            </a:r>
          </a:p>
          <a:p>
            <a:r>
              <a:rPr lang="en-US" dirty="0"/>
              <a:t>An acquaintance of Bernardo and Homolka reported Bernardo as a possible murder suspect in May 1992 </a:t>
            </a:r>
          </a:p>
          <a:p>
            <a:r>
              <a:rPr lang="en-US" dirty="0"/>
              <a:t>In December 1992 the Centre of Forensic Sciences finally began testing DNA from Bernardo </a:t>
            </a:r>
          </a:p>
          <a:p>
            <a:r>
              <a:rPr lang="en-US" dirty="0"/>
              <a:t>On December 27</a:t>
            </a:r>
            <a:r>
              <a:rPr lang="en-US" baseline="30000" dirty="0"/>
              <a:t>th</a:t>
            </a:r>
            <a:r>
              <a:rPr lang="en-US" dirty="0"/>
              <a:t> 1992 Bernardo severely beat Homolka – in the January her parents physically removed her from the house she lived in and Homolka filed charges against Bernardo claiming she was a battered spouse </a:t>
            </a:r>
          </a:p>
          <a:p>
            <a:r>
              <a:rPr lang="en-US" dirty="0"/>
              <a:t>26 months after he submitted a DNA sample there was a match with the Scarborough Rapist and Bernardo was put under 24 hour surveillance </a:t>
            </a:r>
          </a:p>
          <a:p>
            <a:endParaRPr lang="en-US" dirty="0"/>
          </a:p>
          <a:p>
            <a:endParaRPr lang="en-US" dirty="0"/>
          </a:p>
          <a:p>
            <a:endParaRPr lang="en-US" dirty="0"/>
          </a:p>
        </p:txBody>
      </p:sp>
    </p:spTree>
    <p:extLst>
      <p:ext uri="{BB962C8B-B14F-4D97-AF65-F5344CB8AC3E}">
        <p14:creationId xmlns:p14="http://schemas.microsoft.com/office/powerpoint/2010/main" val="425519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a:xfrm>
            <a:off x="685800" y="1811547"/>
            <a:ext cx="10820400" cy="4407139"/>
          </a:xfrm>
        </p:spPr>
        <p:txBody>
          <a:bodyPr>
            <a:normAutofit lnSpcReduction="10000"/>
          </a:bodyPr>
          <a:lstStyle/>
          <a:p>
            <a:r>
              <a:rPr lang="en-US" dirty="0"/>
              <a:t>The police interviewed Homolka again on February 9</a:t>
            </a:r>
            <a:r>
              <a:rPr lang="en-US" baseline="30000" dirty="0"/>
              <a:t>th</a:t>
            </a:r>
            <a:r>
              <a:rPr lang="en-US" dirty="0"/>
              <a:t> 1993 in which Homolka focused on Bernardo’s abuse of her </a:t>
            </a:r>
          </a:p>
          <a:p>
            <a:r>
              <a:rPr lang="en-US" dirty="0"/>
              <a:t>Homolka confessed to her aunt and uncle that Bernardo was the Scarborough rapist and that she and Bernardo were involved in the rape and murder of Mahaffy and French – but she did not mention her sister – and that there were videotapes of what had happened </a:t>
            </a:r>
          </a:p>
          <a:p>
            <a:r>
              <a:rPr lang="en-US" dirty="0"/>
              <a:t>Homolka met with a lawyer and he sought legal immunity for Homolka in exchange for her full cooperation. But full immunity was not an option because Homolka was involved in the case </a:t>
            </a:r>
          </a:p>
          <a:p>
            <a:r>
              <a:rPr lang="en-US" dirty="0"/>
              <a:t>Bernardo was arrested on February 17</a:t>
            </a:r>
            <a:r>
              <a:rPr lang="en-US" baseline="30000" dirty="0"/>
              <a:t>th</a:t>
            </a:r>
            <a:r>
              <a:rPr lang="en-US" dirty="0"/>
              <a:t> 1993 </a:t>
            </a:r>
          </a:p>
          <a:p>
            <a:r>
              <a:rPr lang="en-US" dirty="0"/>
              <a:t>Police executed search warrants (which were limited due to the weak link between Bernardo and the murders) at Bernardo and Homolka’s home but only found one video which did not show much – their search took 71 days </a:t>
            </a:r>
          </a:p>
          <a:p>
            <a:endParaRPr lang="en-US" dirty="0"/>
          </a:p>
          <a:p>
            <a:endParaRPr lang="en-US" dirty="0"/>
          </a:p>
          <a:p>
            <a:endParaRPr lang="en-US" dirty="0"/>
          </a:p>
        </p:txBody>
      </p:sp>
    </p:spTree>
    <p:extLst>
      <p:ext uri="{BB962C8B-B14F-4D97-AF65-F5344CB8AC3E}">
        <p14:creationId xmlns:p14="http://schemas.microsoft.com/office/powerpoint/2010/main" val="121413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a:xfrm>
            <a:off x="685800" y="1811547"/>
            <a:ext cx="10820400" cy="4407139"/>
          </a:xfrm>
        </p:spPr>
        <p:txBody>
          <a:bodyPr>
            <a:normAutofit/>
          </a:bodyPr>
          <a:lstStyle/>
          <a:p>
            <a:r>
              <a:rPr lang="en-US" dirty="0"/>
              <a:t>The police offered Homolka a plea deal on May 5</a:t>
            </a:r>
            <a:r>
              <a:rPr lang="en-US" baseline="30000" dirty="0"/>
              <a:t>th</a:t>
            </a:r>
            <a:r>
              <a:rPr lang="en-US" dirty="0"/>
              <a:t> 1993 that was for 12 years in prison but if she declined she would be charged with two counts of first-degree murder, one count of second-degree murder, and other crimes </a:t>
            </a:r>
          </a:p>
          <a:p>
            <a:r>
              <a:rPr lang="en-US" dirty="0"/>
              <a:t>Homolka’s lawyer accepted the deal on her behalf and she formally accepted it later </a:t>
            </a:r>
          </a:p>
          <a:p>
            <a:r>
              <a:rPr lang="en-US" dirty="0"/>
              <a:t>The plea deal was finalized on May 14</a:t>
            </a:r>
            <a:r>
              <a:rPr lang="en-US" baseline="30000" dirty="0"/>
              <a:t>th</a:t>
            </a:r>
            <a:r>
              <a:rPr lang="en-US" dirty="0"/>
              <a:t> and she then began giving statements to the police </a:t>
            </a:r>
          </a:p>
          <a:p>
            <a:r>
              <a:rPr lang="en-US" dirty="0"/>
              <a:t>The plea deal was criticized by many Canadians once all of the videotapes were known – Bernardo’s lawyer had withheld the videotapes for 17 months even though they were considered to be crucial evidence and prosecutors said they never would have made the plea deal if they had seen tapes </a:t>
            </a:r>
          </a:p>
          <a:p>
            <a:r>
              <a:rPr lang="en-US" dirty="0"/>
              <a:t>Homolka testified against Bernardo at his trial </a:t>
            </a:r>
          </a:p>
          <a:p>
            <a:endParaRPr lang="en-US" dirty="0"/>
          </a:p>
          <a:p>
            <a:endParaRPr lang="en-US" dirty="0"/>
          </a:p>
          <a:p>
            <a:endParaRPr lang="en-US" dirty="0"/>
          </a:p>
        </p:txBody>
      </p:sp>
    </p:spTree>
    <p:extLst>
      <p:ext uri="{BB962C8B-B14F-4D97-AF65-F5344CB8AC3E}">
        <p14:creationId xmlns:p14="http://schemas.microsoft.com/office/powerpoint/2010/main" val="1427733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8D0F-6857-4C7E-B11E-9C210342D1B1}"/>
              </a:ext>
            </a:extLst>
          </p:cNvPr>
          <p:cNvSpPr>
            <a:spLocks noGrp="1"/>
          </p:cNvSpPr>
          <p:nvPr>
            <p:ph type="title"/>
          </p:nvPr>
        </p:nvSpPr>
        <p:spPr>
          <a:xfrm>
            <a:off x="4480560" y="333053"/>
            <a:ext cx="7025640" cy="1293028"/>
          </a:xfrm>
        </p:spPr>
        <p:txBody>
          <a:bodyPr/>
          <a:lstStyle/>
          <a:p>
            <a:r>
              <a:rPr lang="en-US" dirty="0"/>
              <a:t>Paul Bernardo and Karla Homolka</a:t>
            </a:r>
          </a:p>
        </p:txBody>
      </p:sp>
      <p:sp>
        <p:nvSpPr>
          <p:cNvPr id="3" name="Content Placeholder 2">
            <a:extLst>
              <a:ext uri="{FF2B5EF4-FFF2-40B4-BE49-F238E27FC236}">
                <a16:creationId xmlns:a16="http://schemas.microsoft.com/office/drawing/2014/main" id="{F8E38552-5F81-4632-B845-B6DAF41AF943}"/>
              </a:ext>
            </a:extLst>
          </p:cNvPr>
          <p:cNvSpPr>
            <a:spLocks noGrp="1"/>
          </p:cNvSpPr>
          <p:nvPr>
            <p:ph idx="1"/>
          </p:nvPr>
        </p:nvSpPr>
        <p:spPr>
          <a:xfrm>
            <a:off x="685800" y="1811547"/>
            <a:ext cx="10820400" cy="4407139"/>
          </a:xfrm>
        </p:spPr>
        <p:txBody>
          <a:bodyPr>
            <a:normAutofit lnSpcReduction="10000"/>
          </a:bodyPr>
          <a:lstStyle/>
          <a:p>
            <a:r>
              <a:rPr lang="en-US" dirty="0"/>
              <a:t>On September 1</a:t>
            </a:r>
            <a:r>
              <a:rPr lang="en-US" baseline="30000" dirty="0"/>
              <a:t>st</a:t>
            </a:r>
            <a:r>
              <a:rPr lang="en-US" dirty="0"/>
              <a:t> 1995 Bernardo was found guilty and convicted of the following – two first-degree murder charges and two aggravated sexual assault charges</a:t>
            </a:r>
          </a:p>
          <a:p>
            <a:r>
              <a:rPr lang="en-US" dirty="0"/>
              <a:t>He was sentenced to life in prison without parole for at least 25 years – both of his parole hearings (2018 and 2021) have been denied as he is considered a high risk offender who would reoffend if let out </a:t>
            </a:r>
          </a:p>
          <a:p>
            <a:r>
              <a:rPr lang="en-US" dirty="0"/>
              <a:t>Bernardo scored 35/40 on the Psychopathy Checklist which is clinical psychopathy </a:t>
            </a:r>
          </a:p>
          <a:p>
            <a:r>
              <a:rPr lang="en-US" dirty="0"/>
              <a:t>Homolka served her 12 years and when she released she was under strict rules/conditions </a:t>
            </a:r>
          </a:p>
          <a:p>
            <a:r>
              <a:rPr lang="en-US" dirty="0"/>
              <a:t>She eventually married again to another man and now has three children and lives in Quebec – however, as of January 2020 she was living without her husband or her children </a:t>
            </a:r>
          </a:p>
          <a:p>
            <a:endParaRPr lang="en-US" dirty="0"/>
          </a:p>
        </p:txBody>
      </p:sp>
    </p:spTree>
    <p:extLst>
      <p:ext uri="{BB962C8B-B14F-4D97-AF65-F5344CB8AC3E}">
        <p14:creationId xmlns:p14="http://schemas.microsoft.com/office/powerpoint/2010/main" val="225283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237</TotalTime>
  <Words>739</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Convicted Canadians </vt:lpstr>
      <vt:lpstr>Serial Killers</vt:lpstr>
      <vt:lpstr>Paul Bernardo and Karla Homolka</vt:lpstr>
      <vt:lpstr>Paul Bernardo and Karla Homolka</vt:lpstr>
      <vt:lpstr>Paul Bernardo and Karla Homolka</vt:lpstr>
      <vt:lpstr>Paul Bernardo and Karla Homolka</vt:lpstr>
      <vt:lpstr>Paul Bernardo and Karla Homolka</vt:lpstr>
      <vt:lpstr>Paul Bernardo and Karla Homolka</vt:lpstr>
      <vt:lpstr>Paul Bernardo and Karla Homolka</vt:lpstr>
      <vt:lpstr>Convicted Canadians AS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Convicted Canadians</dc:title>
  <dc:creator>Julie Bamford</dc:creator>
  <cp:lastModifiedBy>Julie Bamford</cp:lastModifiedBy>
  <cp:revision>6</cp:revision>
  <dcterms:created xsi:type="dcterms:W3CDTF">2021-10-21T19:37:23Z</dcterms:created>
  <dcterms:modified xsi:type="dcterms:W3CDTF">2023-04-25T01:00:18Z</dcterms:modified>
</cp:coreProperties>
</file>