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5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8" name="Google Shape;108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1" name="Google Shape;121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6" name="Google Shape;136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5" name="Google Shape;165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2" name="Google Shape;192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7" name="Google Shape;207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1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1" name="Google Shape;231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p1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>
            <a:spLocks noGrp="1"/>
          </p:cNvSpPr>
          <p:nvPr>
            <p:ph type="ctrTitle"/>
          </p:nvPr>
        </p:nvSpPr>
        <p:spPr>
          <a:xfrm>
            <a:off x="0" y="2238695"/>
            <a:ext cx="12191999" cy="9821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</a:pPr>
            <a:r>
              <a:rPr lang="en-US"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Defining Sustainability</a:t>
            </a:r>
            <a:endParaRPr sz="72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0" name="Google Shape;90;p13"/>
          <p:cNvGrpSpPr/>
          <p:nvPr/>
        </p:nvGrpSpPr>
        <p:grpSpPr>
          <a:xfrm>
            <a:off x="0" y="5992813"/>
            <a:ext cx="12191999" cy="865187"/>
            <a:chOff x="0" y="5992813"/>
            <a:chExt cx="12191999" cy="865187"/>
          </a:xfrm>
        </p:grpSpPr>
        <p:sp>
          <p:nvSpPr>
            <p:cNvPr id="91" name="Google Shape;91;p13"/>
            <p:cNvSpPr/>
            <p:nvPr/>
          </p:nvSpPr>
          <p:spPr>
            <a:xfrm>
              <a:off x="0" y="5992813"/>
              <a:ext cx="12191999" cy="86518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36575" tIns="36575" rIns="36575" bIns="365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92" name="Google Shape;92;p13"/>
            <p:cNvGrpSpPr/>
            <p:nvPr/>
          </p:nvGrpSpPr>
          <p:grpSpPr>
            <a:xfrm>
              <a:off x="2418302" y="6184344"/>
              <a:ext cx="7355393" cy="481810"/>
              <a:chOff x="2698970" y="6184344"/>
              <a:chExt cx="7355393" cy="481810"/>
            </a:xfrm>
          </p:grpSpPr>
          <p:pic>
            <p:nvPicPr>
              <p:cNvPr id="93" name="Google Shape;93;p13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2698970" y="6184344"/>
                <a:ext cx="2278602" cy="48181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94" name="Google Shape;94;p13"/>
              <p:cNvSpPr txBox="1"/>
              <p:nvPr/>
            </p:nvSpPr>
            <p:spPr>
              <a:xfrm>
                <a:off x="5310905" y="6244446"/>
                <a:ext cx="4743458" cy="36191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36575" tIns="36575" rIns="36575" bIns="36575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800"/>
                  <a:buFont typeface="Arial"/>
                  <a:buNone/>
                </a:pPr>
                <a:r>
                  <a:rPr lang="en-US" sz="1800" b="1" i="0" u="none" strike="noStrike" cap="none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National Sustainability Teachers’ Academy</a:t>
                </a: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95" name="Google Shape;95;p13"/>
          <p:cNvSpPr txBox="1"/>
          <p:nvPr/>
        </p:nvSpPr>
        <p:spPr>
          <a:xfrm>
            <a:off x="0" y="1564606"/>
            <a:ext cx="4558352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Unit One</a:t>
            </a:r>
            <a:endParaRPr sz="3600" b="1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4"/>
          <p:cNvSpPr/>
          <p:nvPr/>
        </p:nvSpPr>
        <p:spPr>
          <a:xfrm>
            <a:off x="0" y="5992813"/>
            <a:ext cx="12191999" cy="865187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36575" tIns="36575" rIns="36575" bIns="365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2" name="Google Shape;102;p14"/>
          <p:cNvGrpSpPr/>
          <p:nvPr/>
        </p:nvGrpSpPr>
        <p:grpSpPr>
          <a:xfrm>
            <a:off x="2418302" y="6184344"/>
            <a:ext cx="7355393" cy="481810"/>
            <a:chOff x="2698970" y="6184344"/>
            <a:chExt cx="7355393" cy="481810"/>
          </a:xfrm>
        </p:grpSpPr>
        <p:pic>
          <p:nvPicPr>
            <p:cNvPr id="103" name="Google Shape;103;p14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2698970" y="6184344"/>
              <a:ext cx="2278602" cy="48181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4" name="Google Shape;104;p14"/>
            <p:cNvSpPr txBox="1"/>
            <p:nvPr/>
          </p:nvSpPr>
          <p:spPr>
            <a:xfrm>
              <a:off x="5310905" y="6244446"/>
              <a:ext cx="4743458" cy="36191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6575" tIns="36575" rIns="36575" bIns="365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r>
                <a:rPr lang="en-US" sz="1800" b="1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National Sustainability Teachers’ Academy</a:t>
              </a: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5" name="Google Shape;105;p14"/>
          <p:cNvSpPr txBox="1"/>
          <p:nvPr/>
        </p:nvSpPr>
        <p:spPr>
          <a:xfrm>
            <a:off x="2336041" y="1252369"/>
            <a:ext cx="7519916" cy="2985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does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Sustainability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mean?</a:t>
            </a:r>
            <a:endParaRPr sz="5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5"/>
          <p:cNvSpPr/>
          <p:nvPr/>
        </p:nvSpPr>
        <p:spPr>
          <a:xfrm>
            <a:off x="0" y="5992813"/>
            <a:ext cx="12191999" cy="865187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36575" tIns="36575" rIns="36575" bIns="365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12" name="Google Shape;112;p15"/>
          <p:cNvGrpSpPr/>
          <p:nvPr/>
        </p:nvGrpSpPr>
        <p:grpSpPr>
          <a:xfrm>
            <a:off x="2418302" y="6184344"/>
            <a:ext cx="7355393" cy="481810"/>
            <a:chOff x="2698970" y="6184344"/>
            <a:chExt cx="7355393" cy="481810"/>
          </a:xfrm>
        </p:grpSpPr>
        <p:pic>
          <p:nvPicPr>
            <p:cNvPr id="113" name="Google Shape;113;p15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2698970" y="6184344"/>
              <a:ext cx="2278602" cy="48181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4" name="Google Shape;114;p15"/>
            <p:cNvSpPr txBox="1"/>
            <p:nvPr/>
          </p:nvSpPr>
          <p:spPr>
            <a:xfrm>
              <a:off x="5310905" y="6244446"/>
              <a:ext cx="4743458" cy="36191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6575" tIns="36575" rIns="36575" bIns="365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r>
                <a:rPr lang="en-US" sz="1800" b="1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National Sustainability Teachers’ Academy</a:t>
              </a: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5" name="Google Shape;115;p15"/>
          <p:cNvGrpSpPr/>
          <p:nvPr/>
        </p:nvGrpSpPr>
        <p:grpSpPr>
          <a:xfrm>
            <a:off x="6724624" y="1391492"/>
            <a:ext cx="5021259" cy="3683860"/>
            <a:chOff x="1487607" y="396946"/>
            <a:chExt cx="7519916" cy="2002943"/>
          </a:xfrm>
        </p:grpSpPr>
        <p:sp>
          <p:nvSpPr>
            <p:cNvPr id="116" name="Google Shape;116;p15"/>
            <p:cNvSpPr txBox="1"/>
            <p:nvPr/>
          </p:nvSpPr>
          <p:spPr>
            <a:xfrm>
              <a:off x="1487607" y="396946"/>
              <a:ext cx="7519916" cy="138892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Sustainability means meeting the needs</a:t>
              </a:r>
              <a:r>
                <a:rPr lang="en-US" sz="3200">
                  <a:solidFill>
                    <a:schemeClr val="accent2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US" sz="3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of the present without compromising the ability to meet future needs.</a:t>
              </a:r>
              <a:endParaRPr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" name="Google Shape;117;p15"/>
            <p:cNvSpPr txBox="1"/>
            <p:nvPr/>
          </p:nvSpPr>
          <p:spPr>
            <a:xfrm>
              <a:off x="2614404" y="2030557"/>
              <a:ext cx="5768454" cy="36933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  <a:t>World Commission on Environment and Development</a:t>
              </a:r>
              <a:endParaRPr sz="18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118" name="Google Shape;118;p1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08902" y="212927"/>
            <a:ext cx="5487097" cy="55140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6"/>
          <p:cNvSpPr/>
          <p:nvPr/>
        </p:nvSpPr>
        <p:spPr>
          <a:xfrm>
            <a:off x="0" y="5992813"/>
            <a:ext cx="12191999" cy="865187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36575" tIns="36575" rIns="36575" bIns="365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25" name="Google Shape;125;p16"/>
          <p:cNvGrpSpPr/>
          <p:nvPr/>
        </p:nvGrpSpPr>
        <p:grpSpPr>
          <a:xfrm>
            <a:off x="2418302" y="6184344"/>
            <a:ext cx="7355393" cy="481810"/>
            <a:chOff x="2698970" y="6184344"/>
            <a:chExt cx="7355393" cy="481810"/>
          </a:xfrm>
        </p:grpSpPr>
        <p:pic>
          <p:nvPicPr>
            <p:cNvPr id="126" name="Google Shape;126;p16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2698970" y="6184344"/>
              <a:ext cx="2278602" cy="48181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27" name="Google Shape;127;p16"/>
            <p:cNvSpPr txBox="1"/>
            <p:nvPr/>
          </p:nvSpPr>
          <p:spPr>
            <a:xfrm>
              <a:off x="5310905" y="6244446"/>
              <a:ext cx="4743458" cy="36191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6575" tIns="36575" rIns="36575" bIns="365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r>
                <a:rPr lang="en-US" sz="1800" b="1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National Sustainability Teachers’ Academy</a:t>
              </a: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8" name="Google Shape;128;p16"/>
          <p:cNvGrpSpPr/>
          <p:nvPr/>
        </p:nvGrpSpPr>
        <p:grpSpPr>
          <a:xfrm>
            <a:off x="6724624" y="1391492"/>
            <a:ext cx="5021259" cy="3683860"/>
            <a:chOff x="1487607" y="396946"/>
            <a:chExt cx="7519916" cy="2002943"/>
          </a:xfrm>
        </p:grpSpPr>
        <p:sp>
          <p:nvSpPr>
            <p:cNvPr id="129" name="Google Shape;129;p16"/>
            <p:cNvSpPr txBox="1"/>
            <p:nvPr/>
          </p:nvSpPr>
          <p:spPr>
            <a:xfrm>
              <a:off x="1487607" y="396946"/>
              <a:ext cx="7519916" cy="138892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“Sustainability means meeting the </a:t>
              </a:r>
              <a:r>
                <a:rPr lang="en-US" sz="3200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  <a:t>needs</a:t>
              </a:r>
              <a:r>
                <a:rPr lang="en-US" sz="3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of the present without compromising the ability to meet future </a:t>
              </a:r>
              <a:r>
                <a:rPr lang="en-US" sz="3200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  <a:t>needs</a:t>
              </a:r>
              <a:r>
                <a:rPr lang="en-US" sz="3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” </a:t>
              </a:r>
              <a:endParaRPr/>
            </a:p>
          </p:txBody>
        </p:sp>
        <p:sp>
          <p:nvSpPr>
            <p:cNvPr id="130" name="Google Shape;130;p16"/>
            <p:cNvSpPr txBox="1"/>
            <p:nvPr/>
          </p:nvSpPr>
          <p:spPr>
            <a:xfrm>
              <a:off x="2614404" y="2030557"/>
              <a:ext cx="5768454" cy="36933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  <a:t>World Commission on Environment and Development</a:t>
              </a:r>
              <a:endParaRPr sz="18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1" name="Google Shape;131;p16"/>
          <p:cNvGrpSpPr/>
          <p:nvPr/>
        </p:nvGrpSpPr>
        <p:grpSpPr>
          <a:xfrm>
            <a:off x="426718" y="1687388"/>
            <a:ext cx="5777346" cy="2923877"/>
            <a:chOff x="5913128" y="207818"/>
            <a:chExt cx="5777346" cy="2923877"/>
          </a:xfrm>
        </p:grpSpPr>
        <p:sp>
          <p:nvSpPr>
            <p:cNvPr id="132" name="Google Shape;132;p16"/>
            <p:cNvSpPr txBox="1"/>
            <p:nvPr/>
          </p:nvSpPr>
          <p:spPr>
            <a:xfrm>
              <a:off x="5913128" y="207818"/>
              <a:ext cx="5777346" cy="29238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Basic Human Needs</a:t>
              </a:r>
              <a:endParaRPr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What are people’s basic needs?</a:t>
              </a:r>
              <a:endParaRPr/>
            </a:p>
            <a:p>
              <a:pPr marL="285750" marR="0" lvl="0" indent="-17145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Do all people have the same needs?</a:t>
              </a:r>
              <a:endParaRPr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Will a person living 100 years from now have the same needs as you do today?</a:t>
              </a:r>
              <a:endParaRPr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33" name="Google Shape;133;p16"/>
            <p:cNvCxnSpPr/>
            <p:nvPr/>
          </p:nvCxnSpPr>
          <p:spPr>
            <a:xfrm>
              <a:off x="5913128" y="989215"/>
              <a:ext cx="5777346" cy="0"/>
            </a:xfrm>
            <a:prstGeom prst="straightConnector1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" name="Google Shape;139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18302" y="6184344"/>
            <a:ext cx="2278602" cy="48181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0" name="Google Shape;140;p1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069307" y="2147467"/>
            <a:ext cx="1547073" cy="4705351"/>
          </a:xfrm>
          <a:prstGeom prst="rect">
            <a:avLst/>
          </a:prstGeom>
          <a:noFill/>
          <a:ln>
            <a:noFill/>
          </a:ln>
        </p:spPr>
      </p:pic>
      <p:pic>
        <p:nvPicPr>
          <p:cNvPr id="141" name="Google Shape;141;p1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327692" y="2147467"/>
            <a:ext cx="1547073" cy="4705351"/>
          </a:xfrm>
          <a:prstGeom prst="rect">
            <a:avLst/>
          </a:prstGeom>
          <a:noFill/>
          <a:ln>
            <a:noFill/>
          </a:ln>
        </p:spPr>
      </p:pic>
      <p:pic>
        <p:nvPicPr>
          <p:cNvPr id="142" name="Google Shape;142;p17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581759" y="2147467"/>
            <a:ext cx="1551827" cy="4696283"/>
          </a:xfrm>
          <a:prstGeom prst="rect">
            <a:avLst/>
          </a:prstGeom>
          <a:noFill/>
          <a:ln>
            <a:noFill/>
          </a:ln>
        </p:spPr>
      </p:pic>
      <p:sp>
        <p:nvSpPr>
          <p:cNvPr id="143" name="Google Shape;143;p17"/>
          <p:cNvSpPr/>
          <p:nvPr/>
        </p:nvSpPr>
        <p:spPr>
          <a:xfrm>
            <a:off x="8095923" y="2296441"/>
            <a:ext cx="1524309" cy="498763"/>
          </a:xfrm>
          <a:prstGeom prst="wave">
            <a:avLst>
              <a:gd name="adj1" fmla="val 12500"/>
              <a:gd name="adj2" fmla="val 0"/>
            </a:avLst>
          </a:prstGeom>
          <a:solidFill>
            <a:schemeClr val="accent2"/>
          </a:solidFill>
          <a:ln w="12700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Economy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17"/>
          <p:cNvSpPr/>
          <p:nvPr/>
        </p:nvSpPr>
        <p:spPr>
          <a:xfrm>
            <a:off x="5354308" y="2296441"/>
            <a:ext cx="1524309" cy="498763"/>
          </a:xfrm>
          <a:prstGeom prst="wave">
            <a:avLst>
              <a:gd name="adj1" fmla="val 12500"/>
              <a:gd name="adj2" fmla="val 0"/>
            </a:avLst>
          </a:prstGeom>
          <a:solidFill>
            <a:schemeClr val="accent5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Society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17"/>
          <p:cNvSpPr/>
          <p:nvPr/>
        </p:nvSpPr>
        <p:spPr>
          <a:xfrm>
            <a:off x="2576945" y="2296441"/>
            <a:ext cx="1524309" cy="498763"/>
          </a:xfrm>
          <a:prstGeom prst="wave">
            <a:avLst>
              <a:gd name="adj1" fmla="val 12500"/>
              <a:gd name="adj2" fmla="val 0"/>
            </a:avLst>
          </a:prstGeom>
          <a:solidFill>
            <a:schemeClr val="accent6"/>
          </a:solidFill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Environment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46" name="Google Shape;146;p17"/>
          <p:cNvGrpSpPr/>
          <p:nvPr/>
        </p:nvGrpSpPr>
        <p:grpSpPr>
          <a:xfrm>
            <a:off x="5562414" y="2944176"/>
            <a:ext cx="1108092" cy="3040987"/>
            <a:chOff x="5562414" y="2944177"/>
            <a:chExt cx="1108092" cy="1729578"/>
          </a:xfrm>
        </p:grpSpPr>
        <p:sp>
          <p:nvSpPr>
            <p:cNvPr id="147" name="Google Shape;147;p17"/>
            <p:cNvSpPr txBox="1"/>
            <p:nvPr/>
          </p:nvSpPr>
          <p:spPr>
            <a:xfrm>
              <a:off x="5729920" y="2944177"/>
              <a:ext cx="773083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  <a:t>Safety</a:t>
              </a:r>
              <a:endParaRPr/>
            </a:p>
          </p:txBody>
        </p:sp>
        <p:sp>
          <p:nvSpPr>
            <p:cNvPr id="148" name="Google Shape;148;p17"/>
            <p:cNvSpPr txBox="1"/>
            <p:nvPr/>
          </p:nvSpPr>
          <p:spPr>
            <a:xfrm>
              <a:off x="5729920" y="3439688"/>
              <a:ext cx="773083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  <a:t>Health</a:t>
              </a:r>
              <a:endParaRPr/>
            </a:p>
          </p:txBody>
        </p:sp>
        <p:sp>
          <p:nvSpPr>
            <p:cNvPr id="149" name="Google Shape;149;p17"/>
            <p:cNvSpPr txBox="1"/>
            <p:nvPr/>
          </p:nvSpPr>
          <p:spPr>
            <a:xfrm>
              <a:off x="5562415" y="3894363"/>
              <a:ext cx="1108091" cy="3077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  <a:t>Community</a:t>
              </a:r>
              <a:endParaRPr/>
            </a:p>
          </p:txBody>
        </p:sp>
        <p:sp>
          <p:nvSpPr>
            <p:cNvPr id="150" name="Google Shape;150;p17"/>
            <p:cNvSpPr txBox="1"/>
            <p:nvPr/>
          </p:nvSpPr>
          <p:spPr>
            <a:xfrm>
              <a:off x="5562414" y="4365978"/>
              <a:ext cx="1108091" cy="3077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  <a:t>Education</a:t>
              </a:r>
              <a:endParaRPr/>
            </a:p>
          </p:txBody>
        </p:sp>
      </p:grpSp>
      <p:grpSp>
        <p:nvGrpSpPr>
          <p:cNvPr id="151" name="Google Shape;151;p17"/>
          <p:cNvGrpSpPr/>
          <p:nvPr/>
        </p:nvGrpSpPr>
        <p:grpSpPr>
          <a:xfrm>
            <a:off x="2867891" y="2974953"/>
            <a:ext cx="941342" cy="3010210"/>
            <a:chOff x="2867891" y="2974954"/>
            <a:chExt cx="941342" cy="2096420"/>
          </a:xfrm>
        </p:grpSpPr>
        <p:sp>
          <p:nvSpPr>
            <p:cNvPr id="152" name="Google Shape;152;p17"/>
            <p:cNvSpPr txBox="1"/>
            <p:nvPr/>
          </p:nvSpPr>
          <p:spPr>
            <a:xfrm>
              <a:off x="2929963" y="2974954"/>
              <a:ext cx="856428" cy="3077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>
                  <a:solidFill>
                    <a:schemeClr val="accent6"/>
                  </a:solidFill>
                  <a:latin typeface="Calibri"/>
                  <a:ea typeface="Calibri"/>
                  <a:cs typeface="Calibri"/>
                  <a:sym typeface="Calibri"/>
                </a:rPr>
                <a:t>Clean Air</a:t>
              </a:r>
              <a:endParaRPr sz="1400" b="1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3" name="Google Shape;153;p17"/>
            <p:cNvSpPr txBox="1"/>
            <p:nvPr/>
          </p:nvSpPr>
          <p:spPr>
            <a:xfrm>
              <a:off x="2929963" y="3435869"/>
              <a:ext cx="856428" cy="5232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>
                  <a:solidFill>
                    <a:schemeClr val="accent6"/>
                  </a:solidFill>
                  <a:latin typeface="Calibri"/>
                  <a:ea typeface="Calibri"/>
                  <a:cs typeface="Calibri"/>
                  <a:sym typeface="Calibri"/>
                </a:rPr>
                <a:t>Clean Water</a:t>
              </a:r>
              <a:endParaRPr sz="1400" b="1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4" name="Google Shape;154;p17"/>
            <p:cNvSpPr txBox="1"/>
            <p:nvPr/>
          </p:nvSpPr>
          <p:spPr>
            <a:xfrm>
              <a:off x="2952805" y="4112227"/>
              <a:ext cx="856428" cy="5232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>
                  <a:solidFill>
                    <a:schemeClr val="accent6"/>
                  </a:solidFill>
                  <a:latin typeface="Calibri"/>
                  <a:ea typeface="Calibri"/>
                  <a:cs typeface="Calibri"/>
                  <a:sym typeface="Calibri"/>
                </a:rPr>
                <a:t>Healthy Soil</a:t>
              </a:r>
              <a:endParaRPr sz="1400" b="1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5" name="Google Shape;155;p17"/>
            <p:cNvSpPr txBox="1"/>
            <p:nvPr/>
          </p:nvSpPr>
          <p:spPr>
            <a:xfrm>
              <a:off x="2867891" y="4688023"/>
              <a:ext cx="941342" cy="38335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>
                  <a:solidFill>
                    <a:schemeClr val="accent6"/>
                  </a:solidFill>
                  <a:latin typeface="Calibri"/>
                  <a:ea typeface="Calibri"/>
                  <a:cs typeface="Calibri"/>
                  <a:sym typeface="Calibri"/>
                </a:rPr>
                <a:t>Nutritious</a:t>
              </a:r>
              <a:endParaRPr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>
                  <a:solidFill>
                    <a:schemeClr val="accent6"/>
                  </a:solidFill>
                  <a:latin typeface="Calibri"/>
                  <a:ea typeface="Calibri"/>
                  <a:cs typeface="Calibri"/>
                  <a:sym typeface="Calibri"/>
                </a:rPr>
                <a:t> Food</a:t>
              </a:r>
              <a:endParaRPr sz="1400" b="1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56" name="Google Shape;156;p17"/>
          <p:cNvSpPr/>
          <p:nvPr/>
        </p:nvSpPr>
        <p:spPr>
          <a:xfrm rot="5400000" flipH="1">
            <a:off x="5858606" y="-976854"/>
            <a:ext cx="414489" cy="5474653"/>
          </a:xfrm>
          <a:prstGeom prst="rightBrace">
            <a:avLst>
              <a:gd name="adj1" fmla="val 8333"/>
              <a:gd name="adj2" fmla="val 50485"/>
            </a:avLst>
          </a:prstGeom>
          <a:noFill/>
          <a:ln w="28575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17"/>
          <p:cNvSpPr txBox="1"/>
          <p:nvPr/>
        </p:nvSpPr>
        <p:spPr>
          <a:xfrm>
            <a:off x="2378430" y="651336"/>
            <a:ext cx="7374839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Our basic </a:t>
            </a:r>
            <a:r>
              <a:rPr lang="en-US" sz="32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needs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fall into three </a:t>
            </a:r>
            <a:r>
              <a:rPr lang="en-US" sz="32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categories</a:t>
            </a:r>
            <a:endParaRPr sz="32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58" name="Google Shape;158;p17"/>
          <p:cNvGrpSpPr/>
          <p:nvPr/>
        </p:nvGrpSpPr>
        <p:grpSpPr>
          <a:xfrm>
            <a:off x="8272029" y="2846927"/>
            <a:ext cx="1172095" cy="3138235"/>
            <a:chOff x="8272029" y="2846928"/>
            <a:chExt cx="1172095" cy="2075666"/>
          </a:xfrm>
        </p:grpSpPr>
        <p:sp>
          <p:nvSpPr>
            <p:cNvPr id="159" name="Google Shape;159;p17"/>
            <p:cNvSpPr txBox="1"/>
            <p:nvPr/>
          </p:nvSpPr>
          <p:spPr>
            <a:xfrm>
              <a:off x="8454590" y="2846928"/>
              <a:ext cx="773083" cy="5232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>
                  <a:solidFill>
                    <a:schemeClr val="accent2"/>
                  </a:solidFill>
                  <a:latin typeface="Calibri"/>
                  <a:ea typeface="Calibri"/>
                  <a:cs typeface="Calibri"/>
                  <a:sym typeface="Calibri"/>
                </a:rPr>
                <a:t>Good Jobs</a:t>
              </a:r>
              <a:endParaRPr/>
            </a:p>
          </p:txBody>
        </p:sp>
        <p:sp>
          <p:nvSpPr>
            <p:cNvPr id="160" name="Google Shape;160;p17"/>
            <p:cNvSpPr txBox="1"/>
            <p:nvPr/>
          </p:nvSpPr>
          <p:spPr>
            <a:xfrm>
              <a:off x="8454587" y="3416884"/>
              <a:ext cx="773083" cy="5232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>
                  <a:solidFill>
                    <a:schemeClr val="accent2"/>
                  </a:solidFill>
                  <a:latin typeface="Calibri"/>
                  <a:ea typeface="Calibri"/>
                  <a:cs typeface="Calibri"/>
                  <a:sym typeface="Calibri"/>
                </a:rPr>
                <a:t>Fair Wages</a:t>
              </a:r>
              <a:endParaRPr/>
            </a:p>
          </p:txBody>
        </p:sp>
        <p:sp>
          <p:nvSpPr>
            <p:cNvPr id="161" name="Google Shape;161;p17"/>
            <p:cNvSpPr txBox="1"/>
            <p:nvPr/>
          </p:nvSpPr>
          <p:spPr>
            <a:xfrm>
              <a:off x="8272029" y="4614817"/>
              <a:ext cx="1172095" cy="3077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>
                  <a:solidFill>
                    <a:schemeClr val="accent2"/>
                  </a:solidFill>
                  <a:latin typeface="Calibri"/>
                  <a:ea typeface="Calibri"/>
                  <a:cs typeface="Calibri"/>
                  <a:sym typeface="Calibri"/>
                </a:rPr>
                <a:t>Opportunity</a:t>
              </a:r>
              <a:endParaRPr/>
            </a:p>
          </p:txBody>
        </p:sp>
        <p:sp>
          <p:nvSpPr>
            <p:cNvPr id="162" name="Google Shape;162;p17"/>
            <p:cNvSpPr txBox="1"/>
            <p:nvPr/>
          </p:nvSpPr>
          <p:spPr>
            <a:xfrm>
              <a:off x="8454586" y="4002841"/>
              <a:ext cx="773083" cy="5232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>
                  <a:solidFill>
                    <a:schemeClr val="accent2"/>
                  </a:solidFill>
                  <a:latin typeface="Calibri"/>
                  <a:ea typeface="Calibri"/>
                  <a:cs typeface="Calibri"/>
                  <a:sym typeface="Calibri"/>
                </a:rPr>
                <a:t>Fair Prices</a:t>
              </a:r>
              <a:endParaRPr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8" name="Google Shape;168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18302" y="6184344"/>
            <a:ext cx="2278602" cy="48181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69" name="Google Shape;169;p18"/>
          <p:cNvGrpSpPr/>
          <p:nvPr/>
        </p:nvGrpSpPr>
        <p:grpSpPr>
          <a:xfrm>
            <a:off x="2581759" y="0"/>
            <a:ext cx="7040880" cy="6852818"/>
            <a:chOff x="2581759" y="0"/>
            <a:chExt cx="7040880" cy="6852818"/>
          </a:xfrm>
        </p:grpSpPr>
        <p:pic>
          <p:nvPicPr>
            <p:cNvPr id="170" name="Google Shape;170;p18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2581759" y="0"/>
              <a:ext cx="7040880" cy="213522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71" name="Google Shape;171;p18"/>
            <p:cNvSpPr/>
            <p:nvPr/>
          </p:nvSpPr>
          <p:spPr>
            <a:xfrm>
              <a:off x="4281304" y="658235"/>
              <a:ext cx="3629390" cy="83099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800" b="1" cap="none">
                  <a:solidFill>
                    <a:srgbClr val="DBDBDB"/>
                  </a:solidFill>
                  <a:latin typeface="Calibri"/>
                  <a:ea typeface="Calibri"/>
                  <a:cs typeface="Calibri"/>
                  <a:sym typeface="Calibri"/>
                </a:rPr>
                <a:t>Sustainability</a:t>
              </a:r>
              <a:endParaRPr sz="4800" b="1" cap="none">
                <a:solidFill>
                  <a:srgbClr val="DBDBDB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72" name="Google Shape;172;p18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8069307" y="2147467"/>
              <a:ext cx="1547073" cy="470535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3" name="Google Shape;173;p18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5327692" y="2147467"/>
              <a:ext cx="1547073" cy="470535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4" name="Google Shape;174;p18"/>
            <p:cNvPicPr preferRelativeResize="0"/>
            <p:nvPr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2581759" y="2147467"/>
              <a:ext cx="1551827" cy="469628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75" name="Google Shape;175;p18"/>
            <p:cNvSpPr/>
            <p:nvPr/>
          </p:nvSpPr>
          <p:spPr>
            <a:xfrm>
              <a:off x="8095923" y="2296441"/>
              <a:ext cx="1524309" cy="498763"/>
            </a:xfrm>
            <a:prstGeom prst="wave">
              <a:avLst>
                <a:gd name="adj1" fmla="val 12500"/>
                <a:gd name="adj2" fmla="val 0"/>
              </a:avLst>
            </a:prstGeom>
            <a:solidFill>
              <a:schemeClr val="accent2"/>
            </a:solidFill>
            <a:ln w="12700" cap="flat" cmpd="sng">
              <a:solidFill>
                <a:schemeClr val="accent2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Economy</a:t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6" name="Google Shape;176;p18"/>
            <p:cNvSpPr/>
            <p:nvPr/>
          </p:nvSpPr>
          <p:spPr>
            <a:xfrm>
              <a:off x="5354308" y="2296441"/>
              <a:ext cx="1524309" cy="498763"/>
            </a:xfrm>
            <a:prstGeom prst="wave">
              <a:avLst>
                <a:gd name="adj1" fmla="val 12500"/>
                <a:gd name="adj2" fmla="val 0"/>
              </a:avLst>
            </a:prstGeom>
            <a:solidFill>
              <a:schemeClr val="accent5"/>
            </a:solidFill>
            <a:ln w="12700" cap="flat" cmpd="sng">
              <a:solidFill>
                <a:srgbClr val="4271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Society</a:t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77" name="Google Shape;177;p18"/>
          <p:cNvSpPr/>
          <p:nvPr/>
        </p:nvSpPr>
        <p:spPr>
          <a:xfrm>
            <a:off x="2576945" y="2296441"/>
            <a:ext cx="1524309" cy="498763"/>
          </a:xfrm>
          <a:prstGeom prst="wave">
            <a:avLst>
              <a:gd name="adj1" fmla="val 12500"/>
              <a:gd name="adj2" fmla="val 0"/>
            </a:avLst>
          </a:prstGeom>
          <a:solidFill>
            <a:schemeClr val="accent6"/>
          </a:solidFill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Environment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18"/>
          <p:cNvSpPr txBox="1"/>
          <p:nvPr/>
        </p:nvSpPr>
        <p:spPr>
          <a:xfrm>
            <a:off x="2929963" y="2974954"/>
            <a:ext cx="856428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Clean Air</a:t>
            </a:r>
            <a:endParaRPr sz="1400" b="1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18"/>
          <p:cNvSpPr txBox="1"/>
          <p:nvPr/>
        </p:nvSpPr>
        <p:spPr>
          <a:xfrm>
            <a:off x="5729920" y="2944177"/>
            <a:ext cx="77308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Safety</a:t>
            </a:r>
            <a:endParaRPr/>
          </a:p>
        </p:txBody>
      </p:sp>
      <p:sp>
        <p:nvSpPr>
          <p:cNvPr id="180" name="Google Shape;180;p18"/>
          <p:cNvSpPr txBox="1"/>
          <p:nvPr/>
        </p:nvSpPr>
        <p:spPr>
          <a:xfrm>
            <a:off x="5729920" y="3439688"/>
            <a:ext cx="77308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Health</a:t>
            </a:r>
            <a:endParaRPr/>
          </a:p>
        </p:txBody>
      </p:sp>
      <p:sp>
        <p:nvSpPr>
          <p:cNvPr id="181" name="Google Shape;181;p18"/>
          <p:cNvSpPr txBox="1"/>
          <p:nvPr/>
        </p:nvSpPr>
        <p:spPr>
          <a:xfrm>
            <a:off x="5562415" y="3894363"/>
            <a:ext cx="1108091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Community</a:t>
            </a:r>
            <a:endParaRPr/>
          </a:p>
        </p:txBody>
      </p:sp>
      <p:sp>
        <p:nvSpPr>
          <p:cNvPr id="182" name="Google Shape;182;p18"/>
          <p:cNvSpPr txBox="1"/>
          <p:nvPr/>
        </p:nvSpPr>
        <p:spPr>
          <a:xfrm>
            <a:off x="8454590" y="2846928"/>
            <a:ext cx="773083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Good Jobs</a:t>
            </a:r>
            <a:endParaRPr/>
          </a:p>
        </p:txBody>
      </p:sp>
      <p:sp>
        <p:nvSpPr>
          <p:cNvPr id="183" name="Google Shape;183;p18"/>
          <p:cNvSpPr txBox="1"/>
          <p:nvPr/>
        </p:nvSpPr>
        <p:spPr>
          <a:xfrm>
            <a:off x="8454589" y="3594993"/>
            <a:ext cx="773083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Fair Wages</a:t>
            </a:r>
            <a:endParaRPr/>
          </a:p>
        </p:txBody>
      </p:sp>
      <p:sp>
        <p:nvSpPr>
          <p:cNvPr id="184" name="Google Shape;184;p18"/>
          <p:cNvSpPr txBox="1"/>
          <p:nvPr/>
        </p:nvSpPr>
        <p:spPr>
          <a:xfrm>
            <a:off x="5562414" y="4365978"/>
            <a:ext cx="1108091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Education</a:t>
            </a:r>
            <a:endParaRPr/>
          </a:p>
        </p:txBody>
      </p:sp>
      <p:sp>
        <p:nvSpPr>
          <p:cNvPr id="185" name="Google Shape;185;p18"/>
          <p:cNvSpPr txBox="1"/>
          <p:nvPr/>
        </p:nvSpPr>
        <p:spPr>
          <a:xfrm>
            <a:off x="2929963" y="3435869"/>
            <a:ext cx="856428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Clean Water</a:t>
            </a:r>
            <a:endParaRPr sz="1400" b="1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18"/>
          <p:cNvSpPr txBox="1"/>
          <p:nvPr/>
        </p:nvSpPr>
        <p:spPr>
          <a:xfrm>
            <a:off x="2952805" y="4112227"/>
            <a:ext cx="856428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Healthy Soil</a:t>
            </a:r>
            <a:endParaRPr sz="1400" b="1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18"/>
          <p:cNvSpPr txBox="1"/>
          <p:nvPr/>
        </p:nvSpPr>
        <p:spPr>
          <a:xfrm>
            <a:off x="8471535" y="4343059"/>
            <a:ext cx="773083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Fair Prices</a:t>
            </a:r>
            <a:endParaRPr/>
          </a:p>
        </p:txBody>
      </p:sp>
      <p:sp>
        <p:nvSpPr>
          <p:cNvPr id="188" name="Google Shape;188;p18"/>
          <p:cNvSpPr txBox="1"/>
          <p:nvPr/>
        </p:nvSpPr>
        <p:spPr>
          <a:xfrm>
            <a:off x="2910885" y="4688023"/>
            <a:ext cx="856428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Nutritious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 Food</a:t>
            </a:r>
            <a:endParaRPr sz="1400" b="1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18"/>
          <p:cNvSpPr txBox="1"/>
          <p:nvPr/>
        </p:nvSpPr>
        <p:spPr>
          <a:xfrm>
            <a:off x="9536667" y="3439688"/>
            <a:ext cx="2543695" cy="15696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Sustainability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rests on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Three Pillars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9"/>
          <p:cNvSpPr/>
          <p:nvPr/>
        </p:nvSpPr>
        <p:spPr>
          <a:xfrm>
            <a:off x="0" y="5992813"/>
            <a:ext cx="12191999" cy="865187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36575" tIns="36575" rIns="36575" bIns="365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96" name="Google Shape;196;p19"/>
          <p:cNvGrpSpPr/>
          <p:nvPr/>
        </p:nvGrpSpPr>
        <p:grpSpPr>
          <a:xfrm>
            <a:off x="2418302" y="6184344"/>
            <a:ext cx="7355393" cy="481810"/>
            <a:chOff x="2698970" y="6184344"/>
            <a:chExt cx="7355393" cy="481810"/>
          </a:xfrm>
        </p:grpSpPr>
        <p:pic>
          <p:nvPicPr>
            <p:cNvPr id="197" name="Google Shape;197;p19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2698970" y="6184344"/>
              <a:ext cx="2278602" cy="48181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98" name="Google Shape;198;p19"/>
            <p:cNvSpPr txBox="1"/>
            <p:nvPr/>
          </p:nvSpPr>
          <p:spPr>
            <a:xfrm>
              <a:off x="5310905" y="6244446"/>
              <a:ext cx="4743458" cy="36191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6575" tIns="36575" rIns="36575" bIns="365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r>
                <a:rPr lang="en-US" sz="1800" b="1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National Sustainability Teachers’ Academy</a:t>
              </a: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9" name="Google Shape;199;p19"/>
          <p:cNvGrpSpPr/>
          <p:nvPr/>
        </p:nvGrpSpPr>
        <p:grpSpPr>
          <a:xfrm>
            <a:off x="6724624" y="1391492"/>
            <a:ext cx="5021259" cy="3683860"/>
            <a:chOff x="1487607" y="396946"/>
            <a:chExt cx="7519916" cy="2002943"/>
          </a:xfrm>
        </p:grpSpPr>
        <p:sp>
          <p:nvSpPr>
            <p:cNvPr id="200" name="Google Shape;200;p19"/>
            <p:cNvSpPr txBox="1"/>
            <p:nvPr/>
          </p:nvSpPr>
          <p:spPr>
            <a:xfrm>
              <a:off x="1487607" y="396946"/>
              <a:ext cx="7519916" cy="165667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Sustainability means meeting the needs</a:t>
              </a:r>
              <a:r>
                <a:rPr lang="en-US" sz="3200">
                  <a:solidFill>
                    <a:schemeClr val="accent2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US" sz="3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of the </a:t>
              </a:r>
              <a:r>
                <a:rPr lang="en-US" sz="3200" b="1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  <a:t>present</a:t>
              </a:r>
              <a:r>
                <a:rPr lang="en-US" sz="3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without compromising the ability to meet </a:t>
              </a:r>
              <a:r>
                <a:rPr lang="en-US" sz="3200" b="1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  <a:t>future</a:t>
              </a:r>
              <a:r>
                <a:rPr lang="en-US" sz="3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needs.</a:t>
              </a:r>
              <a:endParaRPr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 </a:t>
              </a:r>
              <a:endParaRPr/>
            </a:p>
          </p:txBody>
        </p:sp>
        <p:sp>
          <p:nvSpPr>
            <p:cNvPr id="201" name="Google Shape;201;p19"/>
            <p:cNvSpPr txBox="1"/>
            <p:nvPr/>
          </p:nvSpPr>
          <p:spPr>
            <a:xfrm>
              <a:off x="2614404" y="2030557"/>
              <a:ext cx="5768454" cy="36933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  <a:t>World Commission on Environment and Development</a:t>
              </a:r>
              <a:endParaRPr sz="18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02" name="Google Shape;202;p19"/>
          <p:cNvGrpSpPr/>
          <p:nvPr/>
        </p:nvGrpSpPr>
        <p:grpSpPr>
          <a:xfrm>
            <a:off x="426718" y="1687388"/>
            <a:ext cx="5777346" cy="2646878"/>
            <a:chOff x="5913128" y="207818"/>
            <a:chExt cx="5777346" cy="2646878"/>
          </a:xfrm>
        </p:grpSpPr>
        <p:sp>
          <p:nvSpPr>
            <p:cNvPr id="203" name="Google Shape;203;p19"/>
            <p:cNvSpPr txBox="1"/>
            <p:nvPr/>
          </p:nvSpPr>
          <p:spPr>
            <a:xfrm>
              <a:off x="5913128" y="207818"/>
              <a:ext cx="5777346" cy="264687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Present and Future</a:t>
              </a:r>
              <a:endParaRPr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How can our present actions affect our future?</a:t>
              </a:r>
              <a:endParaRPr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Give one example of how something you do today can make the future better.</a:t>
              </a:r>
              <a:endParaRPr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04" name="Google Shape;204;p19"/>
            <p:cNvCxnSpPr/>
            <p:nvPr/>
          </p:nvCxnSpPr>
          <p:spPr>
            <a:xfrm>
              <a:off x="5913128" y="989215"/>
              <a:ext cx="5777346" cy="0"/>
            </a:xfrm>
            <a:prstGeom prst="straightConnector1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20"/>
          <p:cNvSpPr/>
          <p:nvPr/>
        </p:nvSpPr>
        <p:spPr>
          <a:xfrm>
            <a:off x="0" y="5992813"/>
            <a:ext cx="12191999" cy="865187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36575" tIns="36575" rIns="36575" bIns="365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11" name="Google Shape;211;p20"/>
          <p:cNvGrpSpPr/>
          <p:nvPr/>
        </p:nvGrpSpPr>
        <p:grpSpPr>
          <a:xfrm>
            <a:off x="2418302" y="6184344"/>
            <a:ext cx="7355393" cy="481810"/>
            <a:chOff x="2698970" y="6184344"/>
            <a:chExt cx="7355393" cy="481810"/>
          </a:xfrm>
        </p:grpSpPr>
        <p:pic>
          <p:nvPicPr>
            <p:cNvPr id="212" name="Google Shape;212;p20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2698970" y="6184344"/>
              <a:ext cx="2278602" cy="48181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13" name="Google Shape;213;p20"/>
            <p:cNvSpPr txBox="1"/>
            <p:nvPr/>
          </p:nvSpPr>
          <p:spPr>
            <a:xfrm>
              <a:off x="5310905" y="6244446"/>
              <a:ext cx="4743458" cy="36191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6575" tIns="36575" rIns="36575" bIns="365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r>
                <a:rPr lang="en-US" sz="1800" b="1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National Sustainability Teachers’ Academy</a:t>
              </a: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14" name="Google Shape;214;p20"/>
          <p:cNvSpPr txBox="1"/>
          <p:nvPr/>
        </p:nvSpPr>
        <p:spPr>
          <a:xfrm>
            <a:off x="2336041" y="1252369"/>
            <a:ext cx="7519916" cy="2985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do you want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your future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be like?</a:t>
            </a:r>
            <a:endParaRPr sz="5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22"/>
          <p:cNvSpPr/>
          <p:nvPr/>
        </p:nvSpPr>
        <p:spPr>
          <a:xfrm>
            <a:off x="0" y="5992813"/>
            <a:ext cx="12191999" cy="865187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36575" tIns="36575" rIns="36575" bIns="365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35" name="Google Shape;235;p22"/>
          <p:cNvGrpSpPr/>
          <p:nvPr/>
        </p:nvGrpSpPr>
        <p:grpSpPr>
          <a:xfrm>
            <a:off x="2418302" y="6184344"/>
            <a:ext cx="7355393" cy="481810"/>
            <a:chOff x="2698970" y="6184344"/>
            <a:chExt cx="7355393" cy="481810"/>
          </a:xfrm>
        </p:grpSpPr>
        <p:pic>
          <p:nvPicPr>
            <p:cNvPr id="236" name="Google Shape;236;p22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2698970" y="6184344"/>
              <a:ext cx="2278602" cy="48181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37" name="Google Shape;237;p22"/>
            <p:cNvSpPr txBox="1"/>
            <p:nvPr/>
          </p:nvSpPr>
          <p:spPr>
            <a:xfrm>
              <a:off x="5310905" y="6244446"/>
              <a:ext cx="4743458" cy="36191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6575" tIns="36575" rIns="36575" bIns="365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r>
                <a:rPr lang="en-US" sz="1800" b="1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National Sustainability Teachers’ Academy</a:t>
              </a: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254</Words>
  <Application>Microsoft Office PowerPoint</Application>
  <PresentationFormat>Widescreen</PresentationFormat>
  <Paragraphs>80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Defining Sustainability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Defining Sustainability</dc:title>
  <dc:creator>Shaheer-A</dc:creator>
  <cp:lastModifiedBy>Shaheer Akram</cp:lastModifiedBy>
  <cp:revision>1</cp:revision>
  <dcterms:modified xsi:type="dcterms:W3CDTF">2022-02-02T01:27:49Z</dcterms:modified>
</cp:coreProperties>
</file>