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57" r:id="rId4"/>
    <p:sldId id="258" r:id="rId5"/>
    <p:sldId id="265" r:id="rId6"/>
    <p:sldId id="259" r:id="rId7"/>
    <p:sldId id="260" r:id="rId8"/>
    <p:sldId id="261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100" d="100"/>
          <a:sy n="100" d="100"/>
        </p:scale>
        <p:origin x="9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947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2024-01-31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ac-lac.gc.ca/eng/census/1921/Pages/introduction.aspx" TargetMode="External"/><Relationship Id="rId13" Type="http://schemas.openxmlformats.org/officeDocument/2006/relationships/hyperlink" Target="https://www.cicnews.com/#gs.zty1lq" TargetMode="External"/><Relationship Id="rId3" Type="http://schemas.openxmlformats.org/officeDocument/2006/relationships/hyperlink" Target="https://www.youtube.com/watch?v=yovoWTsPmeU" TargetMode="External"/><Relationship Id="rId7" Type="http://schemas.openxmlformats.org/officeDocument/2006/relationships/hyperlink" Target="https://immigrationnewscanada.ca/canada-population-2023-approaches-40-million/" TargetMode="External"/><Relationship Id="rId12" Type="http://schemas.openxmlformats.org/officeDocument/2006/relationships/hyperlink" Target="https://www.canadavisa.com/canada-immigration-levels-plan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150.statcan.gc.ca/n1/en/catalogue/91-209-X" TargetMode="External"/><Relationship Id="rId11" Type="http://schemas.openxmlformats.org/officeDocument/2006/relationships/hyperlink" Target="https://www.statcan.gc.ca/en/subjects-start/immigration_and_ethnocultural_diversity/immigrants_and_nonpermanent_residents" TargetMode="External"/><Relationship Id="rId5" Type="http://schemas.openxmlformats.org/officeDocument/2006/relationships/hyperlink" Target="https://www.worldometers.info/world-population/canada-population/" TargetMode="External"/><Relationship Id="rId10" Type="http://schemas.openxmlformats.org/officeDocument/2006/relationships/hyperlink" Target="https://www.statcan.gc.ca/en/subjects-start/immigration_and_ethnocultural_diversity" TargetMode="External"/><Relationship Id="rId4" Type="http://schemas.openxmlformats.org/officeDocument/2006/relationships/hyperlink" Target="https://www.youtube.com/watch?v=YUnstY9655w" TargetMode="External"/><Relationship Id="rId9" Type="http://schemas.openxmlformats.org/officeDocument/2006/relationships/hyperlink" Target="https://census.gc.ca/census-recensement/index-eng.cf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50.statcan.gc.ca/n1/pub/11-631-x/11-631-x2022001-eng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bc.ca/news/health/canada-mental-health-crisis-covid-19-pandemic-1.6382378" TargetMode="External"/><Relationship Id="rId5" Type="http://schemas.openxmlformats.org/officeDocument/2006/relationships/hyperlink" Target="https://www.queensu.ca/gazette/stories/exploring-impacts-covid-19-newcomers-canada" TargetMode="External"/><Relationship Id="rId4" Type="http://schemas.openxmlformats.org/officeDocument/2006/relationships/hyperlink" Target="https://www.sshrc-crsh.gc.ca/news_room-salle_de_presse/perspectives/covid-19/populations-eng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Intro to Strand C</a:t>
            </a:r>
            <a:br>
              <a:rPr lang="en-CA" sz="3200" dirty="0"/>
            </a:br>
            <a:r>
              <a:rPr lang="en-CA" sz="3200" dirty="0">
                <a:solidFill>
                  <a:srgbClr val="C00000"/>
                </a:solidFill>
              </a:rPr>
              <a:t>Social Patterns and Trends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>
                <a:solidFill>
                  <a:srgbClr val="FF0000"/>
                </a:solidFill>
              </a:rPr>
              <a:t>Canadian Demographics:</a:t>
            </a:r>
          </a:p>
          <a:p>
            <a:r>
              <a:rPr lang="en-CA" sz="2400" dirty="0">
                <a:solidFill>
                  <a:srgbClr val="FF0000"/>
                </a:solidFill>
              </a:rPr>
              <a:t>Key Vocabulary</a:t>
            </a:r>
          </a:p>
          <a:p>
            <a:r>
              <a:rPr lang="en-CA" sz="2400" dirty="0">
                <a:solidFill>
                  <a:srgbClr val="FF0000"/>
                </a:solidFill>
              </a:rPr>
              <a:t>Canadian Populations and Trends</a:t>
            </a:r>
          </a:p>
          <a:p>
            <a:r>
              <a:rPr lang="en-CA" sz="2400" dirty="0">
                <a:solidFill>
                  <a:srgbClr val="FF0000"/>
                </a:solidFill>
              </a:rPr>
              <a:t>Impact on Society and Culture</a:t>
            </a:r>
          </a:p>
        </p:txBody>
      </p:sp>
      <p:sp>
        <p:nvSpPr>
          <p:cNvPr id="8194" name="AutoShape 2" descr="Image result for canadian maple leaf pictures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8195" name="Picture 3" descr="C:\Users\Gillian\Documents\canadian-maple-leaf-icon-vector-115378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349524" cy="1577366"/>
          </a:xfrm>
          <a:prstGeom prst="rect">
            <a:avLst/>
          </a:prstGeom>
          <a:noFill/>
        </p:spPr>
      </p:pic>
      <p:pic>
        <p:nvPicPr>
          <p:cNvPr id="6" name="Picture 3" descr="C:\Users\Gillian\Documents\canadian-maple-leaf-icon-vector-115378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60648"/>
            <a:ext cx="1349524" cy="15773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Group Activity: Research on Demographics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Select </a:t>
            </a:r>
            <a:r>
              <a:rPr lang="en-US" sz="2000" dirty="0">
                <a:solidFill>
                  <a:srgbClr val="FF0000"/>
                </a:solidFill>
              </a:rPr>
              <a:t>a country </a:t>
            </a:r>
            <a:r>
              <a:rPr lang="en-US" sz="2000" dirty="0"/>
              <a:t>with </a:t>
            </a:r>
            <a:r>
              <a:rPr lang="en-US" sz="2000" dirty="0">
                <a:solidFill>
                  <a:srgbClr val="FF0000"/>
                </a:solidFill>
              </a:rPr>
              <a:t>interesting demographics </a:t>
            </a:r>
            <a:r>
              <a:rPr lang="en-US" sz="2000" dirty="0"/>
              <a:t>to you.  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Compare that </a:t>
            </a:r>
            <a:r>
              <a:rPr lang="en-US" sz="2000" dirty="0">
                <a:solidFill>
                  <a:srgbClr val="FF0000"/>
                </a:solidFill>
              </a:rPr>
              <a:t>country’s demographics </a:t>
            </a:r>
            <a:r>
              <a:rPr lang="en-US" sz="2000" dirty="0"/>
              <a:t>to those of </a:t>
            </a:r>
            <a:r>
              <a:rPr lang="en-US" sz="2000" dirty="0">
                <a:solidFill>
                  <a:srgbClr val="FF0000"/>
                </a:solidFill>
              </a:rPr>
              <a:t>Canada</a:t>
            </a:r>
            <a:r>
              <a:rPr lang="en-US" sz="2000" dirty="0"/>
              <a:t>. Be </a:t>
            </a:r>
            <a:r>
              <a:rPr lang="en-US" sz="2000" dirty="0">
                <a:solidFill>
                  <a:srgbClr val="FF0000"/>
                </a:solidFill>
              </a:rPr>
              <a:t>specific </a:t>
            </a:r>
            <a:r>
              <a:rPr lang="en-US" sz="2000" dirty="0"/>
              <a:t>about </a:t>
            </a:r>
            <a:r>
              <a:rPr lang="en-US" sz="2000" dirty="0">
                <a:solidFill>
                  <a:srgbClr val="FF0000"/>
                </a:solidFill>
              </a:rPr>
              <a:t>time periods </a:t>
            </a:r>
            <a:r>
              <a:rPr lang="en-US" sz="2000" dirty="0"/>
              <a:t>and </a:t>
            </a:r>
            <a:r>
              <a:rPr lang="en-US" sz="2000" dirty="0">
                <a:solidFill>
                  <a:srgbClr val="FF0000"/>
                </a:solidFill>
              </a:rPr>
              <a:t>characteristics.</a:t>
            </a:r>
            <a:r>
              <a:rPr lang="en-US" sz="2000" dirty="0"/>
              <a:t> ex. Decades, Gender, Location, Employment etc.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What </a:t>
            </a:r>
            <a:r>
              <a:rPr lang="en-US" sz="2000" dirty="0">
                <a:solidFill>
                  <a:srgbClr val="FF0000"/>
                </a:solidFill>
              </a:rPr>
              <a:t>comparisons</a:t>
            </a:r>
            <a:r>
              <a:rPr lang="en-US" sz="2000" dirty="0"/>
              <a:t> can you make any on these </a:t>
            </a:r>
            <a:r>
              <a:rPr lang="en-US" sz="2000" dirty="0">
                <a:solidFill>
                  <a:srgbClr val="FF0000"/>
                </a:solidFill>
              </a:rPr>
              <a:t>demographics</a:t>
            </a:r>
            <a:r>
              <a:rPr lang="en-US" sz="2000" dirty="0"/>
              <a:t>?  Can you </a:t>
            </a:r>
            <a:r>
              <a:rPr lang="en-US" sz="2000" dirty="0">
                <a:solidFill>
                  <a:srgbClr val="FF0000"/>
                </a:solidFill>
              </a:rPr>
              <a:t>draw any conclusions </a:t>
            </a:r>
            <a:r>
              <a:rPr lang="en-US" sz="2000" dirty="0"/>
              <a:t>about the </a:t>
            </a:r>
            <a:r>
              <a:rPr lang="en-US" sz="2000" dirty="0">
                <a:solidFill>
                  <a:srgbClr val="FF0000"/>
                </a:solidFill>
              </a:rPr>
              <a:t>effect on </a:t>
            </a:r>
            <a:r>
              <a:rPr lang="en-US" sz="2000">
                <a:solidFill>
                  <a:srgbClr val="FF0000"/>
                </a:solidFill>
              </a:rPr>
              <a:t>populations, social </a:t>
            </a:r>
            <a:r>
              <a:rPr lang="en-US" sz="2000" dirty="0">
                <a:solidFill>
                  <a:srgbClr val="FF0000"/>
                </a:solidFill>
              </a:rPr>
              <a:t>structures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cultures</a:t>
            </a:r>
            <a:r>
              <a:rPr lang="en-US" sz="2000" dirty="0"/>
              <a:t> and </a:t>
            </a:r>
            <a:r>
              <a:rPr lang="en-US" sz="2000" dirty="0">
                <a:solidFill>
                  <a:srgbClr val="FF0000"/>
                </a:solidFill>
              </a:rPr>
              <a:t>diversity</a:t>
            </a:r>
            <a:r>
              <a:rPr lang="en-US" sz="2000" dirty="0"/>
              <a:t> within each country?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Key Research Questions To Think About: </a:t>
            </a:r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2800" dirty="0">
                <a:solidFill>
                  <a:srgbClr val="C00000"/>
                </a:solidFill>
              </a:rPr>
              <a:t>Demographics and Social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CA" dirty="0"/>
              <a:t>What are the </a:t>
            </a:r>
            <a:r>
              <a:rPr lang="en-CA" dirty="0">
                <a:solidFill>
                  <a:srgbClr val="FF0000"/>
                </a:solidFill>
              </a:rPr>
              <a:t>trends/patterns</a:t>
            </a:r>
            <a:r>
              <a:rPr lang="en-CA" dirty="0"/>
              <a:t> in </a:t>
            </a:r>
            <a:r>
              <a:rPr lang="en-CA" dirty="0">
                <a:solidFill>
                  <a:srgbClr val="FF0000"/>
                </a:solidFill>
              </a:rPr>
              <a:t>Canada’s population</a:t>
            </a:r>
            <a:r>
              <a:rPr lang="en-CA" dirty="0"/>
              <a:t>? </a:t>
            </a:r>
            <a:r>
              <a:rPr lang="en-CA" dirty="0">
                <a:solidFill>
                  <a:srgbClr val="FF0000"/>
                </a:solidFill>
              </a:rPr>
              <a:t>World population</a:t>
            </a:r>
            <a:r>
              <a:rPr lang="en-CA" dirty="0"/>
              <a:t>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2.  How do these </a:t>
            </a:r>
            <a:r>
              <a:rPr lang="en-CA" dirty="0">
                <a:solidFill>
                  <a:srgbClr val="FF0000"/>
                </a:solidFill>
              </a:rPr>
              <a:t>trends in population </a:t>
            </a:r>
            <a:r>
              <a:rPr lang="en-CA" dirty="0"/>
              <a:t>affect </a:t>
            </a:r>
            <a:r>
              <a:rPr lang="en-CA" dirty="0">
                <a:solidFill>
                  <a:srgbClr val="FF0000"/>
                </a:solidFill>
              </a:rPr>
              <a:t>culture and social patterns</a:t>
            </a:r>
            <a:r>
              <a:rPr lang="en-CA" dirty="0"/>
              <a:t>?</a:t>
            </a:r>
          </a:p>
          <a:p>
            <a:pPr marL="514350" indent="-514350">
              <a:buAutoNum type="arabicPeriod"/>
            </a:pPr>
            <a:endParaRPr lang="en-CA" dirty="0"/>
          </a:p>
          <a:p>
            <a:pPr marL="0" indent="0">
              <a:buNone/>
            </a:pPr>
            <a:r>
              <a:rPr lang="en-CA" dirty="0"/>
              <a:t>3.  How are </a:t>
            </a:r>
            <a:r>
              <a:rPr lang="en-CA" dirty="0">
                <a:solidFill>
                  <a:srgbClr val="FF0000"/>
                </a:solidFill>
              </a:rPr>
              <a:t>demographics</a:t>
            </a:r>
            <a:r>
              <a:rPr lang="en-CA" dirty="0"/>
              <a:t> and </a:t>
            </a:r>
            <a:r>
              <a:rPr lang="en-CA" dirty="0">
                <a:solidFill>
                  <a:srgbClr val="FF0000"/>
                </a:solidFill>
              </a:rPr>
              <a:t>cultural/social patterns</a:t>
            </a:r>
            <a:r>
              <a:rPr lang="en-CA" dirty="0"/>
              <a:t> </a:t>
            </a:r>
            <a:r>
              <a:rPr lang="en-CA" u="sng" dirty="0"/>
              <a:t>related/connected</a:t>
            </a:r>
            <a:r>
              <a:rPr lang="en-CA" dirty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Key Vocabulary Terms</a:t>
            </a:r>
            <a:br>
              <a:rPr lang="en-US" sz="3200" dirty="0">
                <a:solidFill>
                  <a:srgbClr val="C00000"/>
                </a:solidFill>
              </a:rPr>
            </a:b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/>
              <a:t>Demographer			Dependency load</a:t>
            </a:r>
          </a:p>
          <a:p>
            <a:pPr>
              <a:buNone/>
            </a:pPr>
            <a:r>
              <a:rPr lang="en-CA" sz="2000" dirty="0"/>
              <a:t>Demography			Counterculture</a:t>
            </a:r>
          </a:p>
          <a:p>
            <a:pPr>
              <a:buNone/>
            </a:pPr>
            <a:r>
              <a:rPr lang="en-CA" sz="2000" dirty="0"/>
              <a:t>Baby boom			Fertility rate</a:t>
            </a:r>
          </a:p>
          <a:p>
            <a:pPr>
              <a:buNone/>
            </a:pPr>
            <a:r>
              <a:rPr lang="en-CA" sz="2000" dirty="0"/>
              <a:t>Echo boom			Replacement level</a:t>
            </a:r>
          </a:p>
          <a:p>
            <a:pPr>
              <a:buNone/>
            </a:pPr>
            <a:r>
              <a:rPr lang="en-CA" sz="2000" dirty="0"/>
              <a:t>Generation Z			Pandemic</a:t>
            </a:r>
          </a:p>
          <a:p>
            <a:pPr>
              <a:buNone/>
            </a:pPr>
            <a:r>
              <a:rPr lang="en-CA" sz="2000" dirty="0"/>
              <a:t>Generation X</a:t>
            </a:r>
          </a:p>
          <a:p>
            <a:pPr>
              <a:buNone/>
            </a:pPr>
            <a:r>
              <a:rPr lang="en-CA" sz="2000" dirty="0" err="1"/>
              <a:t>Twentysomethings</a:t>
            </a:r>
            <a:endParaRPr lang="en-CA" sz="2000" dirty="0"/>
          </a:p>
          <a:p>
            <a:pPr>
              <a:buNone/>
            </a:pPr>
            <a:r>
              <a:rPr lang="en-CA" sz="2000" dirty="0"/>
              <a:t>Baby bust</a:t>
            </a:r>
          </a:p>
          <a:p>
            <a:pPr>
              <a:buNone/>
            </a:pPr>
            <a:r>
              <a:rPr lang="en-CA" sz="2000" dirty="0"/>
              <a:t>Materialism</a:t>
            </a:r>
          </a:p>
          <a:p>
            <a:pPr>
              <a:buNone/>
            </a:pPr>
            <a:r>
              <a:rPr lang="en-CA" sz="2000" dirty="0"/>
              <a:t>Immigration</a:t>
            </a:r>
          </a:p>
          <a:p>
            <a:pPr>
              <a:buNone/>
            </a:pPr>
            <a:r>
              <a:rPr lang="en-CA" sz="2000" dirty="0"/>
              <a:t>Population pyramid</a:t>
            </a:r>
          </a:p>
          <a:p>
            <a:pPr>
              <a:buNone/>
            </a:pPr>
            <a:r>
              <a:rPr lang="en-CA" sz="2000" dirty="0"/>
              <a:t>Cohort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Canada’s Population: </a:t>
            </a:r>
            <a:br>
              <a:rPr lang="en-US" sz="3200" dirty="0"/>
            </a:br>
            <a:r>
              <a:rPr lang="en-US" sz="2800" dirty="0">
                <a:solidFill>
                  <a:srgbClr val="C00000"/>
                </a:solidFill>
              </a:rPr>
              <a:t>Trends and Social Patterns</a:t>
            </a:r>
          </a:p>
        </p:txBody>
      </p:sp>
      <p:pic>
        <p:nvPicPr>
          <p:cNvPr id="4" name="Picture 2" descr="Live Canada Population Clock 2023 - Polulation of Canada Today">
            <a:extLst>
              <a:ext uri="{FF2B5EF4-FFF2-40B4-BE49-F238E27FC236}">
                <a16:creationId xmlns:a16="http://schemas.microsoft.com/office/drawing/2014/main" id="{0439D5F8-CA7F-20F7-265B-8D925E4D816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528" y="1600200"/>
            <a:ext cx="6788944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Canada’s Population: </a:t>
            </a:r>
            <a:br>
              <a:rPr lang="en-US" sz="3200" dirty="0"/>
            </a:br>
            <a:r>
              <a:rPr lang="en-US" sz="2800" dirty="0">
                <a:solidFill>
                  <a:srgbClr val="C00000"/>
                </a:solidFill>
              </a:rPr>
              <a:t>Trends and Social Patterns</a:t>
            </a:r>
          </a:p>
        </p:txBody>
      </p:sp>
      <p:pic>
        <p:nvPicPr>
          <p:cNvPr id="2050" name="Picture 2" descr="Plan for 100 Million Canadians by 2100 is on Track | NextBigFuture.com">
            <a:extLst>
              <a:ext uri="{FF2B5EF4-FFF2-40B4-BE49-F238E27FC236}">
                <a16:creationId xmlns:a16="http://schemas.microsoft.com/office/drawing/2014/main" id="{A47ADE0E-3978-C460-623B-B7E0A3BF91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26" y="1600200"/>
            <a:ext cx="79495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806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Canada’s Population Age Distribution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2022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074" name="Picture 2" descr="Canada: population by age 2022 | Statista">
            <a:extLst>
              <a:ext uri="{FF2B5EF4-FFF2-40B4-BE49-F238E27FC236}">
                <a16:creationId xmlns:a16="http://schemas.microsoft.com/office/drawing/2014/main" id="{857541A5-203D-8FF4-6F86-9774D87648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057" y="1600200"/>
            <a:ext cx="609388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FF0000"/>
                </a:solidFill>
              </a:rPr>
              <a:t>Student Task</a:t>
            </a:r>
            <a:br>
              <a:rPr lang="en-CA" sz="3200" dirty="0">
                <a:solidFill>
                  <a:srgbClr val="C00000"/>
                </a:solidFill>
              </a:rPr>
            </a:br>
            <a:r>
              <a:rPr lang="en-CA" sz="2400" dirty="0">
                <a:solidFill>
                  <a:srgbClr val="C00000"/>
                </a:solidFill>
              </a:rPr>
              <a:t>Individual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1700" dirty="0"/>
              <a:t>What were the </a:t>
            </a:r>
            <a:r>
              <a:rPr lang="en-CA" sz="1700" u="sng" dirty="0"/>
              <a:t>causes of the baby boom</a:t>
            </a:r>
            <a:r>
              <a:rPr lang="en-CA" sz="1700" dirty="0"/>
              <a:t>?  What </a:t>
            </a:r>
            <a:r>
              <a:rPr lang="en-CA" sz="1700" u="sng" dirty="0"/>
              <a:t>effect </a:t>
            </a:r>
            <a:r>
              <a:rPr lang="en-CA" sz="1700" dirty="0"/>
              <a:t>did it have on </a:t>
            </a:r>
            <a:r>
              <a:rPr lang="en-CA" sz="1700" u="sng" dirty="0"/>
              <a:t>populations in Canada</a:t>
            </a:r>
            <a:r>
              <a:rPr lang="en-CA" sz="1700" dirty="0"/>
              <a:t>? </a:t>
            </a:r>
          </a:p>
          <a:p>
            <a:pPr marL="457200" indent="-457200">
              <a:buAutoNum type="arabicPeriod"/>
            </a:pPr>
            <a:endParaRPr lang="en-CA" sz="1700" dirty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CA" sz="1700" dirty="0"/>
              <a:t>What</a:t>
            </a:r>
            <a:r>
              <a:rPr lang="en-CA" sz="1700" u="sng" dirty="0"/>
              <a:t> effect</a:t>
            </a:r>
            <a:r>
              <a:rPr lang="en-CA" sz="1700" dirty="0"/>
              <a:t> did the </a:t>
            </a:r>
            <a:r>
              <a:rPr lang="en-CA" sz="1700" u="sng" dirty="0"/>
              <a:t>baby boomers</a:t>
            </a:r>
            <a:r>
              <a:rPr lang="en-CA" sz="1700" dirty="0"/>
              <a:t> have on </a:t>
            </a:r>
            <a:r>
              <a:rPr lang="en-CA" sz="1700" u="sng" dirty="0"/>
              <a:t>society and culture</a:t>
            </a:r>
            <a:r>
              <a:rPr lang="en-CA" sz="1700" dirty="0"/>
              <a:t>? </a:t>
            </a:r>
          </a:p>
          <a:p>
            <a:pPr marL="457200" indent="-457200">
              <a:buFont typeface="Arial" pitchFamily="34" charset="0"/>
              <a:buAutoNum type="arabicPeriod"/>
            </a:pPr>
            <a:endParaRPr lang="en-CA" sz="1700" dirty="0"/>
          </a:p>
          <a:p>
            <a:pPr>
              <a:buNone/>
            </a:pPr>
            <a:r>
              <a:rPr lang="en-CA" sz="1700" dirty="0"/>
              <a:t>3.     What is the </a:t>
            </a:r>
            <a:r>
              <a:rPr lang="en-CA" sz="1700" u="sng" dirty="0"/>
              <a:t>present and future impact</a:t>
            </a:r>
            <a:r>
              <a:rPr lang="en-CA" sz="1700" dirty="0"/>
              <a:t> of the </a:t>
            </a:r>
            <a:r>
              <a:rPr lang="en-CA" sz="1700" u="sng" dirty="0"/>
              <a:t>baby boomers on the Canadian population</a:t>
            </a:r>
            <a:r>
              <a:rPr lang="en-CA" sz="1700" dirty="0"/>
              <a:t>?  </a:t>
            </a:r>
          </a:p>
          <a:p>
            <a:pPr>
              <a:buNone/>
            </a:pPr>
            <a:endParaRPr lang="en-CA" sz="1700" dirty="0"/>
          </a:p>
          <a:p>
            <a:pPr>
              <a:buNone/>
            </a:pPr>
            <a:r>
              <a:rPr lang="en-CA" sz="1700" dirty="0"/>
              <a:t>4. What was the </a:t>
            </a:r>
            <a:r>
              <a:rPr lang="en-CA" sz="1700" u="sng" dirty="0"/>
              <a:t>echo boom</a:t>
            </a:r>
            <a:r>
              <a:rPr lang="en-CA" sz="1700" dirty="0"/>
              <a:t>? What </a:t>
            </a:r>
            <a:r>
              <a:rPr lang="en-CA" sz="1700" u="sng" dirty="0"/>
              <a:t>effect </a:t>
            </a:r>
            <a:r>
              <a:rPr lang="en-CA" sz="1700" dirty="0"/>
              <a:t>did it have on </a:t>
            </a:r>
            <a:r>
              <a:rPr lang="en-CA" sz="1700" u="sng" dirty="0"/>
              <a:t>populations in Canada</a:t>
            </a:r>
            <a:r>
              <a:rPr lang="en-CA" sz="1700" dirty="0"/>
              <a:t>? </a:t>
            </a:r>
          </a:p>
          <a:p>
            <a:pPr>
              <a:buNone/>
            </a:pPr>
            <a:endParaRPr lang="en-CA" sz="1700" dirty="0"/>
          </a:p>
          <a:p>
            <a:pPr>
              <a:buNone/>
            </a:pPr>
            <a:r>
              <a:rPr lang="en-CA" sz="1700" dirty="0"/>
              <a:t>5. What </a:t>
            </a:r>
            <a:r>
              <a:rPr lang="en-CA" sz="1700" u="sng" dirty="0"/>
              <a:t>time periods </a:t>
            </a:r>
            <a:r>
              <a:rPr lang="en-CA" sz="1700" dirty="0"/>
              <a:t>represented </a:t>
            </a:r>
            <a:r>
              <a:rPr lang="en-CA" sz="1700" u="sng" dirty="0"/>
              <a:t>high immigration levels </a:t>
            </a:r>
            <a:r>
              <a:rPr lang="en-CA" sz="1700" dirty="0"/>
              <a:t>in Canadian history? </a:t>
            </a:r>
          </a:p>
          <a:p>
            <a:pPr>
              <a:buNone/>
            </a:pPr>
            <a:endParaRPr lang="en-CA" sz="2000" dirty="0"/>
          </a:p>
          <a:p>
            <a:pPr>
              <a:buNone/>
            </a:pPr>
            <a:endParaRPr lang="en-CA" sz="2000" dirty="0"/>
          </a:p>
          <a:p>
            <a:pPr marL="457200" indent="-457200">
              <a:buFont typeface="Arial" pitchFamily="34" charset="0"/>
              <a:buAutoNum type="arabicPeriod"/>
            </a:pPr>
            <a:endParaRPr lang="en-CA" sz="2000" dirty="0"/>
          </a:p>
          <a:p>
            <a:pPr marL="457200" indent="-457200">
              <a:buFont typeface="Arial" pitchFamily="34" charset="0"/>
              <a:buAutoNum type="arabicPeriod"/>
            </a:pPr>
            <a:endParaRPr lang="en-CA" sz="2000" dirty="0"/>
          </a:p>
          <a:p>
            <a:pPr marL="457200" indent="-457200">
              <a:buAutoNum type="arabicPeriod"/>
            </a:pPr>
            <a:endParaRPr lang="en-CA" sz="2000" dirty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CA" sz="1600" u="sng" dirty="0"/>
              <a:t>Videos</a:t>
            </a:r>
          </a:p>
          <a:p>
            <a:pPr>
              <a:buNone/>
            </a:pPr>
            <a:r>
              <a:rPr lang="en-CA" sz="1600" dirty="0"/>
              <a:t>Census: 2021</a:t>
            </a:r>
          </a:p>
          <a:p>
            <a:pPr>
              <a:buNone/>
            </a:pPr>
            <a:r>
              <a:rPr lang="en-CA" sz="1600" dirty="0">
                <a:hlinkClick r:id="rId3"/>
              </a:rPr>
              <a:t>https://www.youtube.com/watch?v=yovoWTsPmeU</a:t>
            </a:r>
            <a:endParaRPr lang="en-CA" sz="1600" dirty="0"/>
          </a:p>
          <a:p>
            <a:pPr>
              <a:buNone/>
            </a:pPr>
            <a:r>
              <a:rPr lang="en-CA" sz="1600" dirty="0"/>
              <a:t>Canada’s Changing Demographics</a:t>
            </a:r>
          </a:p>
          <a:p>
            <a:pPr>
              <a:buNone/>
            </a:pPr>
            <a:r>
              <a:rPr lang="en-CA" sz="1600" dirty="0">
                <a:hlinkClick r:id="rId4"/>
              </a:rPr>
              <a:t>https://www.youtube.com/watch?v=YUnstY9655w</a:t>
            </a: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r>
              <a:rPr lang="en-CA" sz="1600" u="sng" dirty="0"/>
              <a:t>Websites:</a:t>
            </a:r>
          </a:p>
          <a:p>
            <a:pPr>
              <a:buNone/>
            </a:pPr>
            <a:r>
              <a:rPr lang="en-CA" sz="1600" dirty="0"/>
              <a:t>Canada’s Population 2023</a:t>
            </a:r>
          </a:p>
          <a:p>
            <a:pPr>
              <a:buNone/>
            </a:pPr>
            <a:r>
              <a:rPr lang="en-CA" sz="1600" dirty="0">
                <a:hlinkClick r:id="rId5"/>
              </a:rPr>
              <a:t>https://www.worldometers.info/world-population/canada-population/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6"/>
              </a:rPr>
              <a:t>https://www150.statcan.gc.ca/n1/en/catalogue/91-209-X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7"/>
              </a:rPr>
              <a:t>https://immigrationnewscanada.ca/canada-population-2023-approaches-40-million/</a:t>
            </a:r>
            <a:endParaRPr lang="en-CA" sz="1600" dirty="0"/>
          </a:p>
          <a:p>
            <a:pPr>
              <a:buNone/>
            </a:pPr>
            <a:r>
              <a:rPr lang="en-CA" sz="1600" dirty="0"/>
              <a:t>Census Records</a:t>
            </a:r>
          </a:p>
          <a:p>
            <a:pPr>
              <a:buNone/>
            </a:pPr>
            <a:r>
              <a:rPr lang="en-CA" sz="1600" dirty="0">
                <a:hlinkClick r:id="rId8"/>
              </a:rPr>
              <a:t>https://www.bac-lac.gc.ca/eng/census/1921/Pages/introduction.aspx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9"/>
              </a:rPr>
              <a:t>https://census.gc.ca/census-recensement/index-eng.cfm</a:t>
            </a: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r>
              <a:rPr lang="en-CA" sz="1600" dirty="0"/>
              <a:t>Canadian Immigration</a:t>
            </a:r>
          </a:p>
          <a:p>
            <a:pPr>
              <a:buNone/>
            </a:pPr>
            <a:r>
              <a:rPr lang="en-CA" sz="1600" dirty="0">
                <a:hlinkClick r:id="rId10"/>
              </a:rPr>
              <a:t>https://www.statcan.gc.ca/en/subjects-start/immigration_and_ethnocultural_diversity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1"/>
              </a:rPr>
              <a:t>https://www.statcan.gc.ca/en/subjects-start/immigration_and_ethnocultural_diversity/immigrants_and_nonpermanent_residents</a:t>
            </a:r>
            <a:endParaRPr lang="en-CA" sz="1600" dirty="0"/>
          </a:p>
          <a:p>
            <a:pPr>
              <a:buNone/>
            </a:pPr>
            <a:r>
              <a:rPr lang="en-CA" sz="1600" dirty="0">
                <a:hlinkClick r:id="rId12"/>
              </a:rPr>
              <a:t>https://www.canadavisa.com/canada-immigration-levels-plans.html</a:t>
            </a:r>
            <a:endParaRPr lang="en-CA" sz="1600" dirty="0"/>
          </a:p>
          <a:p>
            <a:pPr>
              <a:buNone/>
            </a:pPr>
            <a:r>
              <a:rPr lang="en-CA" sz="1600">
                <a:hlinkClick r:id="rId13"/>
              </a:rPr>
              <a:t>https://www.cicnews.com/#gs.zty1lq</a:t>
            </a:r>
            <a:endParaRPr lang="en-CA" sz="160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/>
              <a:t>Websites:</a:t>
            </a:r>
          </a:p>
          <a:p>
            <a:pPr marL="0" indent="0">
              <a:buNone/>
            </a:pPr>
            <a:r>
              <a:rPr lang="en-CA" sz="1600" dirty="0"/>
              <a:t>Covid 19 and Demographics on Population Trends</a:t>
            </a:r>
          </a:p>
          <a:p>
            <a:pPr marL="0" indent="0">
              <a:buNone/>
            </a:pPr>
            <a:r>
              <a:rPr lang="en-CA" sz="1600" dirty="0">
                <a:hlinkClick r:id="rId3"/>
              </a:rPr>
              <a:t>https://www150.statcan.gc.ca/n1/pub/11-631-x/11-631-x2022001-eng.htm</a:t>
            </a:r>
            <a:endParaRPr lang="en-CA" sz="1600" dirty="0"/>
          </a:p>
          <a:p>
            <a:pPr marL="0" indent="0">
              <a:buNone/>
            </a:pPr>
            <a:r>
              <a:rPr lang="en-CA" sz="1600" dirty="0">
                <a:hlinkClick r:id="rId4"/>
              </a:rPr>
              <a:t>https://www.sshrc-crsh.gc.ca/news_room-salle_de_presse/perspectives/covid-19/populations-eng.aspx</a:t>
            </a:r>
            <a:endParaRPr lang="en-CA" sz="1600" dirty="0"/>
          </a:p>
          <a:p>
            <a:pPr marL="0" indent="0">
              <a:buNone/>
            </a:pPr>
            <a:r>
              <a:rPr lang="en-CA" sz="1600" dirty="0">
                <a:hlinkClick r:id="rId5"/>
              </a:rPr>
              <a:t>https://www.queensu.ca/gazette/stories/exploring-impacts-covid-19-newcomers-canada</a:t>
            </a:r>
            <a:endParaRPr lang="en-CA" sz="1600" dirty="0"/>
          </a:p>
          <a:p>
            <a:pPr marL="0" indent="0">
              <a:buNone/>
            </a:pPr>
            <a:r>
              <a:rPr lang="en-CA" sz="1600" dirty="0">
                <a:hlinkClick r:id="rId6"/>
              </a:rPr>
              <a:t>https://www.cbc.ca/news/health/canada-mental-health-crisis-covid-19-pandemic-1.6382378</a:t>
            </a:r>
            <a:endParaRPr lang="en-CA" sz="1600" dirty="0"/>
          </a:p>
          <a:p>
            <a:pPr marL="0" indent="0">
              <a:buNone/>
            </a:pPr>
            <a:endParaRPr lang="en-CA" sz="1600" dirty="0"/>
          </a:p>
          <a:p>
            <a:pPr>
              <a:buNone/>
            </a:pPr>
            <a:endParaRPr lang="en-CA" sz="1600" dirty="0"/>
          </a:p>
          <a:p>
            <a:pPr>
              <a:buNone/>
            </a:pPr>
            <a:endParaRPr lang="en-CA" sz="1600" u="sng" dirty="0"/>
          </a:p>
          <a:p>
            <a:pPr>
              <a:buNone/>
            </a:pPr>
            <a:endParaRPr lang="en-CA" sz="1600" u="sng" dirty="0"/>
          </a:p>
          <a:p>
            <a:pPr>
              <a:buNone/>
            </a:pPr>
            <a:endParaRPr lang="en-CA" sz="1600" u="sng" dirty="0"/>
          </a:p>
          <a:p>
            <a:pPr>
              <a:buAutoNum type="arabicPeriod"/>
            </a:pPr>
            <a:endParaRPr lang="en-C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578</Words>
  <Application>Microsoft Office PowerPoint</Application>
  <PresentationFormat>On-screen Show (4:3)</PresentationFormat>
  <Paragraphs>89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Intro to Strand C Social Patterns and Trends</vt:lpstr>
      <vt:lpstr>Key Research Questions To Think About:  Demographics and Social Patterns</vt:lpstr>
      <vt:lpstr>Key Vocabulary Terms </vt:lpstr>
      <vt:lpstr>Canada’s Population:  Trends and Social Patterns</vt:lpstr>
      <vt:lpstr>Canada’s Population:  Trends and Social Patterns</vt:lpstr>
      <vt:lpstr>Canada’s Population Age Distribution  2022</vt:lpstr>
      <vt:lpstr>Student Task Individual Questions</vt:lpstr>
      <vt:lpstr>References</vt:lpstr>
      <vt:lpstr>References</vt:lpstr>
      <vt:lpstr>Group Activity: Research on Demographics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Julie Bamford</cp:lastModifiedBy>
  <cp:revision>65</cp:revision>
  <dcterms:created xsi:type="dcterms:W3CDTF">2019-05-05T23:22:58Z</dcterms:created>
  <dcterms:modified xsi:type="dcterms:W3CDTF">2024-01-31T18:29:08Z</dcterms:modified>
</cp:coreProperties>
</file>