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50" name="Google Shape;50;p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ontario.c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ac.on.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on.ca/eng/employmentontari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oftrades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colleges.c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 dirty="0">
                <a:solidFill>
                  <a:schemeClr val="lt1"/>
                </a:solidFill>
              </a:rPr>
              <a:t>Unit 2 Career Pathways</a:t>
            </a:r>
            <a:endParaRPr dirty="0"/>
          </a:p>
        </p:txBody>
      </p:sp>
      <p:cxnSp>
        <p:nvCxnSpPr>
          <p:cNvPr id="112" name="Google Shape;112;p15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0" name="Google Shape;200;p24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2" name="Google Shape;202;p24" descr="About Us – Community Living Ontario"/>
          <p:cNvPicPr preferRelativeResize="0"/>
          <p:nvPr/>
        </p:nvPicPr>
        <p:blipFill rotWithShape="1">
          <a:blip r:embed="rId3">
            <a:alphaModFix/>
          </a:blip>
          <a:srcRect l="4443" r="1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/>
          <p:nvPr/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Community Living</a:t>
            </a:r>
            <a:endParaRPr/>
          </a:p>
        </p:txBody>
      </p:sp>
      <p:cxnSp>
        <p:nvCxnSpPr>
          <p:cNvPr id="205" name="Google Shape;205;p24"/>
          <p:cNvCxnSpPr/>
          <p:nvPr/>
        </p:nvCxnSpPr>
        <p:spPr>
          <a:xfrm>
            <a:off x="772429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2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Bookman Old Style"/>
              <a:buNone/>
            </a:pPr>
            <a:r>
              <a:rPr lang="en-US">
                <a:solidFill>
                  <a:srgbClr val="FFFFFF"/>
                </a:solidFill>
              </a:rPr>
              <a:t>Community Living Details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1096963" y="2675694"/>
            <a:ext cx="10058400" cy="31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>
                <a:solidFill>
                  <a:srgbClr val="000000"/>
                </a:solidFill>
              </a:rPr>
              <a:t> </a:t>
            </a:r>
            <a:r>
              <a:rPr lang="en-US" sz="1600" b="1" i="0" u="sng" dirty="0">
                <a:solidFill>
                  <a:srgbClr val="000000"/>
                </a:solidFill>
              </a:rPr>
              <a:t>Community Living </a:t>
            </a:r>
            <a:r>
              <a:rPr lang="en-US" sz="1600" b="0" i="0" dirty="0">
                <a:solidFill>
                  <a:srgbClr val="000000"/>
                </a:solidFill>
              </a:rPr>
              <a:t>is a non-profit program that advocates for people who have an intellectual disability to be fully included in all aspects of community life. </a:t>
            </a:r>
            <a:endParaRPr dirty="0"/>
          </a:p>
          <a:p>
            <a:pPr marL="91440" lvl="0" indent="-101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>
                <a:solidFill>
                  <a:srgbClr val="000000"/>
                </a:solidFill>
              </a:rPr>
              <a:t> Serves and advocates on behalf of more than 12,000 members across the province of Ontario</a:t>
            </a:r>
            <a:endParaRPr dirty="0"/>
          </a:p>
          <a:p>
            <a:pPr marL="91440" lvl="0" indent="-101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>
                <a:solidFill>
                  <a:srgbClr val="2E2E2E"/>
                </a:solidFill>
              </a:rPr>
              <a:t> Involves “transition planning” aka looking ahead to the future and preparing for adulthood. It is a partnership involving student, parent, teachers, friends, community and adult service providers.</a:t>
            </a:r>
            <a:endParaRPr dirty="0"/>
          </a:p>
          <a:p>
            <a:pPr marL="91440" lvl="0" indent="-101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>
                <a:solidFill>
                  <a:srgbClr val="2E2E2E"/>
                </a:solidFill>
              </a:rPr>
              <a:t> Concern themselves with such things as: </a:t>
            </a:r>
            <a:r>
              <a:rPr lang="en-US" sz="1600" b="1" i="1" dirty="0">
                <a:solidFill>
                  <a:srgbClr val="2E2E2E"/>
                </a:solidFill>
              </a:rPr>
              <a:t>living arrangements, employment opportunities, further education opportunities, recreation and social activities, and more.</a:t>
            </a:r>
            <a:endParaRPr b="1" i="1" dirty="0"/>
          </a:p>
          <a:p>
            <a:pPr marL="91440" lvl="0" indent="-101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>
                <a:solidFill>
                  <a:srgbClr val="2E2E2E"/>
                </a:solidFill>
              </a:rPr>
              <a:t> Visit </a:t>
            </a:r>
            <a:r>
              <a:rPr lang="en-US" sz="1600" b="1" i="0" u="sng" strike="noStrike" dirty="0">
                <a:solidFill>
                  <a:srgbClr val="136BA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Developmental Services Ontario</a:t>
            </a:r>
            <a:r>
              <a:rPr lang="en-US" sz="1600" b="0" i="0" dirty="0">
                <a:solidFill>
                  <a:srgbClr val="2E2E2E"/>
                </a:solidFill>
              </a:rPr>
              <a:t> for information. </a:t>
            </a:r>
            <a:endParaRPr dirty="0"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215" name="Google Shape;215;p2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3876"/>
            </a:gs>
            <a:gs pos="86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" name="Google Shape;221;p2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363876"/>
              </a:gs>
              <a:gs pos="86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</a:pPr>
            <a:r>
              <a:rPr lang="en-US" sz="8000" dirty="0"/>
              <a:t>Thoughts</a:t>
            </a:r>
            <a:r>
              <a:rPr lang="en-US" sz="8000" dirty="0">
                <a:solidFill>
                  <a:srgbClr val="FEFEFE"/>
                </a:solidFill>
              </a:rPr>
              <a:t>?</a:t>
            </a:r>
            <a:endParaRPr dirty="0"/>
          </a:p>
        </p:txBody>
      </p:sp>
      <p:cxnSp>
        <p:nvCxnSpPr>
          <p:cNvPr id="224" name="Google Shape;224;p26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2AAE4-937F-482C-AB2F-5573C6D78EB9}"/>
              </a:ext>
            </a:extLst>
          </p:cNvPr>
          <p:cNvSpPr txBox="1"/>
          <p:nvPr/>
        </p:nvSpPr>
        <p:spPr>
          <a:xfrm>
            <a:off x="7993676" y="2644170"/>
            <a:ext cx="3736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What are your thoughts on community living? Do you think it is beneficial? Why or why not?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Post your answers in the For Learning Moodle Forum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" name="Google Shape;231;p2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3" name="Google Shape;233;p27" descr="A room of colourful chairs"/>
          <p:cNvPicPr preferRelativeResize="0"/>
          <p:nvPr/>
        </p:nvPicPr>
        <p:blipFill rotWithShape="1">
          <a:blip r:embed="rId3">
            <a:alphaModFix/>
          </a:blip>
          <a:srcRect t="184" b="15547"/>
          <a:stretch/>
        </p:blipFill>
        <p:spPr>
          <a:xfrm>
            <a:off x="-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/>
          <p:nvPr/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University</a:t>
            </a:r>
            <a:endParaRPr/>
          </a:p>
        </p:txBody>
      </p:sp>
      <p:cxnSp>
        <p:nvCxnSpPr>
          <p:cNvPr id="236" name="Google Shape;236;p27"/>
          <p:cNvCxnSpPr/>
          <p:nvPr/>
        </p:nvCxnSpPr>
        <p:spPr>
          <a:xfrm>
            <a:off x="772429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2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Bookman Old Style"/>
              <a:buNone/>
            </a:pPr>
            <a:r>
              <a:rPr lang="en-US">
                <a:solidFill>
                  <a:srgbClr val="FFFFFF"/>
                </a:solidFill>
              </a:rPr>
              <a:t>University Details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1"/>
          </p:nvPr>
        </p:nvSpPr>
        <p:spPr>
          <a:xfrm>
            <a:off x="1096963" y="2675694"/>
            <a:ext cx="10058400" cy="31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0" i="0" dirty="0"/>
              <a:t> To </a:t>
            </a:r>
            <a:r>
              <a:rPr lang="en-US" b="1" i="0" u="sng" dirty="0"/>
              <a:t>attend university</a:t>
            </a:r>
            <a:r>
              <a:rPr lang="en-US" b="0" i="0" dirty="0"/>
              <a:t>, students must attain their </a:t>
            </a:r>
            <a:r>
              <a:rPr lang="en-US" b="1" i="1" dirty="0"/>
              <a:t>Ontario Secondary School Diploma and 6 of their grade 12 courses must be at the University or University/College Level</a:t>
            </a:r>
            <a:r>
              <a:rPr lang="en-US" b="0" i="0" dirty="0"/>
              <a:t>. 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0" i="0" dirty="0"/>
              <a:t> There are 21 universities in Ontario, offering professional programs in a variety of fields. Universities offer three and four year undergraduate degrees. 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/>
              <a:t> </a:t>
            </a:r>
            <a:r>
              <a:rPr lang="en-US" b="0" i="0" dirty="0"/>
              <a:t>For specific information about programs, visit </a:t>
            </a:r>
            <a:r>
              <a:rPr lang="en-US" b="0" i="0" dirty="0">
                <a:hlinkClick r:id="rId3"/>
              </a:rPr>
              <a:t>https://www.ouac.on.ca/</a:t>
            </a:r>
            <a:r>
              <a:rPr lang="en-US" b="0" i="0" dirty="0"/>
              <a:t> and/or a specific university website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3876"/>
            </a:gs>
            <a:gs pos="86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2" name="Google Shape;252;p29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363876"/>
              </a:gs>
              <a:gs pos="86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</a:pPr>
            <a:r>
              <a:rPr lang="en-US" sz="8000" dirty="0">
                <a:solidFill>
                  <a:srgbClr val="FEFEFE"/>
                </a:solidFill>
              </a:rPr>
              <a:t>Examples</a:t>
            </a:r>
            <a:endParaRPr dirty="0"/>
          </a:p>
        </p:txBody>
      </p:sp>
      <p:cxnSp>
        <p:nvCxnSpPr>
          <p:cNvPr id="255" name="Google Shape;255;p29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CF8F9-95D7-4C5F-8F9E-CA2D92BD8E52}"/>
              </a:ext>
            </a:extLst>
          </p:cNvPr>
          <p:cNvSpPr txBox="1"/>
          <p:nvPr/>
        </p:nvSpPr>
        <p:spPr>
          <a:xfrm>
            <a:off x="7987851" y="2659558"/>
            <a:ext cx="3433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Choose three universities that you think might be a good place for you to study.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Post in the For Learning Moodle Forum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" name="Google Shape;262;p30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4" name="Google Shape;264;p30" descr="Working space background"/>
          <p:cNvPicPr preferRelativeResize="0"/>
          <p:nvPr/>
        </p:nvPicPr>
        <p:blipFill rotWithShape="1">
          <a:blip r:embed="rId3">
            <a:alphaModFix/>
          </a:blip>
          <a:srcRect t="5742" b="9986"/>
          <a:stretch/>
        </p:blipFill>
        <p:spPr>
          <a:xfrm>
            <a:off x="-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/>
          <p:nvPr/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Workplace</a:t>
            </a:r>
            <a:endParaRPr/>
          </a:p>
        </p:txBody>
      </p:sp>
      <p:cxnSp>
        <p:nvCxnSpPr>
          <p:cNvPr id="267" name="Google Shape;267;p30"/>
          <p:cNvCxnSpPr/>
          <p:nvPr/>
        </p:nvCxnSpPr>
        <p:spPr>
          <a:xfrm>
            <a:off x="772429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3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Bookman Old Style"/>
              <a:buNone/>
            </a:pPr>
            <a:r>
              <a:rPr lang="en-US">
                <a:solidFill>
                  <a:srgbClr val="FFFFFF"/>
                </a:solidFill>
              </a:rPr>
              <a:t>Workplace Details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1096963" y="2675694"/>
            <a:ext cx="10058400" cy="31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0" i="0" dirty="0"/>
              <a:t> The goal of all students is to </a:t>
            </a:r>
            <a:r>
              <a:rPr lang="en-US" b="1" i="0" u="sng" dirty="0"/>
              <a:t>find employment that is fulfilling and of service to society. </a:t>
            </a:r>
            <a:r>
              <a:rPr lang="en-US" b="0" i="0" dirty="0"/>
              <a:t>There are many ways to get to the world of work and one of the ways is through an entry-level job. 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/>
              <a:t> </a:t>
            </a:r>
            <a:r>
              <a:rPr lang="en-US" b="0" i="0" dirty="0"/>
              <a:t>Students will find information regarding the availability of entry-level jobs in their guidance department at high school. A number of organizations exist that help assist students to find employment after high school. </a:t>
            </a:r>
            <a:r>
              <a:rPr lang="en-US" b="1" i="1" dirty="0"/>
              <a:t>An important organization is Employment Ontario.</a:t>
            </a:r>
            <a:endParaRPr b="1" i="1"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0" i="0" dirty="0"/>
              <a:t> Visit </a:t>
            </a:r>
            <a:r>
              <a:rPr lang="en-US" b="1" i="0" u="sng" strike="noStrike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Employment </a:t>
            </a:r>
            <a:r>
              <a:rPr lang="en-US" b="1" i="0" u="sng" strike="noStrike" dirty="0">
                <a:solidFill>
                  <a:srgbClr val="00B0F0"/>
                </a:solidFill>
              </a:rPr>
              <a:t>Ontario</a:t>
            </a:r>
            <a:r>
              <a:rPr lang="en-US" b="0" i="0" dirty="0">
                <a:solidFill>
                  <a:srgbClr val="00B0F0"/>
                </a:solidFill>
              </a:rPr>
              <a:t> </a:t>
            </a:r>
            <a:r>
              <a:rPr lang="en-US" b="0" i="0" dirty="0"/>
              <a:t>for specific information about programs.</a:t>
            </a:r>
            <a:endParaRPr dirty="0"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277" name="Google Shape;277;p3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3876"/>
            </a:gs>
            <a:gs pos="86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3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363876"/>
              </a:gs>
              <a:gs pos="86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</a:pPr>
            <a:r>
              <a:rPr lang="en-US" sz="8000" dirty="0"/>
              <a:t>Thoughts</a:t>
            </a:r>
            <a:r>
              <a:rPr lang="en-US" sz="8000" dirty="0">
                <a:solidFill>
                  <a:srgbClr val="FEFEFE"/>
                </a:solidFill>
              </a:rPr>
              <a:t>?</a:t>
            </a:r>
            <a:endParaRPr dirty="0"/>
          </a:p>
        </p:txBody>
      </p:sp>
      <p:cxnSp>
        <p:nvCxnSpPr>
          <p:cNvPr id="286" name="Google Shape;286;p32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16273-6F39-4E74-BCD9-FD56003FE503}"/>
              </a:ext>
            </a:extLst>
          </p:cNvPr>
          <p:cNvSpPr txBox="1"/>
          <p:nvPr/>
        </p:nvSpPr>
        <p:spPr>
          <a:xfrm>
            <a:off x="8052619" y="2644170"/>
            <a:ext cx="3472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Go through the Employment Ontario website. Do you think this is a useful tool? Why or why not?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Post your answer in the appropriate For Learning Moodle Forum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34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Overview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71752" y="2799654"/>
            <a:ext cx="3005462" cy="318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will be covering in class today: 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Post-Secondary Pathways</a:t>
            </a:r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Moodle Work</a:t>
            </a:r>
            <a:endParaRPr dirty="0"/>
          </a:p>
        </p:txBody>
      </p:sp>
      <p:pic>
        <p:nvPicPr>
          <p:cNvPr id="123" name="Google Shape;123;p16" descr="Find A New Career At 40 | Best Careers To Start At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017" y="1483049"/>
            <a:ext cx="6798082" cy="38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Post-Secondary Pathways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130" name="Google Shape;130;p17" descr="Getting Ready for Post-Secondary - St. Mary Catholic Secondary School"/>
          <p:cNvPicPr preferRelativeResize="0"/>
          <p:nvPr/>
        </p:nvPicPr>
        <p:blipFill rotWithShape="1">
          <a:blip r:embed="rId3">
            <a:alphaModFix/>
          </a:blip>
          <a:srcRect t="5436" r="1" b="33546"/>
          <a:stretch/>
        </p:blipFill>
        <p:spPr>
          <a:xfrm>
            <a:off x="20" y="10"/>
            <a:ext cx="4580077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>
            <a:off x="5200864" y="2353592"/>
            <a:ext cx="5669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5116784" y="2546224"/>
            <a:ext cx="5977938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sz="1800">
                <a:solidFill>
                  <a:srgbClr val="FFFFFF"/>
                </a:solidFill>
              </a:rPr>
              <a:t>1. Apprenticeship</a:t>
            </a:r>
            <a:endParaRPr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>
                <a:solidFill>
                  <a:srgbClr val="FFFFFF"/>
                </a:solidFill>
              </a:rPr>
              <a:t>2. College</a:t>
            </a:r>
            <a:endParaRPr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>
                <a:solidFill>
                  <a:srgbClr val="FFFFFF"/>
                </a:solidFill>
              </a:rPr>
              <a:t>3. Community Living</a:t>
            </a:r>
            <a:endParaRPr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>
                <a:solidFill>
                  <a:srgbClr val="FFFFFF"/>
                </a:solidFill>
              </a:rPr>
              <a:t>4. University</a:t>
            </a:r>
            <a:endParaRPr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>
                <a:solidFill>
                  <a:srgbClr val="FFFFFF"/>
                </a:solidFill>
              </a:rPr>
              <a:t>5. Workplace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0" name="Google Shape;140;p18" descr="Silhouette of a construction site"/>
          <p:cNvPicPr preferRelativeResize="0"/>
          <p:nvPr/>
        </p:nvPicPr>
        <p:blipFill rotWithShape="1">
          <a:blip r:embed="rId3">
            <a:alphaModFix/>
          </a:blip>
          <a:srcRect t="4591" b="11139"/>
          <a:stretch/>
        </p:blipFill>
        <p:spPr>
          <a:xfrm>
            <a:off x="-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Apprenticeship</a:t>
            </a:r>
            <a:endParaRPr/>
          </a:p>
        </p:txBody>
      </p:sp>
      <p:cxnSp>
        <p:nvCxnSpPr>
          <p:cNvPr id="143" name="Google Shape;143;p18"/>
          <p:cNvCxnSpPr/>
          <p:nvPr/>
        </p:nvCxnSpPr>
        <p:spPr>
          <a:xfrm>
            <a:off x="772429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Bookman Old Style"/>
              <a:buNone/>
            </a:pPr>
            <a:r>
              <a:rPr lang="en-US">
                <a:solidFill>
                  <a:srgbClr val="FFFFFF"/>
                </a:solidFill>
              </a:rPr>
              <a:t>Apprenticeship Details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1096963" y="2675694"/>
            <a:ext cx="10058400" cy="31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b="1" i="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1" i="0" u="sng" dirty="0">
                <a:latin typeface="Roboto"/>
                <a:ea typeface="Roboto"/>
                <a:cs typeface="Roboto"/>
                <a:sym typeface="Roboto"/>
              </a:rPr>
              <a:t>Apprenticeship </a:t>
            </a: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is a </a:t>
            </a:r>
            <a:r>
              <a:rPr lang="en-US" sz="1500" b="1" i="1" dirty="0">
                <a:latin typeface="Roboto"/>
                <a:ea typeface="Roboto"/>
                <a:cs typeface="Roboto"/>
                <a:sym typeface="Roboto"/>
              </a:rPr>
              <a:t>post-secondary pathway </a:t>
            </a: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that combines </a:t>
            </a:r>
            <a:r>
              <a:rPr lang="en-US" sz="1500" b="1" i="1" dirty="0">
                <a:latin typeface="Roboto"/>
                <a:ea typeface="Roboto"/>
                <a:cs typeface="Roboto"/>
                <a:sym typeface="Roboto"/>
              </a:rPr>
              <a:t>on-the-job training, work experience and technical training </a:t>
            </a: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that </a:t>
            </a:r>
            <a:r>
              <a:rPr lang="en-US" sz="1500" b="1" i="1" dirty="0">
                <a:latin typeface="Roboto"/>
                <a:ea typeface="Roboto"/>
                <a:cs typeface="Roboto"/>
                <a:sym typeface="Roboto"/>
              </a:rPr>
              <a:t>leads to certification in over 150 trades</a:t>
            </a: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 9</a:t>
            </a: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0% of apprenticeship training happens in the workplace doing the actual job.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 All apprentices attend in-school sessions offered by approved training delivery agents (e.g. colleges, unions) for the remaining 10%, which involves classroom instruction on theory.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 Once both school and on-the-job components have been satisfied, apprentices will receive a Certificate of Apprenticeship.</a:t>
            </a:r>
            <a:endParaRPr dirty="0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Noto Sans Symbols"/>
              <a:buChar char="⮚"/>
            </a:pP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Note: For trades with exams, apprentices must pass the exam before they can receive their Certificate of Qualification.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 Check out </a:t>
            </a:r>
            <a:r>
              <a:rPr lang="en-US" sz="1500" b="1" i="0" u="sng" strike="noStrike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College of Trades</a:t>
            </a:r>
            <a:r>
              <a:rPr lang="en-US" sz="1500" b="0" i="0" dirty="0">
                <a:latin typeface="Roboto"/>
                <a:ea typeface="Roboto"/>
                <a:cs typeface="Roboto"/>
                <a:sym typeface="Roboto"/>
              </a:rPr>
              <a:t> for more information about apprenticeship opportunities.</a:t>
            </a:r>
            <a:endParaRPr dirty="0"/>
          </a:p>
          <a:p>
            <a:pPr marL="91440" lvl="0" indent="-25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53" name="Google Shape;153;p1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3876"/>
            </a:gs>
            <a:gs pos="86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20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363876"/>
              </a:gs>
              <a:gs pos="86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</a:pPr>
            <a:r>
              <a:rPr lang="en-US" sz="8000" dirty="0">
                <a:solidFill>
                  <a:srgbClr val="FEFEFE"/>
                </a:solidFill>
              </a:rPr>
              <a:t>Examples</a:t>
            </a:r>
            <a:endParaRPr dirty="0"/>
          </a:p>
        </p:txBody>
      </p:sp>
      <p:cxnSp>
        <p:nvCxnSpPr>
          <p:cNvPr id="162" name="Google Shape;162;p20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01A09-20BE-440A-97F2-966F60604240}"/>
              </a:ext>
            </a:extLst>
          </p:cNvPr>
          <p:cNvSpPr txBox="1"/>
          <p:nvPr/>
        </p:nvSpPr>
        <p:spPr>
          <a:xfrm>
            <a:off x="8116580" y="2579577"/>
            <a:ext cx="363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Look at the websites on the previous slide and choose one Apprenticeship and one Trade that you think are interesting.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Post in the appropriate Moodle forum.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21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1" name="Google Shape;171;p21" descr="School corridor with lockers"/>
          <p:cNvPicPr preferRelativeResize="0"/>
          <p:nvPr/>
        </p:nvPicPr>
        <p:blipFill rotWithShape="1">
          <a:blip r:embed="rId3">
            <a:alphaModFix/>
          </a:blip>
          <a:srcRect t="13793"/>
          <a:stretch/>
        </p:blipFill>
        <p:spPr>
          <a:xfrm>
            <a:off x="-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College</a:t>
            </a:r>
            <a:endParaRPr/>
          </a:p>
        </p:txBody>
      </p:sp>
      <p:cxnSp>
        <p:nvCxnSpPr>
          <p:cNvPr id="174" name="Google Shape;174;p21"/>
          <p:cNvCxnSpPr/>
          <p:nvPr/>
        </p:nvCxnSpPr>
        <p:spPr>
          <a:xfrm>
            <a:off x="772429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Bookman Old Style"/>
              <a:buNone/>
            </a:pPr>
            <a:r>
              <a:rPr lang="en-US">
                <a:solidFill>
                  <a:srgbClr val="FFFFFF"/>
                </a:solidFill>
              </a:rPr>
              <a:t>College Details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1096963" y="2675694"/>
            <a:ext cx="10058400" cy="31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0" i="0" dirty="0"/>
              <a:t>There are </a:t>
            </a:r>
            <a:r>
              <a:rPr lang="en-US" sz="1600" b="1" i="0" u="sng" dirty="0"/>
              <a:t>27 colleges in Ontario</a:t>
            </a:r>
            <a:r>
              <a:rPr lang="en-US" sz="1600" b="0" i="0" dirty="0"/>
              <a:t>, located throughout the province. Colleges </a:t>
            </a:r>
            <a:r>
              <a:rPr lang="en-US" sz="1600" b="1" i="1" dirty="0"/>
              <a:t>offer a variety of diploma, certificate and applied degree programs</a:t>
            </a:r>
            <a:r>
              <a:rPr lang="en-US" sz="1600" b="0" i="0" dirty="0"/>
              <a:t>. </a:t>
            </a:r>
            <a:endParaRPr dirty="0"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b="0" i="0" dirty="0"/>
              <a:t>The basic admission requirement for postsecondary programs in the Ontario College system is </a:t>
            </a:r>
            <a:r>
              <a:rPr lang="en-US" sz="1600" dirty="0"/>
              <a:t>either an: </a:t>
            </a:r>
            <a:r>
              <a:rPr lang="en-US" sz="1600" b="0" i="0" dirty="0"/>
              <a:t>Ontario Secondary School Diploma </a:t>
            </a:r>
            <a:endParaRPr dirty="0"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dirty="0"/>
              <a:t> </a:t>
            </a:r>
            <a:r>
              <a:rPr lang="en-US" sz="1600" b="0" i="0" dirty="0"/>
              <a:t>Ontario colleges offer more than 2,400 program choices in almost 600 subject areas. Programs are career-oriented and geared toward marketable skills. Find out about programs, arrange a campus tour or talk to college staff who can answer your specific questions.</a:t>
            </a:r>
            <a:endParaRPr dirty="0"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dirty="0"/>
              <a:t> </a:t>
            </a:r>
            <a:r>
              <a:rPr lang="en-US" sz="1600" b="0" i="0" dirty="0"/>
              <a:t>Visit </a:t>
            </a:r>
            <a:r>
              <a:rPr lang="en-US" sz="1600" b="1" i="0" u="sng" strike="noStrike" dirty="0">
                <a:solidFill>
                  <a:schemeClr val="hlink"/>
                </a:solidFill>
                <a:hlinkClick r:id="rId3"/>
              </a:rPr>
              <a:t>Ontario Colleges </a:t>
            </a:r>
            <a:r>
              <a:rPr lang="en-US" sz="1600" b="0" i="0" dirty="0"/>
              <a:t>for more information and college specific requirements.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3876"/>
            </a:gs>
            <a:gs pos="86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3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363876"/>
              </a:gs>
              <a:gs pos="86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</a:pPr>
            <a:r>
              <a:rPr lang="en-US" sz="8000" dirty="0">
                <a:solidFill>
                  <a:srgbClr val="FEFEFE"/>
                </a:solidFill>
              </a:rPr>
              <a:t>Examples</a:t>
            </a:r>
            <a:endParaRPr dirty="0"/>
          </a:p>
        </p:txBody>
      </p:sp>
      <p:cxnSp>
        <p:nvCxnSpPr>
          <p:cNvPr id="193" name="Google Shape;193;p23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889A3-9D4E-4348-9BF7-6DE571236C38}"/>
              </a:ext>
            </a:extLst>
          </p:cNvPr>
          <p:cNvSpPr txBox="1"/>
          <p:nvPr/>
        </p:nvSpPr>
        <p:spPr>
          <a:xfrm>
            <a:off x="8033106" y="2767280"/>
            <a:ext cx="334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Choose three colleges that you think might be a good place for you to study.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Post in the For Learning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 Moodle Forum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713</Words>
  <Application>Microsoft Office PowerPoint</Application>
  <PresentationFormat>Widescreen</PresentationFormat>
  <Paragraphs>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Arial</vt:lpstr>
      <vt:lpstr>Libre Franklin</vt:lpstr>
      <vt:lpstr>Roboto</vt:lpstr>
      <vt:lpstr>Noto Sans Symbols</vt:lpstr>
      <vt:lpstr>Bookman Old Style</vt:lpstr>
      <vt:lpstr>1_RetrospectVTI</vt:lpstr>
      <vt:lpstr>1_RetrospectVTI</vt:lpstr>
      <vt:lpstr>Unit 2 Career Pathways</vt:lpstr>
      <vt:lpstr>Overview</vt:lpstr>
      <vt:lpstr>Post-Secondary Pathways</vt:lpstr>
      <vt:lpstr>Apprenticeship</vt:lpstr>
      <vt:lpstr>Apprenticeship Details</vt:lpstr>
      <vt:lpstr>Examples</vt:lpstr>
      <vt:lpstr>College</vt:lpstr>
      <vt:lpstr>College Details</vt:lpstr>
      <vt:lpstr>Examples</vt:lpstr>
      <vt:lpstr>Community Living</vt:lpstr>
      <vt:lpstr>Community Living Details</vt:lpstr>
      <vt:lpstr>Thoughts?</vt:lpstr>
      <vt:lpstr>University</vt:lpstr>
      <vt:lpstr>University Details</vt:lpstr>
      <vt:lpstr>Examples</vt:lpstr>
      <vt:lpstr>Workplace</vt:lpstr>
      <vt:lpstr>Workplace Details</vt:lpstr>
      <vt:lpstr>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Owner</dc:creator>
  <cp:lastModifiedBy>Gillian Matthews</cp:lastModifiedBy>
  <cp:revision>17</cp:revision>
  <dcterms:modified xsi:type="dcterms:W3CDTF">2024-05-07T15:52:43Z</dcterms:modified>
</cp:coreProperties>
</file>