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59" r:id="rId5"/>
    <p:sldId id="262" r:id="rId6"/>
    <p:sldId id="263" r:id="rId7"/>
    <p:sldId id="264" r:id="rId8"/>
    <p:sldId id="268" r:id="rId9"/>
    <p:sldId id="269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F74D8-67A2-4A7A-A8C0-53F3821CE9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83D2B-8D35-4DE6-8794-572929C554A1}">
      <dgm:prSet/>
      <dgm:spPr/>
      <dgm:t>
        <a:bodyPr/>
        <a:lstStyle/>
        <a:p>
          <a:pPr algn="ctr"/>
          <a:r>
            <a:rPr lang="en-CA" dirty="0"/>
            <a:t>People are upset because using the Clause means that a Government </a:t>
          </a:r>
          <a:r>
            <a:rPr lang="en-CA" b="1" dirty="0">
              <a:solidFill>
                <a:srgbClr val="FFFF00"/>
              </a:solidFill>
            </a:rPr>
            <a:t>can ignore </a:t>
          </a:r>
          <a:r>
            <a:rPr lang="en-CA" dirty="0"/>
            <a:t>the findings of the Judicial Branch.</a:t>
          </a:r>
          <a:endParaRPr lang="en-US" dirty="0"/>
        </a:p>
      </dgm:t>
    </dgm:pt>
    <dgm:pt modelId="{7B6E5D0E-0791-47AB-8072-7CB4320A7452}" type="parTrans" cxnId="{4122BCA1-4670-4E10-92A2-7A94F2344C48}">
      <dgm:prSet/>
      <dgm:spPr/>
      <dgm:t>
        <a:bodyPr/>
        <a:lstStyle/>
        <a:p>
          <a:endParaRPr lang="en-US"/>
        </a:p>
      </dgm:t>
    </dgm:pt>
    <dgm:pt modelId="{A0919D47-6276-45E7-96BC-22390712FF4D}" type="sibTrans" cxnId="{4122BCA1-4670-4E10-92A2-7A94F2344C48}">
      <dgm:prSet/>
      <dgm:spPr/>
      <dgm:t>
        <a:bodyPr/>
        <a:lstStyle/>
        <a:p>
          <a:endParaRPr lang="en-US"/>
        </a:p>
      </dgm:t>
    </dgm:pt>
    <dgm:pt modelId="{C05D62E3-1E1F-43D8-8CD1-B4CF8A423B3D}">
      <dgm:prSet/>
      <dgm:spPr/>
      <dgm:t>
        <a:bodyPr/>
        <a:lstStyle/>
        <a:p>
          <a:r>
            <a:rPr lang="en-CA" dirty="0"/>
            <a:t>The question boils down to whether a </a:t>
          </a:r>
          <a:r>
            <a:rPr lang="en-CA" b="1" dirty="0">
              <a:solidFill>
                <a:srgbClr val="FFC000"/>
              </a:solidFill>
            </a:rPr>
            <a:t>Government should be able to enact any legislation it feels serves its purposes </a:t>
          </a:r>
          <a:r>
            <a:rPr lang="en-CA" dirty="0"/>
            <a:t>or if the </a:t>
          </a:r>
          <a:r>
            <a:rPr lang="en-CA" b="1" dirty="0">
              <a:solidFill>
                <a:srgbClr val="00FFFF"/>
              </a:solidFill>
            </a:rPr>
            <a:t>Courts’ authority over the Constitutionality of law takes priority</a:t>
          </a:r>
          <a:r>
            <a:rPr lang="en-CA" dirty="0"/>
            <a:t>.</a:t>
          </a:r>
          <a:endParaRPr lang="en-US" dirty="0"/>
        </a:p>
      </dgm:t>
    </dgm:pt>
    <dgm:pt modelId="{A2523517-43DF-4998-AE96-2D98E22EB526}" type="parTrans" cxnId="{D57F6279-CA99-4281-AA8E-96B580908601}">
      <dgm:prSet/>
      <dgm:spPr/>
      <dgm:t>
        <a:bodyPr/>
        <a:lstStyle/>
        <a:p>
          <a:endParaRPr lang="en-US"/>
        </a:p>
      </dgm:t>
    </dgm:pt>
    <dgm:pt modelId="{4005ABC5-170C-44CE-8E04-B74A4F0FC999}" type="sibTrans" cxnId="{D57F6279-CA99-4281-AA8E-96B580908601}">
      <dgm:prSet/>
      <dgm:spPr/>
      <dgm:t>
        <a:bodyPr/>
        <a:lstStyle/>
        <a:p>
          <a:endParaRPr lang="en-US"/>
        </a:p>
      </dgm:t>
    </dgm:pt>
    <dgm:pt modelId="{F995B823-25B8-4600-ADFA-9AE93F072F35}" type="pres">
      <dgm:prSet presAssocID="{D29F74D8-67A2-4A7A-A8C0-53F3821CE9BA}" presName="linear" presStyleCnt="0">
        <dgm:presLayoutVars>
          <dgm:animLvl val="lvl"/>
          <dgm:resizeHandles val="exact"/>
        </dgm:presLayoutVars>
      </dgm:prSet>
      <dgm:spPr/>
    </dgm:pt>
    <dgm:pt modelId="{7A5916F4-BFA0-4370-A035-AF964A7174B9}" type="pres">
      <dgm:prSet presAssocID="{15A83D2B-8D35-4DE6-8794-572929C554A1}" presName="parentText" presStyleLbl="node1" presStyleIdx="0" presStyleCnt="2" custLinFactNeighborX="-10435" custLinFactNeighborY="-20353">
        <dgm:presLayoutVars>
          <dgm:chMax val="0"/>
          <dgm:bulletEnabled val="1"/>
        </dgm:presLayoutVars>
      </dgm:prSet>
      <dgm:spPr/>
    </dgm:pt>
    <dgm:pt modelId="{04EC299F-93B7-4A3A-9018-B1877C993B65}" type="pres">
      <dgm:prSet presAssocID="{A0919D47-6276-45E7-96BC-22390712FF4D}" presName="spacer" presStyleCnt="0"/>
      <dgm:spPr/>
    </dgm:pt>
    <dgm:pt modelId="{682D7EEC-483A-4AD3-B711-EBC98367A30C}" type="pres">
      <dgm:prSet presAssocID="{C05D62E3-1E1F-43D8-8CD1-B4CF8A423B3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588816-56AD-401A-8B1B-78545F5778DA}" type="presOf" srcId="{C05D62E3-1E1F-43D8-8CD1-B4CF8A423B3D}" destId="{682D7EEC-483A-4AD3-B711-EBC98367A30C}" srcOrd="0" destOrd="0" presId="urn:microsoft.com/office/officeart/2005/8/layout/vList2"/>
    <dgm:cxn modelId="{7A8D3F21-9732-4F66-81F9-BC8827F767EC}" type="presOf" srcId="{15A83D2B-8D35-4DE6-8794-572929C554A1}" destId="{7A5916F4-BFA0-4370-A035-AF964A7174B9}" srcOrd="0" destOrd="0" presId="urn:microsoft.com/office/officeart/2005/8/layout/vList2"/>
    <dgm:cxn modelId="{D57F6279-CA99-4281-AA8E-96B580908601}" srcId="{D29F74D8-67A2-4A7A-A8C0-53F3821CE9BA}" destId="{C05D62E3-1E1F-43D8-8CD1-B4CF8A423B3D}" srcOrd="1" destOrd="0" parTransId="{A2523517-43DF-4998-AE96-2D98E22EB526}" sibTransId="{4005ABC5-170C-44CE-8E04-B74A4F0FC999}"/>
    <dgm:cxn modelId="{1117459E-27D2-4797-8246-076E4289BB7C}" type="presOf" srcId="{D29F74D8-67A2-4A7A-A8C0-53F3821CE9BA}" destId="{F995B823-25B8-4600-ADFA-9AE93F072F35}" srcOrd="0" destOrd="0" presId="urn:microsoft.com/office/officeart/2005/8/layout/vList2"/>
    <dgm:cxn modelId="{4122BCA1-4670-4E10-92A2-7A94F2344C48}" srcId="{D29F74D8-67A2-4A7A-A8C0-53F3821CE9BA}" destId="{15A83D2B-8D35-4DE6-8794-572929C554A1}" srcOrd="0" destOrd="0" parTransId="{7B6E5D0E-0791-47AB-8072-7CB4320A7452}" sibTransId="{A0919D47-6276-45E7-96BC-22390712FF4D}"/>
    <dgm:cxn modelId="{E3154248-123C-4BA2-87E2-97F5AACFD05E}" type="presParOf" srcId="{F995B823-25B8-4600-ADFA-9AE93F072F35}" destId="{7A5916F4-BFA0-4370-A035-AF964A7174B9}" srcOrd="0" destOrd="0" presId="urn:microsoft.com/office/officeart/2005/8/layout/vList2"/>
    <dgm:cxn modelId="{BA125F79-264B-45E8-AFB3-0977E564578D}" type="presParOf" srcId="{F995B823-25B8-4600-ADFA-9AE93F072F35}" destId="{04EC299F-93B7-4A3A-9018-B1877C993B65}" srcOrd="1" destOrd="0" presId="urn:microsoft.com/office/officeart/2005/8/layout/vList2"/>
    <dgm:cxn modelId="{FEF5C6E6-05FE-4563-81CC-1B484A7D5169}" type="presParOf" srcId="{F995B823-25B8-4600-ADFA-9AE93F072F35}" destId="{682D7EEC-483A-4AD3-B711-EBC98367A3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F74D8-67A2-4A7A-A8C0-53F3821CE9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83D2B-8D35-4DE6-8794-572929C554A1}">
      <dgm:prSet/>
      <dgm:spPr/>
      <dgm:t>
        <a:bodyPr/>
        <a:lstStyle/>
        <a:p>
          <a:pPr algn="ctr"/>
          <a:r>
            <a:rPr lang="en-CA" dirty="0"/>
            <a:t>In Ontario, the Notwithstanding Clause has </a:t>
          </a:r>
          <a:r>
            <a:rPr lang="en-CA" b="1" dirty="0">
              <a:solidFill>
                <a:srgbClr val="FFFF00"/>
              </a:solidFill>
            </a:rPr>
            <a:t>never</a:t>
          </a:r>
          <a:r>
            <a:rPr lang="en-CA" dirty="0"/>
            <a:t> been used by a Provincial Government, although the Ford government came close in 2018.</a:t>
          </a:r>
          <a:endParaRPr lang="en-US" dirty="0"/>
        </a:p>
      </dgm:t>
    </dgm:pt>
    <dgm:pt modelId="{7B6E5D0E-0791-47AB-8072-7CB4320A7452}" type="parTrans" cxnId="{4122BCA1-4670-4E10-92A2-7A94F2344C48}">
      <dgm:prSet/>
      <dgm:spPr/>
      <dgm:t>
        <a:bodyPr/>
        <a:lstStyle/>
        <a:p>
          <a:endParaRPr lang="en-US"/>
        </a:p>
      </dgm:t>
    </dgm:pt>
    <dgm:pt modelId="{A0919D47-6276-45E7-96BC-22390712FF4D}" type="sibTrans" cxnId="{4122BCA1-4670-4E10-92A2-7A94F2344C48}">
      <dgm:prSet/>
      <dgm:spPr/>
      <dgm:t>
        <a:bodyPr/>
        <a:lstStyle/>
        <a:p>
          <a:endParaRPr lang="en-US"/>
        </a:p>
      </dgm:t>
    </dgm:pt>
    <dgm:pt modelId="{C05D62E3-1E1F-43D8-8CD1-B4CF8A423B3D}">
      <dgm:prSet/>
      <dgm:spPr/>
      <dgm:t>
        <a:bodyPr/>
        <a:lstStyle/>
        <a:p>
          <a:r>
            <a:rPr lang="en-CA" dirty="0"/>
            <a:t>Do you think that the Government should be able to ignore the power of Provincial Courts to pass their legislation?</a:t>
          </a:r>
          <a:endParaRPr lang="en-US" dirty="0"/>
        </a:p>
      </dgm:t>
    </dgm:pt>
    <dgm:pt modelId="{A2523517-43DF-4998-AE96-2D98E22EB526}" type="parTrans" cxnId="{D57F6279-CA99-4281-AA8E-96B580908601}">
      <dgm:prSet/>
      <dgm:spPr/>
      <dgm:t>
        <a:bodyPr/>
        <a:lstStyle/>
        <a:p>
          <a:endParaRPr lang="en-US"/>
        </a:p>
      </dgm:t>
    </dgm:pt>
    <dgm:pt modelId="{4005ABC5-170C-44CE-8E04-B74A4F0FC999}" type="sibTrans" cxnId="{D57F6279-CA99-4281-AA8E-96B580908601}">
      <dgm:prSet/>
      <dgm:spPr/>
      <dgm:t>
        <a:bodyPr/>
        <a:lstStyle/>
        <a:p>
          <a:endParaRPr lang="en-US"/>
        </a:p>
      </dgm:t>
    </dgm:pt>
    <dgm:pt modelId="{F995B823-25B8-4600-ADFA-9AE93F072F35}" type="pres">
      <dgm:prSet presAssocID="{D29F74D8-67A2-4A7A-A8C0-53F3821CE9BA}" presName="linear" presStyleCnt="0">
        <dgm:presLayoutVars>
          <dgm:animLvl val="lvl"/>
          <dgm:resizeHandles val="exact"/>
        </dgm:presLayoutVars>
      </dgm:prSet>
      <dgm:spPr/>
    </dgm:pt>
    <dgm:pt modelId="{7A5916F4-BFA0-4370-A035-AF964A7174B9}" type="pres">
      <dgm:prSet presAssocID="{15A83D2B-8D35-4DE6-8794-572929C554A1}" presName="parentText" presStyleLbl="node1" presStyleIdx="0" presStyleCnt="2" custLinFactNeighborX="-10435" custLinFactNeighborY="-20353">
        <dgm:presLayoutVars>
          <dgm:chMax val="0"/>
          <dgm:bulletEnabled val="1"/>
        </dgm:presLayoutVars>
      </dgm:prSet>
      <dgm:spPr/>
    </dgm:pt>
    <dgm:pt modelId="{04EC299F-93B7-4A3A-9018-B1877C993B65}" type="pres">
      <dgm:prSet presAssocID="{A0919D47-6276-45E7-96BC-22390712FF4D}" presName="spacer" presStyleCnt="0"/>
      <dgm:spPr/>
    </dgm:pt>
    <dgm:pt modelId="{682D7EEC-483A-4AD3-B711-EBC98367A30C}" type="pres">
      <dgm:prSet presAssocID="{C05D62E3-1E1F-43D8-8CD1-B4CF8A423B3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588816-56AD-401A-8B1B-78545F5778DA}" type="presOf" srcId="{C05D62E3-1E1F-43D8-8CD1-B4CF8A423B3D}" destId="{682D7EEC-483A-4AD3-B711-EBC98367A30C}" srcOrd="0" destOrd="0" presId="urn:microsoft.com/office/officeart/2005/8/layout/vList2"/>
    <dgm:cxn modelId="{7A8D3F21-9732-4F66-81F9-BC8827F767EC}" type="presOf" srcId="{15A83D2B-8D35-4DE6-8794-572929C554A1}" destId="{7A5916F4-BFA0-4370-A035-AF964A7174B9}" srcOrd="0" destOrd="0" presId="urn:microsoft.com/office/officeart/2005/8/layout/vList2"/>
    <dgm:cxn modelId="{D57F6279-CA99-4281-AA8E-96B580908601}" srcId="{D29F74D8-67A2-4A7A-A8C0-53F3821CE9BA}" destId="{C05D62E3-1E1F-43D8-8CD1-B4CF8A423B3D}" srcOrd="1" destOrd="0" parTransId="{A2523517-43DF-4998-AE96-2D98E22EB526}" sibTransId="{4005ABC5-170C-44CE-8E04-B74A4F0FC999}"/>
    <dgm:cxn modelId="{1117459E-27D2-4797-8246-076E4289BB7C}" type="presOf" srcId="{D29F74D8-67A2-4A7A-A8C0-53F3821CE9BA}" destId="{F995B823-25B8-4600-ADFA-9AE93F072F35}" srcOrd="0" destOrd="0" presId="urn:microsoft.com/office/officeart/2005/8/layout/vList2"/>
    <dgm:cxn modelId="{4122BCA1-4670-4E10-92A2-7A94F2344C48}" srcId="{D29F74D8-67A2-4A7A-A8C0-53F3821CE9BA}" destId="{15A83D2B-8D35-4DE6-8794-572929C554A1}" srcOrd="0" destOrd="0" parTransId="{7B6E5D0E-0791-47AB-8072-7CB4320A7452}" sibTransId="{A0919D47-6276-45E7-96BC-22390712FF4D}"/>
    <dgm:cxn modelId="{E3154248-123C-4BA2-87E2-97F5AACFD05E}" type="presParOf" srcId="{F995B823-25B8-4600-ADFA-9AE93F072F35}" destId="{7A5916F4-BFA0-4370-A035-AF964A7174B9}" srcOrd="0" destOrd="0" presId="urn:microsoft.com/office/officeart/2005/8/layout/vList2"/>
    <dgm:cxn modelId="{BA125F79-264B-45E8-AFB3-0977E564578D}" type="presParOf" srcId="{F995B823-25B8-4600-ADFA-9AE93F072F35}" destId="{04EC299F-93B7-4A3A-9018-B1877C993B65}" srcOrd="1" destOrd="0" presId="urn:microsoft.com/office/officeart/2005/8/layout/vList2"/>
    <dgm:cxn modelId="{FEF5C6E6-05FE-4563-81CC-1B484A7D5169}" type="presParOf" srcId="{F995B823-25B8-4600-ADFA-9AE93F072F35}" destId="{682D7EEC-483A-4AD3-B711-EBC98367A3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16F4-BFA0-4370-A035-AF964A7174B9}">
      <dsp:nvSpPr>
        <dsp:cNvPr id="0" name=""/>
        <dsp:cNvSpPr/>
      </dsp:nvSpPr>
      <dsp:spPr>
        <a:xfrm>
          <a:off x="0" y="64916"/>
          <a:ext cx="6336323" cy="2062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People are upset because using the Clause means that a Government </a:t>
          </a:r>
          <a:r>
            <a:rPr lang="en-CA" sz="2400" b="1" kern="1200" dirty="0">
              <a:solidFill>
                <a:srgbClr val="FFFF00"/>
              </a:solidFill>
            </a:rPr>
            <a:t>can ignore </a:t>
          </a:r>
          <a:r>
            <a:rPr lang="en-CA" sz="2400" kern="1200" dirty="0"/>
            <a:t>the findings of the Judicial Branch.</a:t>
          </a:r>
          <a:endParaRPr lang="en-US" sz="2400" kern="1200" dirty="0"/>
        </a:p>
      </dsp:txBody>
      <dsp:txXfrm>
        <a:off x="100665" y="165581"/>
        <a:ext cx="6134993" cy="1860795"/>
      </dsp:txXfrm>
    </dsp:sp>
    <dsp:sp modelId="{682D7EEC-483A-4AD3-B711-EBC98367A30C}">
      <dsp:nvSpPr>
        <dsp:cNvPr id="0" name=""/>
        <dsp:cNvSpPr/>
      </dsp:nvSpPr>
      <dsp:spPr>
        <a:xfrm>
          <a:off x="0" y="2210229"/>
          <a:ext cx="6336323" cy="2062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The question boils down to whether a </a:t>
          </a:r>
          <a:r>
            <a:rPr lang="en-CA" sz="2400" b="1" kern="1200" dirty="0">
              <a:solidFill>
                <a:srgbClr val="FFC000"/>
              </a:solidFill>
            </a:rPr>
            <a:t>Government should be able to enact any legislation it feels serves its purposes </a:t>
          </a:r>
          <a:r>
            <a:rPr lang="en-CA" sz="2400" kern="1200" dirty="0"/>
            <a:t>or if the </a:t>
          </a:r>
          <a:r>
            <a:rPr lang="en-CA" sz="2400" b="1" kern="1200" dirty="0">
              <a:solidFill>
                <a:srgbClr val="00FFFF"/>
              </a:solidFill>
            </a:rPr>
            <a:t>Courts’ authority over the Constitutionality of law takes priority</a:t>
          </a:r>
          <a:r>
            <a:rPr lang="en-CA" sz="2400" kern="1200" dirty="0"/>
            <a:t>.</a:t>
          </a:r>
          <a:endParaRPr lang="en-US" sz="2400" kern="1200" dirty="0"/>
        </a:p>
      </dsp:txBody>
      <dsp:txXfrm>
        <a:off x="100665" y="2310894"/>
        <a:ext cx="6134993" cy="1860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16F4-BFA0-4370-A035-AF964A7174B9}">
      <dsp:nvSpPr>
        <dsp:cNvPr id="0" name=""/>
        <dsp:cNvSpPr/>
      </dsp:nvSpPr>
      <dsp:spPr>
        <a:xfrm>
          <a:off x="0" y="47180"/>
          <a:ext cx="6336323" cy="2069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900" kern="1200" dirty="0"/>
            <a:t>In Ontario, the Notwithstanding Clause has </a:t>
          </a:r>
          <a:r>
            <a:rPr lang="en-CA" sz="2900" b="1" kern="1200" dirty="0">
              <a:solidFill>
                <a:srgbClr val="FFFF00"/>
              </a:solidFill>
            </a:rPr>
            <a:t>never</a:t>
          </a:r>
          <a:r>
            <a:rPr lang="en-CA" sz="2900" kern="1200" dirty="0"/>
            <a:t> been used by a Provincial Government, although the Ford government came close in 2018.</a:t>
          </a:r>
          <a:endParaRPr lang="en-US" sz="2900" kern="1200" dirty="0"/>
        </a:p>
      </dsp:txBody>
      <dsp:txXfrm>
        <a:off x="101036" y="148216"/>
        <a:ext cx="6134251" cy="1867658"/>
      </dsp:txXfrm>
    </dsp:sp>
    <dsp:sp modelId="{682D7EEC-483A-4AD3-B711-EBC98367A30C}">
      <dsp:nvSpPr>
        <dsp:cNvPr id="0" name=""/>
        <dsp:cNvSpPr/>
      </dsp:nvSpPr>
      <dsp:spPr>
        <a:xfrm>
          <a:off x="0" y="2217429"/>
          <a:ext cx="6336323" cy="2069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900" kern="1200" dirty="0"/>
            <a:t>Do you think that the Government should be able to ignore the power of Provincial Courts to pass their legislation?</a:t>
          </a:r>
          <a:endParaRPr lang="en-US" sz="2900" kern="1200" dirty="0"/>
        </a:p>
      </dsp:txBody>
      <dsp:txXfrm>
        <a:off x="101036" y="2318465"/>
        <a:ext cx="6134251" cy="1867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8CD0-FFEB-4F97-A4AB-38B71A9BF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640A1-7007-4DD1-9F01-660A46270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64E0-C603-4468-B3A9-D824E879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AA301-E28C-4C2B-B92E-F944B3C73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B054A-96F8-4066-9207-131BB8E0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462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EFFB-9659-4982-9265-AA52D6114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362BD-C2FA-46C9-BA68-075C95273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7E0CA-7F06-4053-9F4F-5CCCE3DE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BB6BB-88BC-4EF2-B479-7A11AF8C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EBD2-597E-40D2-AE98-1A284EE8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867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8A661F-72B9-43DC-855A-E153CC67A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F76FE-6FF0-4C85-A8DC-618F3BFC2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6085-7CEE-4F76-97C0-E147D0B0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DDF31-43AD-4FE6-AB51-98A5503C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4A907-B882-4005-AE09-FB299B10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4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EEB8C-154A-455A-A350-F7E3D0486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8B5B0-D86B-4162-AC13-5794CD055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1477A-B3CF-4747-A6E7-3C7331C5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A2FA9-94B4-4104-90BF-65DD509D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ACCB6-D32F-4128-8414-46B75D80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580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88BC-B812-40D4-9BE1-5B6A328FE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1271D-6AA6-4B5B-B25C-2EB9D465B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FEE57-61F6-420C-A243-9A74390F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081B7-3ACC-4DA5-988A-A4B8623F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C89A5-BB7A-4CC6-A465-428971D7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095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226F-A8F9-409F-85B6-927AFEFD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DA260-E064-4ACE-BBF5-1A57C9BA3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F64C4-2AF1-4300-817E-BD4866D88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51034-64C6-4A83-B39F-C37C1A5A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51E01-B7A6-4829-9D66-A187E435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72F7B-59B9-497D-B336-C1BF3264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581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60E77-3AD4-445C-9EBB-9D553378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129B8-4D07-47D0-B52A-CE1C1DE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129A0-752F-4A82-8C90-6149C13F4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2E8CED-D16E-4709-A9F8-6B0C95D0E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66F94-B564-4D70-9F7E-EB7831707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E51E8-D00D-44B5-BCED-9CF207D9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7976C-A64C-46BD-BF7F-337328C8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2BFCC-B017-4AC5-AFFA-D8A7EB7F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379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F8A8-C100-4250-8DF3-D4783814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EA687-6869-4E46-9CBC-5890C47D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FA192-8411-4F91-BD69-F0FB8428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F6F0D-222B-411E-972E-892EEBB3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08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87C503-5E88-42E2-BB39-D21E4741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A7CDDA-9EAC-46B0-865D-D6047A40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16C13-1A81-4B37-952B-D8F6C084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981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99A8-2EF8-4A8F-82A5-835E1ED7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9771-885D-410C-A0AD-31FAB781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C3CC5-7D93-4E93-886B-69B29C326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516B6-E7FA-455D-8C6C-B03CF3A9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DD7E6-6E67-423E-B0CB-3722E9AB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C0BC9-6B65-4AEE-A2EC-16BD6D99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378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1E3C1-409C-4BB3-8B6E-21FFD150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AEB424-4806-4D3A-B4E0-F6C85DA51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02A86-BE6A-4419-8E84-E6C263A30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FD0A7-5602-4C58-9977-ABF18FA5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6A5-0017-41BE-ACD6-BD48BD73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254A-2272-4975-965B-39B2DC50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69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583D7E-A4D3-43D5-A337-BF2CB434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24803-BA7D-445F-B977-61B489AA8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C74D8-9981-475B-8A03-6FCAF767D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23A3B-D704-4777-AFDA-E54DD409A95A}" type="datetimeFigureOut">
              <a:rPr lang="en-CA" smtClean="0"/>
              <a:t>2021-06-10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6A637-FE55-48F7-8232-E64F64CBC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F933B-60FC-4DB9-B111-A42E24537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67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46E4C-8CFB-4EB6-86C4-CF06203F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578" y="1688119"/>
            <a:ext cx="4500844" cy="31146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  <a:t>The </a:t>
            </a:r>
            <a:b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</a:br>
            <a: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  <a:t>Nothwithstanding Clause</a:t>
            </a:r>
            <a:b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</a:br>
            <a:endParaRPr lang="en-US" sz="3500" kern="1200" dirty="0">
              <a:solidFill>
                <a:schemeClr val="bg1"/>
              </a:solidFill>
              <a:latin typeface="Veteran Typewriter" panose="020005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6" descr="Doug Ford photo">
            <a:extLst>
              <a:ext uri="{FF2B5EF4-FFF2-40B4-BE49-F238E27FC236}">
                <a16:creationId xmlns:a16="http://schemas.microsoft.com/office/drawing/2014/main" id="{A9369316-F392-474A-939D-FBF67E4A75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5" r="1684"/>
          <a:stretch/>
        </p:blipFill>
        <p:spPr bwMode="auto"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4" descr="Canada a Constitutional Monarchy.">
            <a:extLst>
              <a:ext uri="{FF2B5EF4-FFF2-40B4-BE49-F238E27FC236}">
                <a16:creationId xmlns:a16="http://schemas.microsoft.com/office/drawing/2014/main" id="{8A5E79E3-8D83-4CCC-8EFB-A2C7D70E85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5" r="30195" b="1"/>
          <a:stretch/>
        </p:blipFill>
        <p:spPr bwMode="auto">
          <a:xfrm>
            <a:off x="8281916" y="1"/>
            <a:ext cx="3910084" cy="685800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4AE1593-01DA-4474-88AD-509CF959E376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/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0530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3A6C-B7C9-4FF5-89CA-2D1BC8C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Veteran Typewriter" panose="02000500000000000000" pitchFamily="2" charset="0"/>
              </a:rPr>
              <a:t>Concerns About the Use: Nuclear Option</a:t>
            </a:r>
          </a:p>
        </p:txBody>
      </p:sp>
      <p:graphicFrame>
        <p:nvGraphicFramePr>
          <p:cNvPr id="7172" name="Content Placeholder 2">
            <a:extLst>
              <a:ext uri="{FF2B5EF4-FFF2-40B4-BE49-F238E27FC236}">
                <a16:creationId xmlns:a16="http://schemas.microsoft.com/office/drawing/2014/main" id="{CD2FD73E-A7C5-4D18-AC94-7585961E8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625698"/>
              </p:ext>
            </p:extLst>
          </p:nvPr>
        </p:nvGraphicFramePr>
        <p:xfrm>
          <a:off x="467139" y="1785869"/>
          <a:ext cx="633632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Businessman, Man, Afraid, Angry, Announce, Boss">
            <a:extLst>
              <a:ext uri="{FF2B5EF4-FFF2-40B4-BE49-F238E27FC236}">
                <a16:creationId xmlns:a16="http://schemas.microsoft.com/office/drawing/2014/main" id="{B4194F06-E794-4FCF-B866-9DDD621CE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253566"/>
            <a:ext cx="4792714" cy="31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94846-1DAA-44C6-B025-E95A4D91708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3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3A6C-B7C9-4FF5-89CA-2D1BC8C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Veteran Typewriter" panose="02000500000000000000" pitchFamily="2" charset="0"/>
              </a:rPr>
              <a:t>Concerns About the Use: Nuclear Option</a:t>
            </a:r>
          </a:p>
        </p:txBody>
      </p:sp>
      <p:graphicFrame>
        <p:nvGraphicFramePr>
          <p:cNvPr id="7172" name="Content Placeholder 2">
            <a:extLst>
              <a:ext uri="{FF2B5EF4-FFF2-40B4-BE49-F238E27FC236}">
                <a16:creationId xmlns:a16="http://schemas.microsoft.com/office/drawing/2014/main" id="{CD2FD73E-A7C5-4D18-AC94-7585961E8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437537"/>
              </p:ext>
            </p:extLst>
          </p:nvPr>
        </p:nvGraphicFramePr>
        <p:xfrm>
          <a:off x="467139" y="1785869"/>
          <a:ext cx="633632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Businessman, Man, Afraid, Angry, Announce, Boss">
            <a:extLst>
              <a:ext uri="{FF2B5EF4-FFF2-40B4-BE49-F238E27FC236}">
                <a16:creationId xmlns:a16="http://schemas.microsoft.com/office/drawing/2014/main" id="{B4194F06-E794-4FCF-B866-9DDD621CE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253566"/>
            <a:ext cx="4792714" cy="31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94846-1DAA-44C6-B025-E95A4D91708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8275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24EA-8C1D-4914-BE50-AD459427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Signing the Constitution Act</a:t>
            </a:r>
          </a:p>
        </p:txBody>
      </p:sp>
      <p:pic>
        <p:nvPicPr>
          <p:cNvPr id="2050" name="Picture 2" descr="Canadian Charter of Rights and Freedoms | The Canadian Encyclopedia">
            <a:extLst>
              <a:ext uri="{FF2B5EF4-FFF2-40B4-BE49-F238E27FC236}">
                <a16:creationId xmlns:a16="http://schemas.microsoft.com/office/drawing/2014/main" id="{F0196FC4-CA1C-4D63-AFC4-A7F28637D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8" b="33836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242EF-0CD8-441D-8C57-E9FB9DEA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2000" dirty="0"/>
              <a:t>Back in 1982, the signing of the Constitution Act and the Charter of Rights and Freedoms came after years of negotiations and discussions between the Federal Government and the Provinces.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Not all the provinces were excited about some of the new powers the Federal government, led by Pierre Trudeau would enjoy.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AB1E0B-E80C-41CA-9EA2-CC32EE604A5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2231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24EA-8C1D-4914-BE50-AD459427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Signing the Constitution Act</a:t>
            </a:r>
          </a:p>
        </p:txBody>
      </p:sp>
      <p:pic>
        <p:nvPicPr>
          <p:cNvPr id="2050" name="Picture 2" descr="Canadian Charter of Rights and Freedoms | The Canadian Encyclopedia">
            <a:extLst>
              <a:ext uri="{FF2B5EF4-FFF2-40B4-BE49-F238E27FC236}">
                <a16:creationId xmlns:a16="http://schemas.microsoft.com/office/drawing/2014/main" id="{F0196FC4-CA1C-4D63-AFC4-A7F28637D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8" b="33836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242EF-0CD8-441D-8C57-E9FB9DEA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US" sz="2000" b="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There were several Premiers who did not care for the idea that provincial laws could be </a:t>
            </a:r>
            <a:r>
              <a:rPr lang="en-US" sz="2000" b="1" i="0" dirty="0">
                <a:solidFill>
                  <a:srgbClr val="0070C0"/>
                </a:solidFill>
                <a:effectLst/>
                <a:cs typeface="DilleniaUPC" panose="020B0502040204020203" pitchFamily="18" charset="-34"/>
              </a:rPr>
              <a:t>struck down by the judiciary </a:t>
            </a:r>
            <a:r>
              <a:rPr lang="en-US" sz="2000" b="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for violating the new Charter of human rights and freedoms being proposed.</a:t>
            </a:r>
          </a:p>
          <a:p>
            <a:pPr marL="0" indent="0" algn="l">
              <a:buNone/>
            </a:pPr>
            <a:endParaRPr lang="en-US" sz="2000" b="0" i="0" dirty="0">
              <a:solidFill>
                <a:srgbClr val="2C2C2C"/>
              </a:solidFill>
              <a:effectLst/>
              <a:cs typeface="DilleniaUPC" panose="020B0502040204020203" pitchFamily="18" charset="-34"/>
            </a:endParaRPr>
          </a:p>
          <a:p>
            <a:pPr marL="0" indent="0" algn="l">
              <a:buNone/>
            </a:pPr>
            <a:r>
              <a:rPr lang="en-US" sz="200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Including the </a:t>
            </a:r>
            <a:r>
              <a:rPr lang="en-US" sz="2000" dirty="0">
                <a:solidFill>
                  <a:srgbClr val="2C2C2C"/>
                </a:solidFill>
                <a:cs typeface="DilleniaUPC" panose="020B0502040204020203" pitchFamily="18" charset="-34"/>
              </a:rPr>
              <a:t>Clause was a </a:t>
            </a:r>
            <a:r>
              <a:rPr lang="en-US" sz="2000" b="1" dirty="0">
                <a:solidFill>
                  <a:srgbClr val="0070C0"/>
                </a:solidFill>
                <a:cs typeface="DilleniaUPC" panose="020B0502040204020203" pitchFamily="18" charset="-34"/>
              </a:rPr>
              <a:t>compromise</a:t>
            </a:r>
            <a:r>
              <a:rPr lang="en-US" sz="2000" dirty="0">
                <a:solidFill>
                  <a:srgbClr val="2C2C2C"/>
                </a:solidFill>
                <a:cs typeface="DilleniaUPC" panose="020B0502040204020203" pitchFamily="18" charset="-34"/>
              </a:rPr>
              <a:t> that ensured the Provinces would agree to the terms of the Constitution Act. </a:t>
            </a:r>
            <a:endParaRPr lang="en-US" sz="2000" i="0" dirty="0">
              <a:solidFill>
                <a:srgbClr val="2C2C2C"/>
              </a:solidFill>
              <a:effectLst/>
              <a:cs typeface="DilleniaUPC" panose="020B0502040204020203" pitchFamily="18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939FE0-6645-4E1B-9618-BA247F2FC44F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0377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D69817-DB41-497B-B08C-F239115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Veteran Typewriter" panose="02000500000000000000" pitchFamily="2" charset="0"/>
              </a:rPr>
              <a:t>What does this clause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0BE9C-4378-41B9-B9D2-715545FCD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</a:rPr>
              <a:t>Sometimes laws passed by a government are challenged in court as being unconstitutional. </a:t>
            </a:r>
          </a:p>
          <a:p>
            <a:pPr marL="0" indent="0">
              <a:buNone/>
            </a:pPr>
            <a:endParaRPr lang="en-US" sz="2000" b="0" i="0" dirty="0">
              <a:effectLst/>
            </a:endParaRPr>
          </a:p>
          <a:p>
            <a:pPr marL="0" indent="0">
              <a:buNone/>
            </a:pPr>
            <a:r>
              <a:rPr lang="en-US" sz="2000" b="0" i="0" dirty="0">
                <a:effectLst/>
              </a:rPr>
              <a:t>The Notwithstanding Clause allows a Federal or Provincial/Territorial government to declare that one </a:t>
            </a:r>
            <a:r>
              <a:rPr lang="en-US" sz="2000" dirty="0"/>
              <a:t>of its laws can temporarily override the protections of the Charter of Rights.</a:t>
            </a:r>
          </a:p>
          <a:p>
            <a:pPr marL="0" indent="0">
              <a:buNone/>
            </a:pPr>
            <a:r>
              <a:rPr lang="en-US" sz="2000" b="0" i="0" dirty="0">
                <a:effectLst/>
              </a:rPr>
              <a:t>The Rights being overridden </a:t>
            </a:r>
            <a:r>
              <a:rPr lang="en-US" sz="2000" b="1" i="0" dirty="0">
                <a:effectLst/>
              </a:rPr>
              <a:t>must</a:t>
            </a:r>
            <a:r>
              <a:rPr lang="en-US" sz="2000" i="0" dirty="0">
                <a:effectLst/>
              </a:rPr>
              <a:t> be a “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Fundamental Right</a:t>
            </a:r>
            <a:r>
              <a:rPr lang="en-US" sz="2000" i="0" dirty="0">
                <a:effectLst/>
              </a:rPr>
              <a:t>” for the Clause to applied.</a:t>
            </a:r>
            <a:br>
              <a:rPr lang="en-US" sz="2000" b="0" i="0" dirty="0">
                <a:effectLst/>
              </a:rPr>
            </a:br>
            <a:br>
              <a:rPr lang="en-US" sz="2000" b="0" i="0" dirty="0">
                <a:effectLst/>
              </a:rPr>
            </a:br>
            <a:r>
              <a:rPr lang="en-US" sz="2000" b="0" i="0" dirty="0">
                <a:effectLst/>
              </a:rPr>
              <a:t>The clause will only apply for a 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maximum of five years </a:t>
            </a:r>
            <a:r>
              <a:rPr lang="en-US" sz="2000" b="0" i="0" dirty="0">
                <a:effectLst/>
              </a:rPr>
              <a:t>but can be 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extended any number of times</a:t>
            </a:r>
            <a:r>
              <a:rPr lang="en-US" sz="2000" b="0" i="0" dirty="0">
                <a:effectLst/>
              </a:rPr>
              <a:t>. </a:t>
            </a:r>
            <a:endParaRPr lang="en-US" sz="2000" dirty="0"/>
          </a:p>
          <a:p>
            <a:pPr marL="0" indent="0">
              <a:buNone/>
            </a:pPr>
            <a:r>
              <a:rPr lang="en-US" sz="2000" b="1" i="0" dirty="0">
                <a:solidFill>
                  <a:srgbClr val="00B050"/>
                </a:solidFill>
                <a:effectLst/>
              </a:rPr>
              <a:t>Base</a:t>
            </a:r>
            <a:r>
              <a:rPr lang="en-US" sz="2000" b="1" dirty="0">
                <a:solidFill>
                  <a:srgbClr val="00B050"/>
                </a:solidFill>
              </a:rPr>
              <a:t>d on our Election system, why do you think that limit is five years?</a:t>
            </a:r>
            <a:endParaRPr lang="en-US" sz="2000" b="1" i="0" dirty="0">
              <a:solidFill>
                <a:srgbClr val="00B050"/>
              </a:solidFill>
              <a:effectLst/>
            </a:endParaRP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3074" name="Picture 2" descr="Justice, Statue, Lady Justice, Greek Mythology">
            <a:extLst>
              <a:ext uri="{FF2B5EF4-FFF2-40B4-BE49-F238E27FC236}">
                <a16:creationId xmlns:a16="http://schemas.microsoft.com/office/drawing/2014/main" id="{91579BD0-32D3-4940-AD7E-513E533028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9" r="19719" b="-2"/>
          <a:stretch/>
        </p:blipFill>
        <p:spPr bwMode="auto"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502A6D-11FA-4E07-9209-F85C2C221774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5135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E8EA0-4F2C-4D6F-8B40-C56DD553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CA" sz="4000" dirty="0">
                <a:latin typeface="Veteran Typewriter" panose="02000500000000000000" pitchFamily="2" charset="0"/>
              </a:rPr>
              <a:t>How has it been used?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A5802-BE68-4197-87CB-D8B547ECE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25" y="2514516"/>
            <a:ext cx="5880419" cy="397958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200" b="0" i="0" dirty="0">
                <a:effectLst/>
              </a:rPr>
              <a:t>Only two provinces have used the Clause.</a:t>
            </a:r>
          </a:p>
          <a:p>
            <a:pPr marL="0" indent="0">
              <a:buNone/>
            </a:pPr>
            <a:br>
              <a:rPr lang="en-US" sz="2200" b="0" i="0" dirty="0">
                <a:effectLst/>
              </a:rPr>
            </a:br>
            <a:r>
              <a:rPr lang="en-US" sz="2200" b="1" i="0" dirty="0">
                <a:solidFill>
                  <a:srgbClr val="00B050"/>
                </a:solidFill>
                <a:effectLst/>
              </a:rPr>
              <a:t>Saskatchewan</a:t>
            </a:r>
            <a:r>
              <a:rPr lang="en-US" sz="2200" b="0" i="0" dirty="0">
                <a:effectLst/>
              </a:rPr>
              <a:t> used it in </a:t>
            </a:r>
            <a:r>
              <a:rPr lang="en-US" sz="2200" dirty="0"/>
              <a:t>1986 </a:t>
            </a:r>
            <a:r>
              <a:rPr lang="en-US" sz="2200" b="0" i="0" dirty="0">
                <a:effectLst/>
              </a:rPr>
              <a:t>to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force striking provincial employees</a:t>
            </a:r>
            <a:r>
              <a:rPr lang="en-US" sz="2200" b="0" i="0" dirty="0">
                <a:effectLst/>
              </a:rPr>
              <a:t> back to work, restricting their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Freedom of Association</a:t>
            </a:r>
            <a:r>
              <a:rPr lang="en-US" sz="2200" b="0" i="0" dirty="0">
                <a:effectLst/>
              </a:rPr>
              <a:t> rights.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i="0" dirty="0">
                <a:solidFill>
                  <a:srgbClr val="0070C0"/>
                </a:solidFill>
                <a:effectLst/>
              </a:rPr>
              <a:t>Quebec</a:t>
            </a:r>
            <a:r>
              <a:rPr lang="en-US" sz="2200" b="0" i="0" dirty="0">
                <a:effectLst/>
              </a:rPr>
              <a:t> used it twice. </a:t>
            </a:r>
            <a:r>
              <a:rPr lang="en-US" sz="2200" dirty="0"/>
              <a:t>Firstly, </a:t>
            </a:r>
            <a:r>
              <a:rPr lang="en-US" sz="2200" b="0" i="0" dirty="0">
                <a:effectLst/>
              </a:rPr>
              <a:t>enacting its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strict language laws in terms of signage </a:t>
            </a:r>
            <a:r>
              <a:rPr lang="en-US" sz="2200" b="0" i="0" dirty="0">
                <a:effectLst/>
              </a:rPr>
              <a:t>and then again to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prevent public employees from wearing religious symbols</a:t>
            </a:r>
            <a:r>
              <a:rPr lang="en-US" sz="2200" b="0" i="0" dirty="0">
                <a:effectLst/>
              </a:rPr>
              <a:t>.  This restricted citizens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Freedom of Expression</a:t>
            </a:r>
            <a:r>
              <a:rPr lang="en-US" sz="2200" b="0" i="0" dirty="0">
                <a:effectLst/>
              </a:rPr>
              <a:t> and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Equality Rights</a:t>
            </a:r>
            <a:r>
              <a:rPr lang="en-US" sz="2200" b="0" i="0" dirty="0">
                <a:effectLst/>
              </a:rPr>
              <a:t>.</a:t>
            </a:r>
          </a:p>
          <a:p>
            <a:endParaRPr lang="en-US" sz="2200" b="0" i="0" dirty="0">
              <a:effectLst/>
            </a:endParaRPr>
          </a:p>
          <a:p>
            <a:pPr marL="0" indent="0">
              <a:buNone/>
            </a:pPr>
            <a:endParaRPr lang="en-CA" sz="22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8" name="Picture 8" descr="Flag of Saskatchewan - Wikipedia">
            <a:extLst>
              <a:ext uri="{FF2B5EF4-FFF2-40B4-BE49-F238E27FC236}">
                <a16:creationId xmlns:a16="http://schemas.microsoft.com/office/drawing/2014/main" id="{CC265F0C-5A73-4812-92FC-51B022BFF8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08" b="2"/>
          <a:stretch/>
        </p:blipFill>
        <p:spPr bwMode="auto">
          <a:xfrm>
            <a:off x="7083423" y="581892"/>
            <a:ext cx="4397433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6" name="Picture 6" descr="Flag of Quebec - Wikipedia">
            <a:extLst>
              <a:ext uri="{FF2B5EF4-FFF2-40B4-BE49-F238E27FC236}">
                <a16:creationId xmlns:a16="http://schemas.microsoft.com/office/drawing/2014/main" id="{F8FC2051-146E-4019-A906-A21AFD2321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" r="1" b="7137"/>
          <a:stretch/>
        </p:blipFill>
        <p:spPr bwMode="auto">
          <a:xfrm>
            <a:off x="7083423" y="3707894"/>
            <a:ext cx="4395569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6C5328-F817-4210-AF0E-36C0D4ECA9C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759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700CD00-DF3E-4660-A6EC-A18C3B7F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49CC6-9F03-4653-9A6B-CC3D2E36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0804"/>
            <a:ext cx="4391024" cy="1173700"/>
          </a:xfrm>
        </p:spPr>
        <p:txBody>
          <a:bodyPr anchor="t">
            <a:noAutofit/>
          </a:bodyPr>
          <a:lstStyle/>
          <a:p>
            <a:r>
              <a:rPr lang="en-CA" sz="3800" b="1" dirty="0">
                <a:solidFill>
                  <a:srgbClr val="00CCFF"/>
                </a:solidFill>
                <a:latin typeface="Veteran Typewriter" panose="02000500000000000000" pitchFamily="2" charset="0"/>
              </a:rPr>
              <a:t>Ford Government’s Plans to Utilize the Clause</a:t>
            </a:r>
          </a:p>
        </p:txBody>
      </p:sp>
      <p:pic>
        <p:nvPicPr>
          <p:cNvPr id="6146" name="Picture 2" descr="Rail News - Ontario government issues RFPs for Ontario Line subway project.  For Railroad Career Professionals">
            <a:extLst>
              <a:ext uri="{FF2B5EF4-FFF2-40B4-BE49-F238E27FC236}">
                <a16:creationId xmlns:a16="http://schemas.microsoft.com/office/drawing/2014/main" id="{E0B176F8-E54B-4503-9F34-8007131709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/>
          <a:stretch/>
        </p:blipFill>
        <p:spPr bwMode="auto">
          <a:xfrm>
            <a:off x="6" y="2"/>
            <a:ext cx="6000749" cy="3342653"/>
          </a:xfrm>
          <a:custGeom>
            <a:avLst/>
            <a:gdLst/>
            <a:ahLst/>
            <a:cxnLst/>
            <a:rect l="l" t="t" r="r" b="b"/>
            <a:pathLst>
              <a:path w="6000749" h="3342653">
                <a:moveTo>
                  <a:pt x="0" y="0"/>
                </a:moveTo>
                <a:lnTo>
                  <a:pt x="6000749" y="0"/>
                </a:lnTo>
                <a:lnTo>
                  <a:pt x="6000749" y="3198652"/>
                </a:lnTo>
                <a:lnTo>
                  <a:pt x="5572124" y="3171203"/>
                </a:lnTo>
                <a:lnTo>
                  <a:pt x="0" y="334265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e trend just continues to grow, no matter what we&amp;#39;re doing&amp;#39;: Ontario  government pushed on stricter COVID-19 restrictions">
            <a:extLst>
              <a:ext uri="{FF2B5EF4-FFF2-40B4-BE49-F238E27FC236}">
                <a16:creationId xmlns:a16="http://schemas.microsoft.com/office/drawing/2014/main" id="{23BB5617-188B-47FE-A7CE-A011F7C21A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3" r="1" b="10414"/>
          <a:stretch/>
        </p:blipFill>
        <p:spPr bwMode="auto">
          <a:xfrm>
            <a:off x="6191245" y="2"/>
            <a:ext cx="6000750" cy="3418853"/>
          </a:xfrm>
          <a:custGeom>
            <a:avLst/>
            <a:gdLst/>
            <a:ahLst/>
            <a:cxnLst/>
            <a:rect l="l" t="t" r="r" b="b"/>
            <a:pathLst>
              <a:path w="6000750" h="3418853">
                <a:moveTo>
                  <a:pt x="0" y="0"/>
                </a:moveTo>
                <a:lnTo>
                  <a:pt x="6000750" y="0"/>
                </a:lnTo>
                <a:lnTo>
                  <a:pt x="6000750" y="227978"/>
                </a:lnTo>
                <a:lnTo>
                  <a:pt x="6000750" y="2065168"/>
                </a:lnTo>
                <a:lnTo>
                  <a:pt x="6000750" y="3342653"/>
                </a:lnTo>
                <a:lnTo>
                  <a:pt x="3248025" y="3418853"/>
                </a:lnTo>
                <a:lnTo>
                  <a:pt x="0" y="32108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F9AB5DBD-0A57-4DBC-B49F-205E268F1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59818"/>
            <a:ext cx="12192000" cy="757168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1DE7FF6-DA62-40A9-8F5D-F82D3020F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D38D133-BB29-4B7D-AFB2-7D132F45A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702C0-016C-461E-9B2E-F24649E1F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197093"/>
            <a:ext cx="5692774" cy="164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The Ontario Government, led by </a:t>
            </a:r>
            <a:r>
              <a:rPr lang="en-CA" sz="2000" b="1" dirty="0">
                <a:solidFill>
                  <a:srgbClr val="00CCFF"/>
                </a:solidFill>
              </a:rPr>
              <a:t>Doug Ford 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and the </a:t>
            </a:r>
            <a:r>
              <a:rPr lang="en-CA" sz="2000" b="1" dirty="0">
                <a:solidFill>
                  <a:srgbClr val="00CCFF"/>
                </a:solidFill>
              </a:rPr>
              <a:t>Progressive Conservative Party</a:t>
            </a:r>
            <a:r>
              <a:rPr lang="en-CA" sz="2000" b="1" dirty="0">
                <a:solidFill>
                  <a:srgbClr val="00CCFF">
                    <a:alpha val="80000"/>
                  </a:srgbClr>
                </a:solidFill>
              </a:rPr>
              <a:t> 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planned to use the Clause in 2018 to push through its electoral system legislation that was being fought in the courts. 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In the end, the courts ruled in their favour and they didn’t need to use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6A68B4-7739-4FCA-9245-763313C98223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4810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700CD00-DF3E-4660-A6EC-A18C3B7F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49CC6-9F03-4653-9A6B-CC3D2E36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0804"/>
            <a:ext cx="4391024" cy="1173700"/>
          </a:xfrm>
        </p:spPr>
        <p:txBody>
          <a:bodyPr anchor="t">
            <a:noAutofit/>
          </a:bodyPr>
          <a:lstStyle/>
          <a:p>
            <a:r>
              <a:rPr lang="en-CA" sz="3800" b="1" dirty="0">
                <a:solidFill>
                  <a:srgbClr val="00CCFF"/>
                </a:solidFill>
                <a:latin typeface="Veteran Typewriter" panose="02000500000000000000" pitchFamily="2" charset="0"/>
              </a:rPr>
              <a:t>Ford Government’s Plans to Utilize the Clause</a:t>
            </a:r>
          </a:p>
        </p:txBody>
      </p:sp>
      <p:pic>
        <p:nvPicPr>
          <p:cNvPr id="6146" name="Picture 2" descr="Rail News - Ontario government issues RFPs for Ontario Line subway project.  For Railroad Career Professionals">
            <a:extLst>
              <a:ext uri="{FF2B5EF4-FFF2-40B4-BE49-F238E27FC236}">
                <a16:creationId xmlns:a16="http://schemas.microsoft.com/office/drawing/2014/main" id="{E0B176F8-E54B-4503-9F34-8007131709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/>
          <a:stretch/>
        </p:blipFill>
        <p:spPr bwMode="auto">
          <a:xfrm>
            <a:off x="6" y="2"/>
            <a:ext cx="6000749" cy="3342653"/>
          </a:xfrm>
          <a:custGeom>
            <a:avLst/>
            <a:gdLst/>
            <a:ahLst/>
            <a:cxnLst/>
            <a:rect l="l" t="t" r="r" b="b"/>
            <a:pathLst>
              <a:path w="6000749" h="3342653">
                <a:moveTo>
                  <a:pt x="0" y="0"/>
                </a:moveTo>
                <a:lnTo>
                  <a:pt x="6000749" y="0"/>
                </a:lnTo>
                <a:lnTo>
                  <a:pt x="6000749" y="3198652"/>
                </a:lnTo>
                <a:lnTo>
                  <a:pt x="5572124" y="3171203"/>
                </a:lnTo>
                <a:lnTo>
                  <a:pt x="0" y="334265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e trend just continues to grow, no matter what we&amp;#39;re doing&amp;#39;: Ontario  government pushed on stricter COVID-19 restrictions">
            <a:extLst>
              <a:ext uri="{FF2B5EF4-FFF2-40B4-BE49-F238E27FC236}">
                <a16:creationId xmlns:a16="http://schemas.microsoft.com/office/drawing/2014/main" id="{23BB5617-188B-47FE-A7CE-A011F7C21A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3" r="1" b="10414"/>
          <a:stretch/>
        </p:blipFill>
        <p:spPr bwMode="auto">
          <a:xfrm>
            <a:off x="6191245" y="2"/>
            <a:ext cx="6000750" cy="3418853"/>
          </a:xfrm>
          <a:custGeom>
            <a:avLst/>
            <a:gdLst/>
            <a:ahLst/>
            <a:cxnLst/>
            <a:rect l="l" t="t" r="r" b="b"/>
            <a:pathLst>
              <a:path w="6000750" h="3418853">
                <a:moveTo>
                  <a:pt x="0" y="0"/>
                </a:moveTo>
                <a:lnTo>
                  <a:pt x="6000750" y="0"/>
                </a:lnTo>
                <a:lnTo>
                  <a:pt x="6000750" y="227978"/>
                </a:lnTo>
                <a:lnTo>
                  <a:pt x="6000750" y="2065168"/>
                </a:lnTo>
                <a:lnTo>
                  <a:pt x="6000750" y="3342653"/>
                </a:lnTo>
                <a:lnTo>
                  <a:pt x="3248025" y="3418853"/>
                </a:lnTo>
                <a:lnTo>
                  <a:pt x="0" y="32108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F9AB5DBD-0A57-4DBC-B49F-205E268F1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59818"/>
            <a:ext cx="12192000" cy="757168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1DE7FF6-DA62-40A9-8F5D-F82D3020F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D38D133-BB29-4B7D-AFB2-7D132F45A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702C0-016C-461E-9B2E-F24649E1F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183841"/>
            <a:ext cx="5692774" cy="164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In 2021, the Judiciary declared that the government’s changes to the Finances Act were </a:t>
            </a:r>
            <a:r>
              <a:rPr lang="en-CA" sz="2000" b="1" dirty="0">
                <a:solidFill>
                  <a:srgbClr val="FFFF00">
                    <a:alpha val="80000"/>
                  </a:srgbClr>
                </a:solidFill>
              </a:rPr>
              <a:t>unconstitutional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, and infringed on the rights of Canadians’ Freedom of Expression.</a:t>
            </a:r>
          </a:p>
          <a:p>
            <a:pPr marL="0" indent="0">
              <a:buNone/>
            </a:pPr>
            <a:br>
              <a:rPr lang="en-CA" sz="2000" dirty="0">
                <a:solidFill>
                  <a:schemeClr val="bg1">
                    <a:alpha val="80000"/>
                  </a:schemeClr>
                </a:solidFill>
              </a:rPr>
            </a:b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Reports came out on June 9, 2021 that the Ontario Government would invoke the Clause, which would nullify the Court’s ruling.</a:t>
            </a:r>
            <a:endParaRPr lang="en-CA" sz="2000" dirty="0">
              <a:solidFill>
                <a:srgbClr val="FFFF00">
                  <a:alpha val="80000"/>
                </a:srgb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DDBA9-8F29-4853-B543-4F1CD2F105CC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90507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lag of Ontario | Canadian provincial flag | Britannica">
            <a:extLst>
              <a:ext uri="{FF2B5EF4-FFF2-40B4-BE49-F238E27FC236}">
                <a16:creationId xmlns:a16="http://schemas.microsoft.com/office/drawing/2014/main" id="{ABB01F0F-367C-4FE4-B836-D346BA54BA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7" b="25704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E797-5CE1-4886-AC1F-D15D0230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39" y="4132678"/>
            <a:ext cx="9102409" cy="245268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000" dirty="0"/>
              <a:t>The Act declared that </a:t>
            </a:r>
            <a:r>
              <a:rPr lang="en-CA" sz="2000" b="1" dirty="0"/>
              <a:t>3</a:t>
            </a:r>
            <a:r>
              <a:rPr lang="en-CA" sz="2000" b="1" baseline="30000" dirty="0"/>
              <a:t>rd</a:t>
            </a:r>
            <a:r>
              <a:rPr lang="en-CA" sz="2000" b="1" dirty="0"/>
              <a:t> party </a:t>
            </a:r>
            <a:r>
              <a:rPr lang="en-CA" sz="2000" dirty="0"/>
              <a:t>spending on advertisements would be severely limited. 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Groups such as the </a:t>
            </a:r>
            <a:r>
              <a:rPr lang="en-CA" sz="2000" b="1" dirty="0">
                <a:solidFill>
                  <a:srgbClr val="FF0000"/>
                </a:solidFill>
              </a:rPr>
              <a:t>Canadian Civil Liberties Association (CCLA) </a:t>
            </a:r>
            <a:r>
              <a:rPr lang="en-CA" sz="2000" dirty="0"/>
              <a:t>and </a:t>
            </a:r>
            <a:r>
              <a:rPr lang="en-CA" sz="2000" b="1" dirty="0">
                <a:solidFill>
                  <a:srgbClr val="FF0000"/>
                </a:solidFill>
              </a:rPr>
              <a:t>unions</a:t>
            </a:r>
            <a:r>
              <a:rPr lang="en-CA" sz="2000" dirty="0"/>
              <a:t> challenged the Government’s legislation and brough the issue to the Courts.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This would stop groups from making large donations to political parties and from advertising during elections.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98A655E-C2CF-4228-8786-0371222DFA60}"/>
              </a:ext>
            </a:extLst>
          </p:cNvPr>
          <p:cNvSpPr txBox="1">
            <a:spLocks/>
          </p:cNvSpPr>
          <p:nvPr/>
        </p:nvSpPr>
        <p:spPr>
          <a:xfrm>
            <a:off x="255727" y="3964884"/>
            <a:ext cx="2606744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dirty="0">
                <a:latin typeface="Veteran Typewriter" panose="02000500000000000000" pitchFamily="2" charset="0"/>
              </a:rPr>
              <a:t>Ontario Election Finances 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C95D9-02EF-4C68-A71E-99D340BB0F14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457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E488E-484E-495A-9EAC-607354220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727" y="3964884"/>
            <a:ext cx="2606744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Ontario Election Finances Act</a:t>
            </a:r>
          </a:p>
        </p:txBody>
      </p:sp>
      <p:pic>
        <p:nvPicPr>
          <p:cNvPr id="8194" name="Picture 2" descr="Flag of Ontario | Canadian provincial flag | Britannica">
            <a:extLst>
              <a:ext uri="{FF2B5EF4-FFF2-40B4-BE49-F238E27FC236}">
                <a16:creationId xmlns:a16="http://schemas.microsoft.com/office/drawing/2014/main" id="{ABB01F0F-367C-4FE4-B836-D346BA54BA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7" b="25704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E797-5CE1-4886-AC1F-D15D0230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1" y="4132678"/>
            <a:ext cx="9340948" cy="245268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000" dirty="0"/>
              <a:t>Groups that are affected include </a:t>
            </a:r>
            <a:r>
              <a:rPr lang="en-CA" sz="2000" b="1" dirty="0">
                <a:solidFill>
                  <a:srgbClr val="FF0000"/>
                </a:solidFill>
              </a:rPr>
              <a:t>UNIFOR, Education Unions, Ontario Proud</a:t>
            </a:r>
            <a:r>
              <a:rPr lang="en-CA" sz="2000" dirty="0"/>
              <a:t> the </a:t>
            </a:r>
            <a:r>
              <a:rPr lang="en-CA" sz="2000" b="1" dirty="0">
                <a:solidFill>
                  <a:srgbClr val="FF0000"/>
                </a:solidFill>
              </a:rPr>
              <a:t>Ontario Medical Association</a:t>
            </a:r>
            <a:r>
              <a:rPr lang="en-CA" sz="2000" dirty="0"/>
              <a:t> and the </a:t>
            </a:r>
            <a:r>
              <a:rPr lang="en-CA" sz="2000" b="1" dirty="0">
                <a:solidFill>
                  <a:srgbClr val="FF0000"/>
                </a:solidFill>
              </a:rPr>
              <a:t>Ontario Real Estate Association</a:t>
            </a:r>
            <a:r>
              <a:rPr lang="en-CA" sz="2000" dirty="0"/>
              <a:t>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Many are accusing the Government of trying to silence voices that would be critical of </a:t>
            </a:r>
            <a:r>
              <a:rPr lang="en-CA" sz="2000" b="1" dirty="0">
                <a:solidFill>
                  <a:srgbClr val="0070C0"/>
                </a:solidFill>
              </a:rPr>
              <a:t>the Progressive Conservatives</a:t>
            </a:r>
            <a:r>
              <a:rPr lang="en-CA" sz="2000" dirty="0"/>
              <a:t>, accusing them of using the “nuclear option” and ignoring judicial findings.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The government says this is to restrict foreign and “special interest” influence from interfering in Ontario’s Elections and point to interference in other places.</a:t>
            </a:r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AE8740-AD98-407A-986A-D88DF5F718A9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5487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791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Veteran Typewriter</vt:lpstr>
      <vt:lpstr>Office Theme</vt:lpstr>
      <vt:lpstr>The  Nothwithstanding Clause </vt:lpstr>
      <vt:lpstr>Signing the Constitution Act</vt:lpstr>
      <vt:lpstr>Signing the Constitution Act</vt:lpstr>
      <vt:lpstr>What does this clause do?</vt:lpstr>
      <vt:lpstr>How has it been used?</vt:lpstr>
      <vt:lpstr>Ford Government’s Plans to Utilize the Clause</vt:lpstr>
      <vt:lpstr>Ford Government’s Plans to Utilize the Clause</vt:lpstr>
      <vt:lpstr>PowerPoint Presentation</vt:lpstr>
      <vt:lpstr>Ontario Election Finances Act</vt:lpstr>
      <vt:lpstr>Concerns About the Use: Nuclear Option</vt:lpstr>
      <vt:lpstr>Concerns About the Use: Nuclear Option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Nothwithstanding Clause</dc:title>
  <dc:creator>Ken Kosowan</dc:creator>
  <cp:lastModifiedBy>Ken Kosowan</cp:lastModifiedBy>
  <cp:revision>11</cp:revision>
  <dcterms:created xsi:type="dcterms:W3CDTF">2021-06-10T13:18:56Z</dcterms:created>
  <dcterms:modified xsi:type="dcterms:W3CDTF">2021-06-10T14:39:15Z</dcterms:modified>
</cp:coreProperties>
</file>