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Low angle exterior view of a modern building facade covered with aluminum discs under a clear, blue sky"/>
          <p:cNvSpPr/>
          <p:nvPr>
            <p:ph type="pic" sz="quarter" idx="21"/>
          </p:nvPr>
        </p:nvSpPr>
        <p:spPr>
          <a:xfrm>
            <a:off x="15417800" y="1270000"/>
            <a:ext cx="8144934" cy="5410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Low angle view of a modern, curved building under a cloudy sky"/>
          <p:cNvSpPr/>
          <p:nvPr>
            <p:ph type="pic" sz="quarter" idx="22"/>
          </p:nvPr>
        </p:nvSpPr>
        <p:spPr>
          <a:xfrm>
            <a:off x="15443200" y="7086600"/>
            <a:ext cx="8138580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View from inside a modern white building with glass panels, looking up to a bright, partly cloudy sky"/>
          <p:cNvSpPr/>
          <p:nvPr>
            <p:ph type="pic" idx="23"/>
          </p:nvPr>
        </p:nvSpPr>
        <p:spPr>
          <a:xfrm>
            <a:off x="-124635" y="1270000"/>
            <a:ext cx="16840169" cy="1124371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Low angle view of the Azadi Tower in Tehran, Iran against a clear, bright sky"/>
          <p:cNvSpPr/>
          <p:nvPr>
            <p:ph type="pic" idx="21"/>
          </p:nvPr>
        </p:nvSpPr>
        <p:spPr>
          <a:xfrm>
            <a:off x="0" y="-1282700"/>
            <a:ext cx="24384000" cy="16281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View from inside a stone structure, looking out toward stairs and a clear, blue sky"/>
          <p:cNvSpPr/>
          <p:nvPr>
            <p:ph type="pic" idx="21"/>
          </p:nvPr>
        </p:nvSpPr>
        <p:spPr>
          <a:xfrm>
            <a:off x="0" y="-1270000"/>
            <a:ext cx="24384000" cy="1627293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A modern white building with glass panels against a clear, blue sky"/>
          <p:cNvSpPr/>
          <p:nvPr>
            <p:ph type="pic" idx="21"/>
          </p:nvPr>
        </p:nvSpPr>
        <p:spPr>
          <a:xfrm>
            <a:off x="92710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Small section of a modern shell bridge in Qingdao, Shandong, China with a partly cloudy sky above"/>
          <p:cNvSpPr/>
          <p:nvPr>
            <p:ph type="pic" idx="22"/>
          </p:nvPr>
        </p:nvSpPr>
        <p:spPr>
          <a:xfrm>
            <a:off x="9271000" y="1263848"/>
            <a:ext cx="16773843" cy="111882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oronto Central Academy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Toronto Central Academy </a:t>
            </a:r>
          </a:p>
        </p:txBody>
      </p:sp>
      <p:sp>
        <p:nvSpPr>
          <p:cNvPr id="152" name="Modal Verbs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Modal Verbs </a:t>
            </a:r>
          </a:p>
        </p:txBody>
      </p:sp>
      <p:sp>
        <p:nvSpPr>
          <p:cNvPr id="153" name="OLC4O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OLC4O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Mus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Must </a:t>
            </a:r>
          </a:p>
        </p:txBody>
      </p:sp>
      <p:sp>
        <p:nvSpPr>
          <p:cNvPr id="181" name="Indicates necessity, obligation, or strong recommendation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38923" indent="-469900">
              <a:spcBef>
                <a:spcPts val="0"/>
              </a:spcBef>
              <a:buSzTx/>
              <a:buNone/>
              <a:defRPr spc="-195" sz="98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Indicates </a:t>
            </a:r>
            <a:r>
              <a:rPr>
                <a:solidFill>
                  <a:srgbClr val="FF40FF"/>
                </a:solidFill>
              </a:rPr>
              <a:t>necessity, obligation, or strong recommendation.</a:t>
            </a:r>
            <a:endParaRPr>
              <a:solidFill>
                <a:srgbClr val="FF40FF"/>
              </a:solidFill>
            </a:endParaRPr>
          </a:p>
          <a:p>
            <a:pPr marL="638923" indent="-469900">
              <a:spcBef>
                <a:spcPts val="0"/>
              </a:spcBef>
              <a:buSzTx/>
              <a:buNone/>
              <a:defRPr spc="-195" sz="98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  <a:p>
            <a:pPr marL="638923" indent="-469900">
              <a:spcBef>
                <a:spcPts val="0"/>
              </a:spcBef>
              <a:buSzTx/>
              <a:buNone/>
              <a:defRPr spc="-195" sz="98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Example: "I </a:t>
            </a:r>
            <a:r>
              <a:rPr>
                <a:solidFill>
                  <a:srgbClr val="9437FF"/>
                </a:solidFill>
              </a:rPr>
              <a:t>must</a:t>
            </a:r>
            <a:r>
              <a:t> finish this report.”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Ma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828754">
              <a:defRPr b="0" spc="-174" sz="87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May </a:t>
            </a:r>
          </a:p>
        </p:txBody>
      </p:sp>
      <p:sp>
        <p:nvSpPr>
          <p:cNvPr id="184" name="Expresses possibility or permission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38923" indent="-469900">
              <a:spcBef>
                <a:spcPts val="0"/>
              </a:spcBef>
              <a:buSzTx/>
              <a:buNone/>
              <a:defRPr spc="-183" sz="9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Expresses </a:t>
            </a:r>
            <a:r>
              <a:rPr>
                <a:solidFill>
                  <a:srgbClr val="FF40FF"/>
                </a:solidFill>
              </a:rPr>
              <a:t>possibility or permission.</a:t>
            </a:r>
            <a:endParaRPr>
              <a:solidFill>
                <a:srgbClr val="FF40FF"/>
              </a:solidFill>
            </a:endParaRPr>
          </a:p>
          <a:p>
            <a:pPr marL="638923" indent="-469900">
              <a:spcBef>
                <a:spcPts val="0"/>
              </a:spcBef>
              <a:buSzTx/>
              <a:buNone/>
              <a:defRPr spc="-183" sz="9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  <a:p>
            <a:pPr marL="638923" indent="-469900">
              <a:spcBef>
                <a:spcPts val="0"/>
              </a:spcBef>
              <a:buSzTx/>
              <a:buNone/>
              <a:defRPr spc="-183" sz="9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Example: "You</a:t>
            </a:r>
            <a:r>
              <a:rPr>
                <a:solidFill>
                  <a:srgbClr val="FF2F92"/>
                </a:solidFill>
              </a:rPr>
              <a:t> may </a:t>
            </a:r>
            <a:r>
              <a:t>join the meeting.”</a:t>
            </a:r>
          </a:p>
          <a:p>
            <a:pPr marL="638923" indent="-469900">
              <a:spcBef>
                <a:spcPts val="0"/>
              </a:spcBef>
              <a:buSzTx/>
              <a:buNone/>
              <a:defRPr spc="-183" sz="9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“I </a:t>
            </a:r>
            <a:r>
              <a:rPr>
                <a:solidFill>
                  <a:srgbClr val="9437FF"/>
                </a:solidFill>
              </a:rPr>
              <a:t>may</a:t>
            </a:r>
            <a:r>
              <a:t> buy a new phone this weekend”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Migh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Might </a:t>
            </a:r>
          </a:p>
        </p:txBody>
      </p:sp>
      <p:sp>
        <p:nvSpPr>
          <p:cNvPr id="187" name="Indicates a lower possibility or past tense of &quot;may.&quot;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68641" indent="-418211" defTabSz="2170121">
              <a:lnSpc>
                <a:spcPct val="150000"/>
              </a:lnSpc>
              <a:spcBef>
                <a:spcPts val="0"/>
              </a:spcBef>
              <a:buSzTx/>
              <a:buNone/>
              <a:defRPr spc="-151" sz="7565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Indicates a </a:t>
            </a:r>
            <a:r>
              <a:rPr>
                <a:solidFill>
                  <a:srgbClr val="FF40FF"/>
                </a:solidFill>
              </a:rPr>
              <a:t>lower possibility</a:t>
            </a:r>
            <a:r>
              <a:t> or past tense of "may."</a:t>
            </a:r>
          </a:p>
          <a:p>
            <a:pPr marL="568641" indent="-418211" defTabSz="2170121">
              <a:lnSpc>
                <a:spcPct val="150000"/>
              </a:lnSpc>
              <a:spcBef>
                <a:spcPts val="0"/>
              </a:spcBef>
              <a:buSzTx/>
              <a:buNone/>
              <a:defRPr spc="-151" sz="7565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  <a:p>
            <a:pPr marL="568641" indent="-418211" defTabSz="2170121">
              <a:lnSpc>
                <a:spcPct val="150000"/>
              </a:lnSpc>
              <a:spcBef>
                <a:spcPts val="0"/>
              </a:spcBef>
              <a:buSzTx/>
              <a:buNone/>
              <a:defRPr spc="-151" sz="7565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Example: "She </a:t>
            </a:r>
            <a:r>
              <a:rPr>
                <a:solidFill>
                  <a:srgbClr val="0433FF"/>
                </a:solidFill>
              </a:rPr>
              <a:t>might </a:t>
            </a:r>
            <a:r>
              <a:t>come to the party.”</a:t>
            </a:r>
          </a:p>
          <a:p>
            <a:pPr marL="568641" indent="-418211" defTabSz="2170121">
              <a:lnSpc>
                <a:spcPct val="150000"/>
              </a:lnSpc>
              <a:spcBef>
                <a:spcPts val="0"/>
              </a:spcBef>
              <a:buSzTx/>
              <a:buNone/>
              <a:defRPr spc="-151" sz="7565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 She </a:t>
            </a:r>
            <a:r>
              <a:rPr>
                <a:solidFill>
                  <a:srgbClr val="942193"/>
                </a:solidFill>
              </a:rPr>
              <a:t>might </a:t>
            </a:r>
            <a:r>
              <a:t>have gone to the party if she had a new dress.”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Ought 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Ought to</a:t>
            </a:r>
          </a:p>
        </p:txBody>
      </p:sp>
      <p:sp>
        <p:nvSpPr>
          <p:cNvPr id="190" name="Similar to &quot;should,&quot; expresses advice or moral obligation.…"/>
          <p:cNvSpPr txBox="1"/>
          <p:nvPr>
            <p:ph type="body" idx="1"/>
          </p:nvPr>
        </p:nvSpPr>
        <p:spPr>
          <a:xfrm>
            <a:off x="1206500" y="3159933"/>
            <a:ext cx="21971001" cy="9479804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SzTx/>
              <a:buNone/>
              <a:defRPr spc="-186" sz="93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Similar to "should," expresses advice or </a:t>
            </a:r>
            <a:r>
              <a:rPr>
                <a:solidFill>
                  <a:srgbClr val="FF40FF"/>
                </a:solidFill>
              </a:rPr>
              <a:t>moral obligation</a:t>
            </a:r>
            <a:r>
              <a:t>.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SzTx/>
              <a:buNone/>
              <a:defRPr spc="-186" sz="93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Example: "He </a:t>
            </a:r>
            <a:r>
              <a:rPr>
                <a:solidFill>
                  <a:srgbClr val="9437FF"/>
                </a:solidFill>
              </a:rPr>
              <a:t>ought to</a:t>
            </a:r>
            <a:r>
              <a:t> apologize for his behavior."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A modern white building with glass panels against a clear, blue sky" descr="A modern white building with glass panels against a clear, blue sky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6204" t="0" r="6204" b="0"/>
          <a:stretch>
            <a:fillRect/>
          </a:stretch>
        </p:blipFill>
        <p:spPr>
          <a:xfrm>
            <a:off x="13207999" y="1270000"/>
            <a:ext cx="10922001" cy="11176001"/>
          </a:xfrm>
          <a:prstGeom prst="rect">
            <a:avLst/>
          </a:prstGeom>
        </p:spPr>
      </p:pic>
      <p:sp>
        <p:nvSpPr>
          <p:cNvPr id="156" name="What are modals?"/>
          <p:cNvSpPr txBox="1"/>
          <p:nvPr>
            <p:ph type="title"/>
          </p:nvPr>
        </p:nvSpPr>
        <p:spPr>
          <a:xfrm>
            <a:off x="603929" y="884763"/>
            <a:ext cx="9779001" cy="1607635"/>
          </a:xfrm>
          <a:prstGeom prst="rect">
            <a:avLst/>
          </a:prstGeom>
        </p:spPr>
        <p:txBody>
          <a:bodyPr/>
          <a:lstStyle/>
          <a:p>
            <a:pPr/>
            <a:r>
              <a:t>What are modals?</a:t>
            </a:r>
          </a:p>
        </p:txBody>
      </p:sp>
      <p:sp>
        <p:nvSpPr>
          <p:cNvPr id="157" name="Modals are a type of auxiliary (helping)…"/>
          <p:cNvSpPr txBox="1"/>
          <p:nvPr>
            <p:ph type="body" sz="half" idx="1"/>
          </p:nvPr>
        </p:nvSpPr>
        <p:spPr>
          <a:xfrm>
            <a:off x="603929" y="3404985"/>
            <a:ext cx="12212127" cy="9868922"/>
          </a:xfrm>
          <a:prstGeom prst="rect">
            <a:avLst/>
          </a:prstGeom>
        </p:spPr>
        <p:txBody>
          <a:bodyPr/>
          <a:lstStyle/>
          <a:p>
            <a:pPr marL="575030" indent="-422909" defTabSz="2194505">
              <a:lnSpc>
                <a:spcPct val="90000"/>
              </a:lnSpc>
              <a:defRPr b="0" spc="-153" sz="765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Modals are a type of auxiliary (helping) </a:t>
            </a:r>
          </a:p>
          <a:p>
            <a:pPr marL="575030" indent="-422909" defTabSz="2194505">
              <a:lnSpc>
                <a:spcPct val="90000"/>
              </a:lnSpc>
              <a:defRPr b="0" spc="-153" sz="765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verb that modify the meaning of the main verb in a sentence.                                                      </a:t>
            </a:r>
          </a:p>
          <a:p>
            <a:pPr marL="575030" indent="-422909" defTabSz="2194505">
              <a:lnSpc>
                <a:spcPct val="90000"/>
              </a:lnSpc>
              <a:defRPr b="0" spc="-153" sz="765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They express possibility,  necessity, permission, ability, and other attitudes.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ome things to know about modal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Some things to know about modals </a:t>
            </a:r>
          </a:p>
        </p:txBody>
      </p:sp>
      <p:sp>
        <p:nvSpPr>
          <p:cNvPr id="160" name="Modals do not change their form. For example, &quot;can&quot; is used for all subjects (I can, you can, he/she/it can, we can, they can).…"/>
          <p:cNvSpPr txBox="1"/>
          <p:nvPr>
            <p:ph type="body" idx="1"/>
          </p:nvPr>
        </p:nvSpPr>
        <p:spPr>
          <a:xfrm>
            <a:off x="1206499" y="2729994"/>
            <a:ext cx="21971001" cy="10150341"/>
          </a:xfrm>
          <a:prstGeom prst="rect">
            <a:avLst/>
          </a:prstGeom>
        </p:spPr>
        <p:txBody>
          <a:bodyPr/>
          <a:lstStyle/>
          <a:p>
            <a:pPr marL="1231106" indent="-1091406" defTabSz="825500">
              <a:lnSpc>
                <a:spcPct val="150000"/>
              </a:lnSpc>
              <a:spcBef>
                <a:spcPts val="0"/>
              </a:spcBef>
              <a:buClr>
                <a:srgbClr val="111827"/>
              </a:buClr>
              <a:buFont typeface="Helvetica"/>
              <a:defRPr b="1" sz="6000"/>
            </a:pPr>
            <a:r>
              <a:rPr>
                <a:solidFill>
                  <a:srgbClr val="111827"/>
                </a:solidFill>
              </a:rPr>
              <a:t>	</a:t>
            </a:r>
            <a:r>
              <a:t>Modals do not change their form. For example,</a:t>
            </a:r>
            <a:r>
              <a:rPr>
                <a:solidFill>
                  <a:srgbClr val="FF2F92"/>
                </a:solidFill>
              </a:rPr>
              <a:t> "can" is used for all subjects </a:t>
            </a:r>
            <a:r>
              <a:t>(I can, you can, he/she/it can, we can, they can).</a:t>
            </a:r>
          </a:p>
          <a:p>
            <a:pPr marL="1231106" indent="-1091406" defTabSz="825500">
              <a:lnSpc>
                <a:spcPct val="150000"/>
              </a:lnSpc>
              <a:spcBef>
                <a:spcPts val="0"/>
              </a:spcBef>
              <a:buClr>
                <a:srgbClr val="111827"/>
              </a:buClr>
              <a:buFont typeface="Helvetica"/>
              <a:defRPr b="1" sz="6000"/>
            </a:pPr>
            <a:r>
              <a:rPr>
                <a:solidFill>
                  <a:srgbClr val="111827"/>
                </a:solidFill>
              </a:rPr>
              <a:t>	</a:t>
            </a:r>
            <a:r>
              <a:t>Modals do not have infinitive or participle forms. For example,</a:t>
            </a:r>
            <a:r>
              <a:rPr>
                <a:solidFill>
                  <a:srgbClr val="FF40FF"/>
                </a:solidFill>
              </a:rPr>
              <a:t> there is no "to can" or "canning."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a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828754">
              <a:defRPr spc="-174" sz="8700"/>
            </a:lvl1pPr>
          </a:lstStyle>
          <a:p>
            <a:pPr/>
            <a:r>
              <a:t>Can </a:t>
            </a:r>
          </a:p>
        </p:txBody>
      </p:sp>
      <p:sp>
        <p:nvSpPr>
          <p:cNvPr id="163" name="Indicates ability or permission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2316421">
              <a:lnSpc>
                <a:spcPct val="150000"/>
              </a:lnSpc>
              <a:spcBef>
                <a:spcPts val="0"/>
              </a:spcBef>
              <a:buSzTx/>
              <a:buNone/>
              <a:defRPr spc="-190" sz="9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Indicates </a:t>
            </a:r>
            <a:r>
              <a:rPr>
                <a:solidFill>
                  <a:srgbClr val="FF40FF"/>
                </a:solidFill>
              </a:rPr>
              <a:t>ability or permission.</a:t>
            </a:r>
            <a:endParaRPr>
              <a:solidFill>
                <a:srgbClr val="FF40FF"/>
              </a:solidFill>
            </a:endParaRPr>
          </a:p>
          <a:p>
            <a:pPr marL="0" indent="0" defTabSz="2316421">
              <a:lnSpc>
                <a:spcPct val="150000"/>
              </a:lnSpc>
              <a:spcBef>
                <a:spcPts val="0"/>
              </a:spcBef>
              <a:buSzTx/>
              <a:buNone/>
              <a:defRPr spc="-190" sz="9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Example: "I </a:t>
            </a:r>
            <a:r>
              <a:rPr>
                <a:solidFill>
                  <a:srgbClr val="FF40FF"/>
                </a:solidFill>
              </a:rPr>
              <a:t>can</a:t>
            </a:r>
            <a:r>
              <a:t> swim.”</a:t>
            </a:r>
          </a:p>
          <a:p>
            <a:pPr marL="0" indent="0" defTabSz="2316421">
              <a:lnSpc>
                <a:spcPct val="150000"/>
              </a:lnSpc>
              <a:spcBef>
                <a:spcPts val="0"/>
              </a:spcBef>
              <a:buSzTx/>
              <a:buNone/>
              <a:defRPr spc="-190" sz="9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 Mom says </a:t>
            </a:r>
            <a:r>
              <a:rPr>
                <a:solidFill>
                  <a:srgbClr val="FF40FF"/>
                </a:solidFill>
              </a:rPr>
              <a:t>I can</a:t>
            </a:r>
            <a:r>
              <a:t> go to the mall after school”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ould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Could</a:t>
            </a:r>
          </a:p>
        </p:txBody>
      </p:sp>
      <p:sp>
        <p:nvSpPr>
          <p:cNvPr id="166" name="The past tense of &quot;can,&quot; used to express past ability, possibility, or permission.…"/>
          <p:cNvSpPr txBox="1"/>
          <p:nvPr>
            <p:ph type="body" idx="1"/>
          </p:nvPr>
        </p:nvSpPr>
        <p:spPr>
          <a:xfrm>
            <a:off x="1206500" y="3246961"/>
            <a:ext cx="21971000" cy="9257555"/>
          </a:xfrm>
          <a:prstGeom prst="rect">
            <a:avLst/>
          </a:prstGeom>
        </p:spPr>
        <p:txBody>
          <a:bodyPr/>
          <a:lstStyle/>
          <a:p>
            <a:pPr marL="0" indent="0" defTabSz="1877520">
              <a:lnSpc>
                <a:spcPct val="150000"/>
              </a:lnSpc>
              <a:spcBef>
                <a:spcPts val="0"/>
              </a:spcBef>
              <a:buSzTx/>
              <a:buNone/>
              <a:defRPr spc="-154" sz="77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The </a:t>
            </a:r>
            <a:r>
              <a:rPr>
                <a:solidFill>
                  <a:srgbClr val="FF40FF"/>
                </a:solidFill>
              </a:rPr>
              <a:t>past tense of "can,"</a:t>
            </a:r>
            <a:r>
              <a:t> used to express past ability, possibility, or permission.</a:t>
            </a:r>
          </a:p>
          <a:p>
            <a:pPr marL="0" indent="0" defTabSz="1877520">
              <a:lnSpc>
                <a:spcPct val="150000"/>
              </a:lnSpc>
              <a:spcBef>
                <a:spcPts val="0"/>
              </a:spcBef>
              <a:buSzTx/>
              <a:buNone/>
              <a:defRPr spc="-154" sz="77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Example: "When I was younger, I </a:t>
            </a:r>
            <a:r>
              <a:rPr>
                <a:solidFill>
                  <a:srgbClr val="FF2F92"/>
                </a:solidFill>
              </a:rPr>
              <a:t>could run </a:t>
            </a:r>
            <a:r>
              <a:t>faster.”</a:t>
            </a:r>
          </a:p>
          <a:p>
            <a:pPr marL="0" indent="0" defTabSz="1877520">
              <a:lnSpc>
                <a:spcPct val="150000"/>
              </a:lnSpc>
              <a:spcBef>
                <a:spcPts val="0"/>
              </a:spcBef>
              <a:buSzTx/>
              <a:buNone/>
              <a:defRPr spc="-154" sz="77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 Why are you just coming home?”  “ Mom said I </a:t>
            </a:r>
            <a:r>
              <a:rPr>
                <a:solidFill>
                  <a:srgbClr val="FF40FF"/>
                </a:solidFill>
              </a:rPr>
              <a:t>could go</a:t>
            </a:r>
            <a:r>
              <a:t> to the mall.”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Wil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Will </a:t>
            </a:r>
          </a:p>
        </p:txBody>
      </p:sp>
      <p:sp>
        <p:nvSpPr>
          <p:cNvPr id="169" name="Indicates future action or willingness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2170121">
              <a:lnSpc>
                <a:spcPct val="150000"/>
              </a:lnSpc>
              <a:spcBef>
                <a:spcPts val="0"/>
              </a:spcBef>
              <a:buSzTx/>
              <a:buNone/>
              <a:defRPr spc="-206" sz="10324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Indicates </a:t>
            </a:r>
            <a:r>
              <a:rPr>
                <a:solidFill>
                  <a:srgbClr val="942193"/>
                </a:solidFill>
              </a:rPr>
              <a:t>future action </a:t>
            </a:r>
            <a:r>
              <a:t>or willingness.</a:t>
            </a:r>
          </a:p>
          <a:p>
            <a:pPr marL="0" indent="0" defTabSz="2170121">
              <a:lnSpc>
                <a:spcPct val="150000"/>
              </a:lnSpc>
              <a:spcBef>
                <a:spcPts val="0"/>
              </a:spcBef>
              <a:buSzTx/>
              <a:buNone/>
              <a:defRPr spc="-206" sz="10324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Example: "He </a:t>
            </a:r>
            <a:r>
              <a:rPr>
                <a:solidFill>
                  <a:srgbClr val="FF40FF"/>
                </a:solidFill>
              </a:rPr>
              <a:t>will</a:t>
            </a:r>
            <a:r>
              <a:t> complete the task."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Would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Would </a:t>
            </a:r>
          </a:p>
        </p:txBody>
      </p:sp>
      <p:sp>
        <p:nvSpPr>
          <p:cNvPr id="172" name="The past tense of &quot;will,&quot; used to express the future in the past or politeness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The past tense of "will," used to express the </a:t>
            </a:r>
            <a:r>
              <a:rPr>
                <a:solidFill>
                  <a:srgbClr val="FF40FF"/>
                </a:solidFill>
              </a:rPr>
              <a:t>future</a:t>
            </a:r>
            <a:r>
              <a:t> in the past or politeness.</a:t>
            </a:r>
          </a:p>
          <a:p>
            <a: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Example: (yesterday) “She said she </a:t>
            </a:r>
            <a:r>
              <a:rPr>
                <a:solidFill>
                  <a:srgbClr val="FF2F92"/>
                </a:solidFill>
              </a:rPr>
              <a:t>would</a:t>
            </a:r>
            <a:r>
              <a:t> help me."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l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Shall </a:t>
            </a:r>
          </a:p>
        </p:txBody>
      </p:sp>
      <p:sp>
        <p:nvSpPr>
          <p:cNvPr id="175" name="Often used in formal situations to express a suggestion or future action for first-person subjects (I/we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2218888">
              <a:lnSpc>
                <a:spcPct val="150000"/>
              </a:lnSpc>
              <a:spcBef>
                <a:spcPts val="0"/>
              </a:spcBef>
              <a:buSzTx/>
              <a:buNone/>
              <a:defRPr spc="-176" sz="8827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Often used in </a:t>
            </a:r>
            <a:r>
              <a:rPr b="1" u="sng">
                <a:solidFill>
                  <a:srgbClr val="FF40FF"/>
                </a:solidFill>
                <a:latin typeface="+mn-lt"/>
                <a:ea typeface="+mn-ea"/>
                <a:cs typeface="+mn-cs"/>
                <a:sym typeface="Helvetica Neue"/>
              </a:rPr>
              <a:t>formal </a:t>
            </a:r>
            <a:r>
              <a:t>situations to express a suggestion or future action for first-person subjects (I/we)</a:t>
            </a:r>
          </a:p>
          <a:p>
            <a:pPr marL="0" indent="0" defTabSz="2218888">
              <a:lnSpc>
                <a:spcPct val="150000"/>
              </a:lnSpc>
              <a:spcBef>
                <a:spcPts val="0"/>
              </a:spcBef>
              <a:buSzTx/>
              <a:buNone/>
              <a:defRPr spc="-176" sz="8827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Example: "</a:t>
            </a:r>
            <a:r>
              <a:rPr>
                <a:solidFill>
                  <a:srgbClr val="FF40FF"/>
                </a:solidFill>
              </a:rPr>
              <a:t>Shall we</a:t>
            </a:r>
            <a:r>
              <a:t> proceed with the plan?"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ould"/>
          <p:cNvSpPr txBox="1"/>
          <p:nvPr>
            <p:ph type="title"/>
          </p:nvPr>
        </p:nvSpPr>
        <p:spPr>
          <a:xfrm>
            <a:off x="1206500" y="1079500"/>
            <a:ext cx="21971000" cy="1969795"/>
          </a:xfrm>
          <a:prstGeom prst="rect">
            <a:avLst/>
          </a:prstGeom>
        </p:spPr>
        <p:txBody>
          <a:bodyPr/>
          <a:lstStyle>
            <a:lvl1pPr>
              <a:defRPr spc="-192" sz="9600"/>
            </a:lvl1pPr>
          </a:lstStyle>
          <a:p>
            <a:pPr/>
            <a:r>
              <a:t>Should </a:t>
            </a:r>
          </a:p>
        </p:txBody>
      </p:sp>
      <p:sp>
        <p:nvSpPr>
          <p:cNvPr id="178" name="Expresses advice, obligation, or expectation.…"/>
          <p:cNvSpPr txBox="1"/>
          <p:nvPr>
            <p:ph type="body" idx="1"/>
          </p:nvPr>
        </p:nvSpPr>
        <p:spPr>
          <a:xfrm>
            <a:off x="1206500" y="3522790"/>
            <a:ext cx="21971001" cy="8256012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spcBef>
                <a:spcPts val="0"/>
              </a:spcBef>
              <a:buSzTx/>
              <a:buNone/>
              <a:defRPr spc="-220" sz="11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Expresses </a:t>
            </a:r>
            <a:r>
              <a:rPr>
                <a:solidFill>
                  <a:srgbClr val="FF40FF"/>
                </a:solidFill>
              </a:rPr>
              <a:t>advice</a:t>
            </a:r>
            <a:r>
              <a:t>, obligation, or </a:t>
            </a:r>
            <a:r>
              <a:rPr>
                <a:solidFill>
                  <a:srgbClr val="FF40FF"/>
                </a:solidFill>
              </a:rPr>
              <a:t>expectation</a:t>
            </a:r>
            <a:r>
              <a:t>.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SzTx/>
              <a:buNone/>
              <a:defRPr spc="-220" sz="11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  <a:p>
            <a:pPr marL="0" indent="0">
              <a:lnSpc>
                <a:spcPct val="80000"/>
              </a:lnSpc>
              <a:spcBef>
                <a:spcPts val="0"/>
              </a:spcBef>
              <a:buSzTx/>
              <a:buNone/>
              <a:defRPr spc="-220" sz="11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Example: "You </a:t>
            </a:r>
            <a:r>
              <a:rPr>
                <a:solidFill>
                  <a:srgbClr val="FF40FF"/>
                </a:solidFill>
              </a:rPr>
              <a:t>should</a:t>
            </a:r>
            <a:r>
              <a:t> eat your vegetables."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3_DynamicLight">
  <a:themeElements>
    <a:clrScheme name="33_DynamicLight">
      <a:dk1>
        <a:srgbClr val="5E5E5E"/>
      </a:dk1>
      <a:lt1>
        <a:srgbClr val="005E00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3_DynamicLight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3_Dynamic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3_DynamicLight">
  <a:themeElements>
    <a:clrScheme name="33_DynamicLight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3_DynamicLight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3_Dynamic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