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9" r:id="rId8"/>
    <p:sldId id="310" r:id="rId9"/>
    <p:sldId id="311" r:id="rId10"/>
    <p:sldId id="312" r:id="rId11"/>
    <p:sldId id="344" r:id="rId12"/>
    <p:sldId id="313" r:id="rId13"/>
    <p:sldId id="288" r:id="rId14"/>
    <p:sldId id="289" r:id="rId15"/>
    <p:sldId id="314" r:id="rId16"/>
    <p:sldId id="315" r:id="rId17"/>
    <p:sldId id="316" r:id="rId18"/>
    <p:sldId id="342" r:id="rId19"/>
    <p:sldId id="3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4" autoAdjust="0"/>
    <p:restoredTop sz="95575" autoAdjust="0"/>
  </p:normalViewPr>
  <p:slideViewPr>
    <p:cSldViewPr snapToGrid="0">
      <p:cViewPr varScale="1">
        <p:scale>
          <a:sx n="94" d="100"/>
          <a:sy n="94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443EF-481B-4E7D-9FE5-1ABB11479D4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D199D5E-A446-4623-9D46-7F6A7B54C585}">
      <dgm:prSet/>
      <dgm:spPr/>
      <dgm:t>
        <a:bodyPr/>
        <a:lstStyle/>
        <a:p>
          <a:r>
            <a:rPr lang="en-CA" dirty="0"/>
            <a:t>Informational influence—is the human desire to accept information that another admired person has told us is valid </a:t>
          </a:r>
          <a:endParaRPr lang="en-US" dirty="0"/>
        </a:p>
      </dgm:t>
    </dgm:pt>
    <dgm:pt modelId="{199C3CE7-1E59-4347-BFE1-9F1CA76D5781}" type="parTrans" cxnId="{C64EC67D-9261-46F7-863F-247C4E6B880E}">
      <dgm:prSet/>
      <dgm:spPr/>
      <dgm:t>
        <a:bodyPr/>
        <a:lstStyle/>
        <a:p>
          <a:endParaRPr lang="en-US"/>
        </a:p>
      </dgm:t>
    </dgm:pt>
    <dgm:pt modelId="{A1775BB9-67B5-4E7D-B65E-3CB0199E040D}" type="sibTrans" cxnId="{C64EC67D-9261-46F7-863F-247C4E6B880E}">
      <dgm:prSet/>
      <dgm:spPr/>
      <dgm:t>
        <a:bodyPr/>
        <a:lstStyle/>
        <a:p>
          <a:endParaRPr lang="en-US"/>
        </a:p>
      </dgm:t>
    </dgm:pt>
    <dgm:pt modelId="{F30E744E-6588-426B-81CF-9A2200DB680E}">
      <dgm:prSet/>
      <dgm:spPr/>
      <dgm:t>
        <a:bodyPr/>
        <a:lstStyle/>
        <a:p>
          <a:r>
            <a:rPr lang="en-CA"/>
            <a:t>Normative influence—is the pressure to conform to the positive expectations of others </a:t>
          </a:r>
          <a:endParaRPr lang="en-US"/>
        </a:p>
      </dgm:t>
    </dgm:pt>
    <dgm:pt modelId="{5BBA0F5D-2D7C-40B7-82AC-0377B9760B23}" type="parTrans" cxnId="{065E5AF2-5B4F-495D-AAE6-F21242A490D9}">
      <dgm:prSet/>
      <dgm:spPr/>
      <dgm:t>
        <a:bodyPr/>
        <a:lstStyle/>
        <a:p>
          <a:endParaRPr lang="en-US"/>
        </a:p>
      </dgm:t>
    </dgm:pt>
    <dgm:pt modelId="{B5C40B77-15D0-4C68-85FF-4F9AD5658417}" type="sibTrans" cxnId="{065E5AF2-5B4F-495D-AAE6-F21242A490D9}">
      <dgm:prSet/>
      <dgm:spPr/>
      <dgm:t>
        <a:bodyPr/>
        <a:lstStyle/>
        <a:p>
          <a:endParaRPr lang="en-US"/>
        </a:p>
      </dgm:t>
    </dgm:pt>
    <dgm:pt modelId="{07430362-967D-4E27-8798-2142C9B5BED0}" type="pres">
      <dgm:prSet presAssocID="{40A443EF-481B-4E7D-9FE5-1ABB11479D4B}" presName="root" presStyleCnt="0">
        <dgm:presLayoutVars>
          <dgm:dir/>
          <dgm:resizeHandles val="exact"/>
        </dgm:presLayoutVars>
      </dgm:prSet>
      <dgm:spPr/>
    </dgm:pt>
    <dgm:pt modelId="{418BAE03-2B03-4EFC-9704-D0F6362D2ED2}" type="pres">
      <dgm:prSet presAssocID="{ED199D5E-A446-4623-9D46-7F6A7B54C585}" presName="compNode" presStyleCnt="0"/>
      <dgm:spPr/>
    </dgm:pt>
    <dgm:pt modelId="{68398F41-C318-461E-AEED-2657FDBB070E}" type="pres">
      <dgm:prSet presAssocID="{ED199D5E-A446-4623-9D46-7F6A7B54C58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1CEC65C6-FCB7-4A81-9384-4619A30228C0}" type="pres">
      <dgm:prSet presAssocID="{ED199D5E-A446-4623-9D46-7F6A7B54C585}" presName="spaceRect" presStyleCnt="0"/>
      <dgm:spPr/>
    </dgm:pt>
    <dgm:pt modelId="{0C90DA8A-B7A4-4D40-AE2D-C96CA2FC65A0}" type="pres">
      <dgm:prSet presAssocID="{ED199D5E-A446-4623-9D46-7F6A7B54C585}" presName="textRect" presStyleLbl="revTx" presStyleIdx="0" presStyleCnt="2">
        <dgm:presLayoutVars>
          <dgm:chMax val="1"/>
          <dgm:chPref val="1"/>
        </dgm:presLayoutVars>
      </dgm:prSet>
      <dgm:spPr/>
    </dgm:pt>
    <dgm:pt modelId="{DD146C15-09EA-41E0-A249-5286EC72C991}" type="pres">
      <dgm:prSet presAssocID="{A1775BB9-67B5-4E7D-B65E-3CB0199E040D}" presName="sibTrans" presStyleCnt="0"/>
      <dgm:spPr/>
    </dgm:pt>
    <dgm:pt modelId="{89742904-9869-4D2E-A377-D31858F3447F}" type="pres">
      <dgm:prSet presAssocID="{F30E744E-6588-426B-81CF-9A2200DB680E}" presName="compNode" presStyleCnt="0"/>
      <dgm:spPr/>
    </dgm:pt>
    <dgm:pt modelId="{2AEE0F1C-DA71-4E76-830E-54F3FAA13F63}" type="pres">
      <dgm:prSet presAssocID="{F30E744E-6588-426B-81CF-9A2200DB680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C94227C4-9E04-4881-A89D-9B83EE67DE0C}" type="pres">
      <dgm:prSet presAssocID="{F30E744E-6588-426B-81CF-9A2200DB680E}" presName="spaceRect" presStyleCnt="0"/>
      <dgm:spPr/>
    </dgm:pt>
    <dgm:pt modelId="{0A83D71D-3678-4A4E-B9BA-4E935E47715B}" type="pres">
      <dgm:prSet presAssocID="{F30E744E-6588-426B-81CF-9A2200DB680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8AFCA1B-D6AC-43C3-A5E8-F58619077193}" type="presOf" srcId="{40A443EF-481B-4E7D-9FE5-1ABB11479D4B}" destId="{07430362-967D-4E27-8798-2142C9B5BED0}" srcOrd="0" destOrd="0" presId="urn:microsoft.com/office/officeart/2018/2/layout/IconLabelList"/>
    <dgm:cxn modelId="{C64EC67D-9261-46F7-863F-247C4E6B880E}" srcId="{40A443EF-481B-4E7D-9FE5-1ABB11479D4B}" destId="{ED199D5E-A446-4623-9D46-7F6A7B54C585}" srcOrd="0" destOrd="0" parTransId="{199C3CE7-1E59-4347-BFE1-9F1CA76D5781}" sibTransId="{A1775BB9-67B5-4E7D-B65E-3CB0199E040D}"/>
    <dgm:cxn modelId="{94FC7CA1-F0B1-4110-80E5-DABB070AFEFD}" type="presOf" srcId="{F30E744E-6588-426B-81CF-9A2200DB680E}" destId="{0A83D71D-3678-4A4E-B9BA-4E935E47715B}" srcOrd="0" destOrd="0" presId="urn:microsoft.com/office/officeart/2018/2/layout/IconLabelList"/>
    <dgm:cxn modelId="{065E5AF2-5B4F-495D-AAE6-F21242A490D9}" srcId="{40A443EF-481B-4E7D-9FE5-1ABB11479D4B}" destId="{F30E744E-6588-426B-81CF-9A2200DB680E}" srcOrd="1" destOrd="0" parTransId="{5BBA0F5D-2D7C-40B7-82AC-0377B9760B23}" sibTransId="{B5C40B77-15D0-4C68-85FF-4F9AD5658417}"/>
    <dgm:cxn modelId="{3839F7F7-7A99-4243-BC05-1CE71CC2C9E0}" type="presOf" srcId="{ED199D5E-A446-4623-9D46-7F6A7B54C585}" destId="{0C90DA8A-B7A4-4D40-AE2D-C96CA2FC65A0}" srcOrd="0" destOrd="0" presId="urn:microsoft.com/office/officeart/2018/2/layout/IconLabelList"/>
    <dgm:cxn modelId="{B7575D34-978C-46CC-81CA-7FED21390BA9}" type="presParOf" srcId="{07430362-967D-4E27-8798-2142C9B5BED0}" destId="{418BAE03-2B03-4EFC-9704-D0F6362D2ED2}" srcOrd="0" destOrd="0" presId="urn:microsoft.com/office/officeart/2018/2/layout/IconLabelList"/>
    <dgm:cxn modelId="{88B8B0BD-E1A6-4DF7-8BBA-03216C8C978C}" type="presParOf" srcId="{418BAE03-2B03-4EFC-9704-D0F6362D2ED2}" destId="{68398F41-C318-461E-AEED-2657FDBB070E}" srcOrd="0" destOrd="0" presId="urn:microsoft.com/office/officeart/2018/2/layout/IconLabelList"/>
    <dgm:cxn modelId="{B12571FA-FEB8-4A79-8DC3-6AEDA67F8EB2}" type="presParOf" srcId="{418BAE03-2B03-4EFC-9704-D0F6362D2ED2}" destId="{1CEC65C6-FCB7-4A81-9384-4619A30228C0}" srcOrd="1" destOrd="0" presId="urn:microsoft.com/office/officeart/2018/2/layout/IconLabelList"/>
    <dgm:cxn modelId="{ABDAAC53-97A2-4386-BE6D-CA665DC3C233}" type="presParOf" srcId="{418BAE03-2B03-4EFC-9704-D0F6362D2ED2}" destId="{0C90DA8A-B7A4-4D40-AE2D-C96CA2FC65A0}" srcOrd="2" destOrd="0" presId="urn:microsoft.com/office/officeart/2018/2/layout/IconLabelList"/>
    <dgm:cxn modelId="{6121E835-0D5C-4DC9-975D-82BF50664B9E}" type="presParOf" srcId="{07430362-967D-4E27-8798-2142C9B5BED0}" destId="{DD146C15-09EA-41E0-A249-5286EC72C991}" srcOrd="1" destOrd="0" presId="urn:microsoft.com/office/officeart/2018/2/layout/IconLabelList"/>
    <dgm:cxn modelId="{51DC5D1D-AFBA-4C81-AF8B-452E67568E46}" type="presParOf" srcId="{07430362-967D-4E27-8798-2142C9B5BED0}" destId="{89742904-9869-4D2E-A377-D31858F3447F}" srcOrd="2" destOrd="0" presId="urn:microsoft.com/office/officeart/2018/2/layout/IconLabelList"/>
    <dgm:cxn modelId="{6CB04784-3A51-4A6E-9908-AE4510B9FFD7}" type="presParOf" srcId="{89742904-9869-4D2E-A377-D31858F3447F}" destId="{2AEE0F1C-DA71-4E76-830E-54F3FAA13F63}" srcOrd="0" destOrd="0" presId="urn:microsoft.com/office/officeart/2018/2/layout/IconLabelList"/>
    <dgm:cxn modelId="{A18EB7A8-110D-44F1-8B6A-4B977694547E}" type="presParOf" srcId="{89742904-9869-4D2E-A377-D31858F3447F}" destId="{C94227C4-9E04-4881-A89D-9B83EE67DE0C}" srcOrd="1" destOrd="0" presId="urn:microsoft.com/office/officeart/2018/2/layout/IconLabelList"/>
    <dgm:cxn modelId="{B60514E0-5BBF-46E0-BAEC-A07DDA506054}" type="presParOf" srcId="{89742904-9869-4D2E-A377-D31858F3447F}" destId="{0A83D71D-3678-4A4E-B9BA-4E935E47715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98F41-C318-461E-AEED-2657FDBB070E}">
      <dsp:nvSpPr>
        <dsp:cNvPr id="0" name=""/>
        <dsp:cNvSpPr/>
      </dsp:nvSpPr>
      <dsp:spPr>
        <a:xfrm>
          <a:off x="1489128" y="22774"/>
          <a:ext cx="1873125" cy="187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0DA8A-B7A4-4D40-AE2D-C96CA2FC65A0}">
      <dsp:nvSpPr>
        <dsp:cNvPr id="0" name=""/>
        <dsp:cNvSpPr/>
      </dsp:nvSpPr>
      <dsp:spPr>
        <a:xfrm>
          <a:off x="344440" y="2353863"/>
          <a:ext cx="41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/>
            <a:t>Informational influence—is the human desire to accept information that another admired person has told us is valid </a:t>
          </a:r>
          <a:endParaRPr lang="en-US" sz="1700" kern="1200" dirty="0"/>
        </a:p>
      </dsp:txBody>
      <dsp:txXfrm>
        <a:off x="344440" y="2353863"/>
        <a:ext cx="4162500" cy="720000"/>
      </dsp:txXfrm>
    </dsp:sp>
    <dsp:sp modelId="{2AEE0F1C-DA71-4E76-830E-54F3FAA13F63}">
      <dsp:nvSpPr>
        <dsp:cNvPr id="0" name=""/>
        <dsp:cNvSpPr/>
      </dsp:nvSpPr>
      <dsp:spPr>
        <a:xfrm>
          <a:off x="6380065" y="22774"/>
          <a:ext cx="1873125" cy="187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3D71D-3678-4A4E-B9BA-4E935E47715B}">
      <dsp:nvSpPr>
        <dsp:cNvPr id="0" name=""/>
        <dsp:cNvSpPr/>
      </dsp:nvSpPr>
      <dsp:spPr>
        <a:xfrm>
          <a:off x="5235378" y="2353863"/>
          <a:ext cx="41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Normative influence—is the pressure to conform to the positive expectations of others </a:t>
          </a:r>
          <a:endParaRPr lang="en-US" sz="1700" kern="1200"/>
        </a:p>
      </dsp:txBody>
      <dsp:txXfrm>
        <a:off x="5235378" y="2353863"/>
        <a:ext cx="41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D9AB-8094-48F6-3398-37E5EA2BC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C705B-27D8-BFAF-7E53-22764C36C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2B265-CEBB-2B74-5606-924C2AF21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6A7-C934-4DAE-9BE2-0DE023A358DB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874E4-BCE9-487D-A14C-732783CC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1CB5D-A486-E90F-2D0D-0E04E9E2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6EFD-5F9B-4486-AF7A-5CE80E82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3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99235-8774-A682-FE66-FEEFCEA1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4460A-B0C4-A8D9-7E22-7139C56E8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7BAEC-0079-1720-ECD3-4EF8D016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6A7-C934-4DAE-9BE2-0DE023A358DB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F5A55-0759-7E1E-FCC2-1073C879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60721-800C-6C5F-8D1A-4D9AD08A5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6EFD-5F9B-4486-AF7A-5CE80E82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9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01BE3-73C8-AAA3-5A3C-44EBAE4B1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40F840-A1E3-C7C4-C5A4-1F44E2BDA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55AF5-107B-8CAA-BBA2-83E08BA4A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6A7-C934-4DAE-9BE2-0DE023A358DB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81C21-8AA6-EEB1-115E-811C20E3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04396-9581-834F-B34E-3156D3FB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6EFD-5F9B-4486-AF7A-5CE80E82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5DE5-7861-460B-22D2-6DB4126E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10C85-93FC-4C08-1A57-F264A65CA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6E442-B367-141E-433A-359EEF27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6A7-C934-4DAE-9BE2-0DE023A358DB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9989C-9D18-5F1B-76AC-363816F6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CA7E0-3EA7-478D-8AB4-697C8596F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6EFD-5F9B-4486-AF7A-5CE80E82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1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8D5A5-BA50-4FFF-AA05-FEEAFA7D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63DEE-4B97-5058-A82D-B0573ECA9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1EEA4-1179-227C-1282-092E5859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6A7-C934-4DAE-9BE2-0DE023A358DB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3FF7C-FD79-2C6D-8AE0-6F6FD1CE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9532F-8A1E-0C44-282C-A43470D8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6EFD-5F9B-4486-AF7A-5CE80E82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4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7461A-1008-3073-C077-54B71997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E48F5-3175-9F53-C68A-E7647A709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20509-0149-80C1-5368-F0008BE36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C1F1E-8EF4-A477-AF8E-A7578912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6A7-C934-4DAE-9BE2-0DE023A358DB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C2B13-C117-6597-E98E-6C2103754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C65AD-FDCE-0001-DBCA-8B860E09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6EFD-5F9B-4486-AF7A-5CE80E82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8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A530F-FB4C-98F1-7434-ED97205E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93927-6A15-131F-92C0-17EE73168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6AC1B-1725-85BE-CDC4-5DCED0F58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49C80-50B3-ED73-630A-2A0616B8A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D534B-C9DE-0C43-8B52-28A5F5E2F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A64662-EB99-5184-AA52-671F0EC4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6A7-C934-4DAE-9BE2-0DE023A358DB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23B7AA-F65C-9886-9E50-9F6DFF63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5A924F-CABB-A4D0-8A80-90D4BC10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6EFD-5F9B-4486-AF7A-5CE80E82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4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6D71-7B34-06BD-8914-16392E7B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134A7-E668-0A8F-00AC-71A43BCC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6A7-C934-4DAE-9BE2-0DE023A358DB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E1DAC-501A-FEE1-B42C-EE5C87653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43D21-ABB0-7F66-D2FB-8A07D426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6EFD-5F9B-4486-AF7A-5CE80E82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3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52E1F-0C7B-13B9-E475-2169ECAA5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6A7-C934-4DAE-9BE2-0DE023A358DB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FA483-3426-C6C1-6289-A4F932CA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2124D-FA9C-8223-0B9B-284A6F92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6EFD-5F9B-4486-AF7A-5CE80E82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8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29D5F-81A5-54CE-6EF6-7FC5DD5A5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8C09C-6D4B-8F6B-58D6-CAF03396A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B494E-2AA9-3BA2-D663-F1674F4B0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D07BEC-E299-689C-93B1-A1D654DF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6A7-C934-4DAE-9BE2-0DE023A358DB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91AED-C4EC-EAED-FAB4-6A78F404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72585-E9EC-4BDE-B884-65BAA297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6EFD-5F9B-4486-AF7A-5CE80E82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2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2D0E-DF42-4257-2D3A-6602CE43E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0FE972-B3A8-19ED-F16F-6BEC93C07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BA25D-7C72-EC7D-DA66-0155CF0DF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4BA85-68EE-71DC-196E-6FC6B04F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EC6A7-C934-4DAE-9BE2-0DE023A358DB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0311C-BC58-E821-753E-3A82DFED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DFBB2-C39E-429A-72BD-7BF70D87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6EFD-5F9B-4486-AF7A-5CE80E82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0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214889-6E4F-2B63-B405-4C7C5135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68C34-5FA6-031A-DD5B-2FC2AB1B0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3C194-038C-C85B-4345-BA2BFC6F2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C6A7-C934-4DAE-9BE2-0DE023A358DB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47F96-5AF7-1104-0E98-7628F0D26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DC0E6-9E03-B863-4F44-19D34F25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6EFD-5F9B-4486-AF7A-5CE80E824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8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18388&amp;picture=abstract-swirls-backgroun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W-ML_dG_4Y" TargetMode="External"/><Relationship Id="rId2" Type="http://schemas.openxmlformats.org/officeDocument/2006/relationships/hyperlink" Target="https://www.youtube.com/watch?v=WkK5eA_qhF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gender-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esecretrealtruth.blogspot.com/2012/06/blog-post_184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7EF56-7A5B-472E-ADB0-ED04113377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Conformity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F4AD0-E856-4903-9BA6-CCC5666B4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UNIT 2: THEORIES OF SOCIAL CHANGE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9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B24E-95A2-4AB2-8932-023D748EF02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en-CA" dirty="0"/>
              <a:t>Group Size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996F7-2983-4148-AC75-C36562AE7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/>
              <a:t>Asch tried experiments with 1 to 15 accomplices </a:t>
            </a:r>
          </a:p>
          <a:p>
            <a:r>
              <a:rPr lang="en-CA"/>
              <a:t>The participant conformed a lot less when they were against only one person </a:t>
            </a:r>
          </a:p>
          <a:p>
            <a:r>
              <a:rPr lang="en-CA"/>
              <a:t>It rapidly increased when the group went from 2 to 4</a:t>
            </a:r>
          </a:p>
          <a:p>
            <a:r>
              <a:rPr lang="en-CA"/>
              <a:t>Conformity also dropped when one other dissenter was added to the group </a:t>
            </a:r>
          </a:p>
          <a:p>
            <a:r>
              <a:rPr lang="en-CA"/>
              <a:t>People are more likely to conform when they are in ambiguous situations </a:t>
            </a:r>
            <a:r>
              <a:rPr lang="en-US"/>
              <a:t>or when they have reason to doubt their own </a:t>
            </a:r>
            <a:r>
              <a:rPr lang="en-US" err="1"/>
              <a:t>jugments</a:t>
            </a:r>
            <a:r>
              <a:rPr lang="en-US"/>
              <a:t> 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646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6B24E-95A2-4AB2-8932-023D748EF02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en-CA" dirty="0"/>
              <a:t>Video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996F7-2983-4148-AC75-C36562AE7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hlinkClick r:id="rId2"/>
              </a:rPr>
              <a:t>https://www.youtube.com/watch?v=WkK5eA_qhFk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/>
              <a:t>If you would like another video, here is a second one: </a:t>
            </a:r>
          </a:p>
          <a:p>
            <a:r>
              <a:rPr lang="en-CA" dirty="0">
                <a:hlinkClick r:id="rId3"/>
              </a:rPr>
              <a:t>https://www.youtube.com/watch?v=-W-ML_dG_4Y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031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4FCF-A833-4590-8FB3-4B58C1865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841" y="421640"/>
            <a:ext cx="9742318" cy="175259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/>
              <a:t>Types of Conformity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DF8AD7-2A91-4EB2-90B6-3C5EFEE7AB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249213"/>
              </p:ext>
            </p:extLst>
          </p:nvPr>
        </p:nvGraphicFramePr>
        <p:xfrm>
          <a:off x="1224841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174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louis riel">
            <a:extLst>
              <a:ext uri="{FF2B5EF4-FFF2-40B4-BE49-F238E27FC236}">
                <a16:creationId xmlns:a16="http://schemas.microsoft.com/office/drawing/2014/main" id="{D8050DA1-75EB-474B-AB22-47E9A4891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9091" r="-3" b="-3"/>
          <a:stretch/>
        </p:blipFill>
        <p:spPr bwMode="auto">
          <a:xfrm>
            <a:off x="20" y="10"/>
            <a:ext cx="47265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louis riel">
            <a:extLst>
              <a:ext uri="{FF2B5EF4-FFF2-40B4-BE49-F238E27FC236}">
                <a16:creationId xmlns:a16="http://schemas.microsoft.com/office/drawing/2014/main" id="{92F9EFF1-52C3-49D6-8D94-2E000FE1D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8BC07-05E5-4333-863C-391C62A5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839" y="359833"/>
            <a:ext cx="7345891" cy="141393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/>
              <a:t>Charismatic Leaders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04810-D36A-4E62-891E-110ED7DA8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359" y="2048933"/>
            <a:ext cx="6971663" cy="44492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CA" dirty="0"/>
              <a:t>The American Revolution succeeded in 1770s</a:t>
            </a:r>
          </a:p>
          <a:p>
            <a:pPr>
              <a:lnSpc>
                <a:spcPct val="90000"/>
              </a:lnSpc>
            </a:pPr>
            <a:r>
              <a:rPr lang="en-CA" dirty="0"/>
              <a:t>Louis Riel led two rebellions against the government of Canada and its first post-Confederation prime minister, John A. Macdonald. </a:t>
            </a:r>
          </a:p>
          <a:p>
            <a:pPr>
              <a:lnSpc>
                <a:spcPct val="90000"/>
              </a:lnSpc>
            </a:pPr>
            <a:r>
              <a:rPr lang="en-CA" b="1" dirty="0"/>
              <a:t>Riel</a:t>
            </a:r>
            <a:r>
              <a:rPr lang="en-CA" dirty="0"/>
              <a:t> sought to preserve Métis rights and culture as their homelands in the Northwest came progressively under the Canadian sphere of influence.</a:t>
            </a:r>
          </a:p>
          <a:p>
            <a:pPr>
              <a:lnSpc>
                <a:spcPct val="90000"/>
              </a:lnSpc>
            </a:pPr>
            <a:r>
              <a:rPr lang="en-CA" dirty="0"/>
              <a:t>In 1869 the Metis refused to transfer of their territories of the Hudson Bay Company to the Dominion of Canada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ouis riel comic">
            <a:extLst>
              <a:ext uri="{FF2B5EF4-FFF2-40B4-BE49-F238E27FC236}">
                <a16:creationId xmlns:a16="http://schemas.microsoft.com/office/drawing/2014/main" id="{91DB1B10-53C2-4F6E-98F9-0CE7F7A68B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22" y="1625231"/>
            <a:ext cx="9220555" cy="463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6FB2DF-6F30-4800-BEC8-638D56E1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188" y="366776"/>
            <a:ext cx="7413623" cy="898149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CA" sz="4800" dirty="0"/>
              <a:t>Human Factors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26445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106F-8292-4DAB-8E32-8EA91607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81548"/>
            <a:ext cx="3333495" cy="1504335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sz="2400" dirty="0"/>
              <a:t>Affecting Social Change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B3131-69E7-4A1E-AB4F-F5FE54B67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3017520"/>
            <a:ext cx="3333496" cy="2773680"/>
          </a:xfrm>
        </p:spPr>
        <p:txBody>
          <a:bodyPr anchor="t">
            <a:normAutofit/>
          </a:bodyPr>
          <a:lstStyle/>
          <a:p>
            <a:r>
              <a:rPr lang="en-CA" sz="2000" dirty="0"/>
              <a:t>Conforming to others tends to stifle social change because everyone is behaving the same </a:t>
            </a:r>
          </a:p>
          <a:p>
            <a:r>
              <a:rPr lang="en-CA" sz="2000" dirty="0"/>
              <a:t>Pressure to conform can result in negative behaviours such as: increased racism, bullying, or sexism </a:t>
            </a:r>
            <a:endParaRPr lang="en-US" sz="2000" dirty="0"/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9AA19AEF-0EE3-4133-B343-0D518A215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69697" y="685799"/>
            <a:ext cx="4825662" cy="505305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69351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969B9-4176-4145-B655-0D0B4C3B2EA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CA" dirty="0"/>
              <a:t>The Power of Conformity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AF31C-7384-4F35-BFCF-AD4010BAB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 example of people’s overwhelming needs to conform to a social paradigm</a:t>
            </a:r>
          </a:p>
        </p:txBody>
      </p:sp>
    </p:spTree>
    <p:extLst>
      <p:ext uri="{BB962C8B-B14F-4D97-AF65-F5344CB8AC3E}">
        <p14:creationId xmlns:p14="http://schemas.microsoft.com/office/powerpoint/2010/main" val="1358503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dialogue boxes">
            <a:extLst>
              <a:ext uri="{FF2B5EF4-FFF2-40B4-BE49-F238E27FC236}">
                <a16:creationId xmlns:a16="http://schemas.microsoft.com/office/drawing/2014/main" id="{11244821-CF95-4AA3-BD54-074C6FE95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37" t="9092" r="17737" b="-7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5F69C-ED60-4ADC-B54E-B225AB1A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285" y="330200"/>
            <a:ext cx="6411170" cy="1413933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/>
              <a:t>Small 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1D847-3B74-49B4-8FF4-99961FE92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19" y="2048933"/>
            <a:ext cx="6504303" cy="4372187"/>
          </a:xfrm>
        </p:spPr>
        <p:txBody>
          <a:bodyPr>
            <a:normAutofit lnSpcReduction="10000"/>
          </a:bodyPr>
          <a:lstStyle/>
          <a:p>
            <a:r>
              <a:rPr lang="en-CA" dirty="0">
                <a:ea typeface="+mn-lt"/>
                <a:cs typeface="+mn-lt"/>
              </a:rPr>
              <a:t>In small groups, list different ways you are pressured to conform in society</a:t>
            </a:r>
            <a:endParaRPr lang="en-US" dirty="0">
              <a:ea typeface="+mn-lt"/>
              <a:cs typeface="+mn-lt"/>
            </a:endParaRPr>
          </a:p>
          <a:p>
            <a:pPr>
              <a:buClr>
                <a:srgbClr val="B96C11"/>
              </a:buClr>
            </a:pPr>
            <a:r>
              <a:rPr lang="en-CA" dirty="0">
                <a:ea typeface="+mn-lt"/>
                <a:cs typeface="+mn-lt"/>
              </a:rPr>
              <a:t>Do you conform? What happens if you do not?</a:t>
            </a:r>
            <a:endParaRPr lang="en-US" dirty="0">
              <a:ea typeface="+mn-lt"/>
              <a:cs typeface="+mn-lt"/>
            </a:endParaRPr>
          </a:p>
          <a:p>
            <a:pPr>
              <a:buClr>
                <a:srgbClr val="B96C11"/>
              </a:buClr>
            </a:pPr>
            <a:r>
              <a:rPr lang="en-CA" dirty="0">
                <a:ea typeface="+mn-lt"/>
                <a:cs typeface="+mn-lt"/>
              </a:rPr>
              <a:t>How much of a role does family, friends, and school play in the pressure related to conforming in your life?</a:t>
            </a:r>
            <a:endParaRPr lang="en-US" dirty="0">
              <a:ea typeface="+mn-lt"/>
              <a:cs typeface="+mn-lt"/>
            </a:endParaRPr>
          </a:p>
          <a:p>
            <a:pPr>
              <a:buClr>
                <a:srgbClr val="B96C11"/>
              </a:buClr>
            </a:pPr>
            <a:r>
              <a:rPr lang="en-CA" dirty="0">
                <a:ea typeface="+mn-lt"/>
                <a:cs typeface="+mn-lt"/>
              </a:rPr>
              <a:t>Do you notice this pressure on a daily basis?</a:t>
            </a:r>
            <a:endParaRPr lang="en-US" dirty="0">
              <a:ea typeface="+mn-lt"/>
              <a:cs typeface="+mn-lt"/>
            </a:endParaRPr>
          </a:p>
          <a:p>
            <a:pPr>
              <a:buClr>
                <a:srgbClr val="B96C11"/>
              </a:buClr>
            </a:pPr>
            <a:r>
              <a:rPr lang="en-CA" dirty="0">
                <a:ea typeface="+mn-lt"/>
                <a:cs typeface="+mn-lt"/>
              </a:rPr>
              <a:t>Does society need its citizens to conform to function effectively? </a:t>
            </a:r>
            <a:endParaRPr lang="en-US" dirty="0">
              <a:ea typeface="+mn-lt"/>
              <a:cs typeface="+mn-lt"/>
            </a:endParaRPr>
          </a:p>
          <a:p>
            <a:pPr>
              <a:buClr>
                <a:srgbClr val="B96C11"/>
              </a:buClr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27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ockey teams chew">
            <a:extLst>
              <a:ext uri="{FF2B5EF4-FFF2-40B4-BE49-F238E27FC236}">
                <a16:creationId xmlns:a16="http://schemas.microsoft.com/office/drawing/2014/main" id="{828793DC-2C59-49D2-A475-A74EFF948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6" r="22954" b="-1"/>
          <a:stretch/>
        </p:blipFill>
        <p:spPr bwMode="auto"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344D54-0779-4FF1-B58A-CFC59996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74" y="325119"/>
            <a:ext cx="5260680" cy="1752599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/>
              <a:t>Pressures to Conform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7294A-0C03-4428-AEF8-B4F709858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326641"/>
            <a:ext cx="5589292" cy="4206240"/>
          </a:xfrm>
        </p:spPr>
        <p:txBody>
          <a:bodyPr>
            <a:noAutofit/>
          </a:bodyPr>
          <a:lstStyle/>
          <a:p>
            <a:r>
              <a:rPr lang="en-CA" sz="2400" dirty="0"/>
              <a:t>An unwillingness to conform could risk social rejection</a:t>
            </a:r>
          </a:p>
          <a:p>
            <a:r>
              <a:rPr lang="en-CA" sz="2400" dirty="0"/>
              <a:t>An individual who is deliberately excluded from a social relationship or social interaction is a victim of social rejection</a:t>
            </a:r>
          </a:p>
          <a:p>
            <a:r>
              <a:rPr lang="en-CA" sz="2400" dirty="0"/>
              <a:t>Conformity acts as a scapegoat in order to avoid bullying and criticism from peers </a:t>
            </a:r>
            <a:endParaRPr lang="en-US" sz="2400" dirty="0"/>
          </a:p>
          <a:p>
            <a:pPr>
              <a:buClr>
                <a:srgbClr val="B96C11"/>
              </a:buClr>
            </a:pPr>
            <a:r>
              <a:rPr lang="en-CA" sz="2400" dirty="0"/>
              <a:t>Chewing tobacco is popular amongst competitive sports teams like hockey or baseball</a:t>
            </a:r>
          </a:p>
        </p:txBody>
      </p:sp>
    </p:spTree>
    <p:extLst>
      <p:ext uri="{BB962C8B-B14F-4D97-AF65-F5344CB8AC3E}">
        <p14:creationId xmlns:p14="http://schemas.microsoft.com/office/powerpoint/2010/main" val="135477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d light">
            <a:extLst>
              <a:ext uri="{FF2B5EF4-FFF2-40B4-BE49-F238E27FC236}">
                <a16:creationId xmlns:a16="http://schemas.microsoft.com/office/drawing/2014/main" id="{9B86AD50-C247-414E-9459-C7DF7656A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4" t="9091" r="3790"/>
          <a:stretch/>
        </p:blipFill>
        <p:spPr bwMode="auto">
          <a:xfrm>
            <a:off x="20" y="10"/>
            <a:ext cx="47265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9DA792-7122-4BF3-8D92-CD57B5E9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653" y="275166"/>
            <a:ext cx="6360370" cy="1413933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/>
              <a:t>Conformity in Contemporary Society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C270C-7924-42EC-9261-766A79F8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2048933"/>
            <a:ext cx="6473823" cy="4209627"/>
          </a:xfrm>
        </p:spPr>
        <p:txBody>
          <a:bodyPr>
            <a:normAutofit/>
          </a:bodyPr>
          <a:lstStyle/>
          <a:p>
            <a:r>
              <a:rPr lang="en-CA" dirty="0"/>
              <a:t>Most people conform to standard values and norms without even realizing they are doing so</a:t>
            </a:r>
          </a:p>
          <a:p>
            <a:r>
              <a:rPr lang="en-CA" dirty="0"/>
              <a:t>Some degree of conformity is necessary for societies to function </a:t>
            </a:r>
          </a:p>
          <a:p>
            <a:r>
              <a:rPr lang="en-CA" dirty="0"/>
              <a:t>Stopping at a red light means that you are conforming to the law and the good and safety of society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1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36B1-3550-4D29-AD82-88EA23FE69F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CA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7CEC2-FA3E-4B0E-8309-6078DA9D8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Social influence can take many forms</a:t>
            </a:r>
          </a:p>
          <a:p>
            <a:r>
              <a:rPr lang="en-CA"/>
              <a:t>Sometimes we change our behaviour as a result of studying a new social role </a:t>
            </a:r>
          </a:p>
          <a:p>
            <a:r>
              <a:rPr lang="en-CA"/>
              <a:t>Once people start behaving in a certain way, other people become caught up in the pressure to conform</a:t>
            </a:r>
          </a:p>
        </p:txBody>
      </p:sp>
    </p:spTree>
    <p:extLst>
      <p:ext uri="{BB962C8B-B14F-4D97-AF65-F5344CB8AC3E}">
        <p14:creationId xmlns:p14="http://schemas.microsoft.com/office/powerpoint/2010/main" val="19704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Stock Photos, Vectors &amp; PSD Mockups | rawpixel">
            <a:extLst>
              <a:ext uri="{FF2B5EF4-FFF2-40B4-BE49-F238E27FC236}">
                <a16:creationId xmlns:a16="http://schemas.microsoft.com/office/drawing/2014/main" id="{CD656B80-08F9-48CA-B97C-80DC4A5FB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12" r="15191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B09AE-4856-4F16-AF1A-C86BEC69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  <a:ln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/>
              <a:t>SITUATIONS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26896-455A-446B-95C4-9F2B5552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r>
              <a:rPr lang="en-CA" sz="2000"/>
              <a:t>We have all had experiences when we have had to decide between doing what we believe is right</a:t>
            </a:r>
          </a:p>
          <a:p>
            <a:r>
              <a:rPr lang="en-CA" sz="2000"/>
              <a:t>Going along with the crowd </a:t>
            </a:r>
          </a:p>
          <a:p>
            <a:r>
              <a:rPr lang="en-CA" sz="2000"/>
              <a:t>Or with someone perceived to be in authority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68288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ee Images : tree, street, lawn, house, flower, town ...">
            <a:extLst>
              <a:ext uri="{FF2B5EF4-FFF2-40B4-BE49-F238E27FC236}">
                <a16:creationId xmlns:a16="http://schemas.microsoft.com/office/drawing/2014/main" id="{386DB87A-A393-4CBE-BC9E-B0928AD7C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4" r="34239" b="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708C07-2B63-460E-A426-A6EBE2CF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/>
              <a:t>Conformity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7E703-809D-4712-9694-CAFBC589B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>
            <a:normAutofit/>
          </a:bodyPr>
          <a:lstStyle/>
          <a:p>
            <a:r>
              <a:rPr lang="en-CA" sz="2000"/>
              <a:t>Conformity occurs when people yield to real or imagined social pressure </a:t>
            </a:r>
          </a:p>
          <a:p>
            <a:r>
              <a:rPr lang="en-CA" sz="2000"/>
              <a:t>For example, if you maintain a well-groomed lawn only to avoid complaints from your neighbours, you’re conforming to social pressure</a:t>
            </a:r>
          </a:p>
          <a:p>
            <a:r>
              <a:rPr lang="en-CA" sz="2000"/>
              <a:t>If you maintain a nice lawn because you genuinely prefer a nice lawn, that’s </a:t>
            </a:r>
            <a:r>
              <a:rPr lang="en-CA" sz="2000" i="1"/>
              <a:t>not </a:t>
            </a:r>
            <a:r>
              <a:rPr lang="en-CA" sz="2000"/>
              <a:t>conformity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18811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FD24-6B81-49FA-AB18-34858860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254" y="472440"/>
            <a:ext cx="2535630" cy="1752599"/>
          </a:xfrm>
          <a:ln>
            <a:solidFill>
              <a:schemeClr val="tx1"/>
            </a:solidFill>
          </a:ln>
        </p:spPr>
        <p:txBody>
          <a:bodyPr anchor="b">
            <a:normAutofit/>
          </a:bodyPr>
          <a:lstStyle/>
          <a:p>
            <a:pPr algn="ctr"/>
            <a:r>
              <a:rPr lang="en-CA" sz="3200" dirty="0"/>
              <a:t>Solomon Asch (1951, 1955, 1956)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3A4E4-2251-4F1E-B983-2D386E356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440" y="2666999"/>
            <a:ext cx="3283258" cy="3124201"/>
          </a:xfrm>
        </p:spPr>
        <p:txBody>
          <a:bodyPr anchor="t">
            <a:normAutofit/>
          </a:bodyPr>
          <a:lstStyle/>
          <a:p>
            <a:r>
              <a:rPr lang="en-CA" sz="2400" dirty="0"/>
              <a:t>He conducted a clever experiment centered around ambiguity  about whether subjects were conforming , allowing him to investigate the variables that govern conformity </a:t>
            </a:r>
            <a:endParaRPr lang="en-US" sz="2400" dirty="0"/>
          </a:p>
        </p:txBody>
      </p:sp>
      <p:pic>
        <p:nvPicPr>
          <p:cNvPr id="4" name="Picture 4" descr="A picture containing person, person, indoor, wearing&#10;&#10;Description automatically generated">
            <a:extLst>
              <a:ext uri="{FF2B5EF4-FFF2-40B4-BE49-F238E27FC236}">
                <a16:creationId xmlns:a16="http://schemas.microsoft.com/office/drawing/2014/main" id="{3940C0A3-70E1-4496-8D0B-01D42CBD22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75" r="6975"/>
          <a:stretch/>
        </p:blipFill>
        <p:spPr>
          <a:xfrm>
            <a:off x="4941202" y="1011765"/>
            <a:ext cx="6237359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9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sch conformity cards">
            <a:extLst>
              <a:ext uri="{FF2B5EF4-FFF2-40B4-BE49-F238E27FC236}">
                <a16:creationId xmlns:a16="http://schemas.microsoft.com/office/drawing/2014/main" id="{FC8F80D7-6479-4BBC-8DA4-4CA522EA4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07" y="1746792"/>
            <a:ext cx="4744154" cy="30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7FF5E3-BEAC-4955-8995-0E6E653E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278928" cy="1752599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/>
              <a:t>Asch: </a:t>
            </a:r>
            <a:br>
              <a:rPr lang="en-CA" dirty="0"/>
            </a:br>
            <a:r>
              <a:rPr lang="en-CA" dirty="0"/>
              <a:t>The Experiment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A9D9C-CD4D-4992-ABDE-DEA361CA8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4278929" cy="340868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CA" sz="2400" dirty="0"/>
              <a:t>He used male undergraduate students and told them that they were participating in a study about visual perception</a:t>
            </a:r>
          </a:p>
          <a:p>
            <a:pPr>
              <a:lnSpc>
                <a:spcPct val="90000"/>
              </a:lnSpc>
            </a:pPr>
            <a:r>
              <a:rPr lang="en-CA" sz="2400" dirty="0"/>
              <a:t>A group of seven subjects were shown a large card with a vertical line on it and are then asked to indicate which of the three lines on the second card matches the first card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420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42266-8E2A-4C7F-AF03-5799E439C99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pPr algn="ctr"/>
            <a:r>
              <a:rPr lang="en-CA" dirty="0"/>
              <a:t>Asch Experiment Design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D880E-CAF8-4DC5-91DC-353B9D544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All seven subjects are given a turn at the task, and are asked to share their answers (line A, B, or C) to the group </a:t>
            </a:r>
          </a:p>
          <a:p>
            <a:r>
              <a:rPr lang="en-CA" dirty="0"/>
              <a:t>The subject in the sixth chair doesn’t know it, but everyone else in the group is an accomplice to the experimenter , and they are going to make him question his own senses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0D9C7160-65F5-411D-818E-A62708744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9" t="9090" r="20985" b="7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8DD2A3-0D08-480A-9DA3-39354D74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605" y="304800"/>
            <a:ext cx="6238450" cy="1413933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/>
              <a:t>Trials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CFDCD-4D30-499E-99CE-84BB7FC25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639" y="2048933"/>
            <a:ext cx="6636383" cy="450426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CA" dirty="0"/>
              <a:t>For the first two trials, the accomplices are accurate</a:t>
            </a:r>
          </a:p>
          <a:p>
            <a:pPr>
              <a:lnSpc>
                <a:spcPct val="90000"/>
              </a:lnSpc>
            </a:pPr>
            <a:r>
              <a:rPr lang="en-CA" dirty="0"/>
              <a:t>On the third trial, line 2 matches the standard line, but the first five subjects all say that “line 3” matches the standard line </a:t>
            </a:r>
          </a:p>
          <a:p>
            <a:pPr>
              <a:lnSpc>
                <a:spcPct val="90000"/>
              </a:lnSpc>
            </a:pPr>
            <a:r>
              <a:rPr lang="en-CA" dirty="0"/>
              <a:t>On the next 15 trials, the accomplices all give the same incorrect response on 11 of the trials. </a:t>
            </a:r>
          </a:p>
          <a:p>
            <a:pPr>
              <a:lnSpc>
                <a:spcPct val="90000"/>
              </a:lnSpc>
            </a:pPr>
            <a:r>
              <a:rPr lang="en-CA" dirty="0"/>
              <a:t>If the participant consistently agrees with the accomplices, then he is not making honest mistakes—he is conforming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88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41F10-7EBB-4CB8-B9BD-B34C132CAA0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dirty="0"/>
              <a:t>The Asch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C89B1-7EF9-4774-A982-BCA7FF131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/>
              <a:t>How does the one real subject respond?</a:t>
            </a:r>
          </a:p>
          <a:p>
            <a:r>
              <a:rPr lang="en-CA"/>
              <a:t>Asch (1955) found that the young men conformed on 37% of the trials</a:t>
            </a:r>
          </a:p>
          <a:p>
            <a:r>
              <a:rPr lang="en-CA"/>
              <a:t>Out of 50 participants, 13 never caved in to the group</a:t>
            </a:r>
          </a:p>
          <a:p>
            <a:r>
              <a:rPr lang="en-CA"/>
              <a:t>14 conformed on more than half the trials </a:t>
            </a:r>
          </a:p>
          <a:p>
            <a:r>
              <a:rPr lang="en-CA"/>
              <a:t>The results show that people confronting a unanimous majority generally tend to resist the pressure to conform, but given how clear and easy the line judgments were, most social scientists viewed the findings as a dramatic demonstration of human’s propensity to conform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5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911</Words>
  <Application>Microsoft Office PowerPoint</Application>
  <PresentationFormat>Widescreen</PresentationFormat>
  <Paragraphs>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Conformity</vt:lpstr>
      <vt:lpstr>INTRODUCTION</vt:lpstr>
      <vt:lpstr>SITUATIONS</vt:lpstr>
      <vt:lpstr>Conformity </vt:lpstr>
      <vt:lpstr>Solomon Asch (1951, 1955, 1956) </vt:lpstr>
      <vt:lpstr>Asch:  The Experiment</vt:lpstr>
      <vt:lpstr>Asch Experiment Design</vt:lpstr>
      <vt:lpstr>Trials</vt:lpstr>
      <vt:lpstr>The Asch Study</vt:lpstr>
      <vt:lpstr>Group Size </vt:lpstr>
      <vt:lpstr>Video</vt:lpstr>
      <vt:lpstr>Types of Conformity</vt:lpstr>
      <vt:lpstr>Charismatic Leaders </vt:lpstr>
      <vt:lpstr>Human Factors</vt:lpstr>
      <vt:lpstr>Affecting Social Change</vt:lpstr>
      <vt:lpstr>The Power of Conformity</vt:lpstr>
      <vt:lpstr>Small Group Discussion</vt:lpstr>
      <vt:lpstr>Pressures to Conform</vt:lpstr>
      <vt:lpstr>Conformity in Contemporary Society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Conformity</dc:title>
  <dc:creator>Julie Bamford</dc:creator>
  <cp:lastModifiedBy>Julie Bamford</cp:lastModifiedBy>
  <cp:revision>3</cp:revision>
  <dcterms:created xsi:type="dcterms:W3CDTF">2024-01-18T02:21:11Z</dcterms:created>
  <dcterms:modified xsi:type="dcterms:W3CDTF">2024-01-18T16:35:13Z</dcterms:modified>
</cp:coreProperties>
</file>