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66" r:id="rId3"/>
    <p:sldId id="276" r:id="rId4"/>
    <p:sldId id="267" r:id="rId5"/>
    <p:sldId id="268" r:id="rId6"/>
    <p:sldId id="269" r:id="rId7"/>
    <p:sldId id="265" r:id="rId8"/>
    <p:sldId id="270" r:id="rId9"/>
    <p:sldId id="271" r:id="rId10"/>
    <p:sldId id="277" r:id="rId11"/>
    <p:sldId id="272" r:id="rId12"/>
    <p:sldId id="273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mbria" panose="02040503050406030204" pitchFamily="18" charset="0"/>
      <p:regular r:id="rId19"/>
      <p:bold r:id="rId20"/>
      <p:italic r:id="rId21"/>
      <p:boldItalic r:id="rId22"/>
    </p:embeddedFont>
    <p:embeddedFont>
      <p:font typeface="Veteran Typewriter" panose="02000500000000000000" pitchFamily="2" charset="0"/>
      <p:regular r:id="rId2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097" autoAdjust="0"/>
  </p:normalViewPr>
  <p:slideViewPr>
    <p:cSldViewPr>
      <p:cViewPr varScale="1">
        <p:scale>
          <a:sx n="69" d="100"/>
          <a:sy n="69" d="100"/>
        </p:scale>
        <p:origin x="18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4B92544-3E9F-489F-98B6-12FA8AD44F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20759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09D280-55C5-40B3-A213-78FCD9756B70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lang="en-CA" sz="1800" dirty="0">
                <a:solidFill>
                  <a:srgbClr val="000000"/>
                </a:solidFill>
                <a:effectLst/>
                <a:latin typeface="Veteran Typewriter" panose="02000500000000000000" pitchFamily="2" charset="0"/>
                <a:ea typeface="Arial" panose="020B0604020202020204" pitchFamily="34" charset="0"/>
              </a:rPr>
            </a:br>
            <a:r>
              <a:rPr lang="en-CA" sz="1800" dirty="0">
                <a:solidFill>
                  <a:srgbClr val="000000"/>
                </a:solidFill>
                <a:effectLst/>
                <a:latin typeface="Veteran Typewriter" panose="02000500000000000000" pitchFamily="2" charset="0"/>
                <a:ea typeface="Arial" panose="020B0604020202020204" pitchFamily="34" charset="0"/>
              </a:rPr>
              <a:t>Copyright </a:t>
            </a:r>
            <a:r>
              <a:rPr lang="en-CA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Arial" panose="020B0604020202020204" pitchFamily="34" charset="0"/>
                <a:cs typeface="Cambria" panose="02040503050406030204" pitchFamily="18" charset="0"/>
              </a:rPr>
              <a:t>©</a:t>
            </a:r>
            <a:r>
              <a:rPr lang="en-CA" sz="1800" dirty="0">
                <a:solidFill>
                  <a:srgbClr val="000000"/>
                </a:solidFill>
                <a:effectLst/>
                <a:latin typeface="Veteran Typewriter" panose="02000500000000000000" pitchFamily="2" charset="0"/>
                <a:ea typeface="Arial" panose="020B0604020202020204" pitchFamily="34" charset="0"/>
              </a:rPr>
              <a:t>2022 Kosowan’s Korner. All rights reserved.</a:t>
            </a:r>
            <a:endParaRPr lang="en-CA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eaLnBrk="1" hangingPunct="1"/>
            <a:endParaRPr lang="en-US" alt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724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9081B9-11E8-4604-ACEE-CEEE195EF576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922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78688A-DC8F-43B0-B6C8-C550722534B4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2684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144FAB-CE8D-4F65-B2EA-E207BF6227F4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817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CF314C-9955-481A-971A-A33D0BD58076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en-US" dirty="0">
                <a:latin typeface="Arial" pitchFamily="34" charset="0"/>
              </a:rPr>
              <a:t>Featured in the image on the top right is Emily Stowe, the first female physician in Canada and a major figure in Canadian rights for women. </a:t>
            </a:r>
          </a:p>
          <a:p>
            <a:pPr eaLnBrk="1" hangingPunct="1"/>
            <a:r>
              <a:rPr lang="en-US" altLang="en-US" dirty="0">
                <a:latin typeface="Arial" pitchFamily="34" charset="0"/>
              </a:rPr>
              <a:t>Featured on the bottom is an image from the Black Lives Matter protest at the Pride Parade in 2016.</a:t>
            </a:r>
          </a:p>
        </p:txBody>
      </p:sp>
    </p:spTree>
    <p:extLst>
      <p:ext uri="{BB962C8B-B14F-4D97-AF65-F5344CB8AC3E}">
        <p14:creationId xmlns:p14="http://schemas.microsoft.com/office/powerpoint/2010/main" val="2474756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30B06D-045B-46D5-9D0A-7E7E160987CF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en-US" dirty="0">
                <a:latin typeface="Arial" pitchFamily="34" charset="0"/>
              </a:rPr>
              <a:t>Students might have the right to close their doors at home, but are expected to behave appropriately. Privacy is not an absolute right</a:t>
            </a:r>
          </a:p>
          <a:p>
            <a:pPr eaLnBrk="1" hangingPunct="1"/>
            <a:br>
              <a:rPr lang="en-US" altLang="en-US" dirty="0">
                <a:latin typeface="Arial" pitchFamily="34" charset="0"/>
              </a:rPr>
            </a:br>
            <a:r>
              <a:rPr lang="en-US" altLang="en-US" dirty="0">
                <a:latin typeface="Arial" pitchFamily="34" charset="0"/>
              </a:rPr>
              <a:t>Note: Students will likely find that the rights and privileges they enjoy at home might not be shared by others in their class. </a:t>
            </a:r>
          </a:p>
        </p:txBody>
      </p:sp>
    </p:spTree>
    <p:extLst>
      <p:ext uri="{BB962C8B-B14F-4D97-AF65-F5344CB8AC3E}">
        <p14:creationId xmlns:p14="http://schemas.microsoft.com/office/powerpoint/2010/main" val="2876139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EEB25E-5C36-48CE-BCB0-FBEF25748F42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en-US" dirty="0">
                <a:latin typeface="Arial" pitchFamily="34" charset="0"/>
              </a:rPr>
              <a:t>Featured on the left is, of course, Prime Minister Pierre Elliot Trudeau</a:t>
            </a:r>
          </a:p>
        </p:txBody>
      </p:sp>
    </p:spTree>
    <p:extLst>
      <p:ext uri="{BB962C8B-B14F-4D97-AF65-F5344CB8AC3E}">
        <p14:creationId xmlns:p14="http://schemas.microsoft.com/office/powerpoint/2010/main" val="3994496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5860FF-418A-4117-8AA7-D5624A030A66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865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26825E-C850-4D5A-A775-1AEB08959F69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296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66F189-2E6F-4DFF-A939-9CD256C47419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621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C2DB43-E6AC-4304-8D09-D89E7B712190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180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9081B9-11E8-4604-ACEE-CEEE195EF576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520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9F9FA-2E8A-4EED-9C07-2DA6AA89C8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98429-E27D-4AEE-BFDA-AAB7CDA2E5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434E7-AECF-40FA-AC62-B0435E9EFC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8CC2A-FFBE-4787-97C3-B39B3E5B53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4D1AE-6731-4F7C-AF94-272F66E8C1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77790-21BD-4496-ABC6-1E49B42E9D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69BE7-99D6-4978-8EEF-657D43E5C3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9ED25-D280-47F5-9DFD-7A00FD4AB5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073DE-CF26-43D3-B55F-8D770EC041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576C8-AE60-45FC-93A9-6799B1F6FA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7FC29-E804-4541-B0EE-1C9DE83416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919CCD0-BAFD-416D-B8BB-61993619C5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0" name="Rectangle 199">
            <a:extLst>
              <a:ext uri="{FF2B5EF4-FFF2-40B4-BE49-F238E27FC236}">
                <a16:creationId xmlns:a16="http://schemas.microsoft.com/office/drawing/2014/main" id="{CABF4529-0B82-460D-AB8E-28AA07058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66472" y="538941"/>
            <a:ext cx="3480027" cy="1322614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CA" sz="3400" dirty="0">
                <a:solidFill>
                  <a:srgbClr val="002060"/>
                </a:solidFill>
                <a:latin typeface="Veteran Typewriter" panose="02000500000000000000" pitchFamily="2" charset="0"/>
                <a:ea typeface="ＭＳ Ｐゴシック" pitchFamily="34" charset="-128"/>
                <a:cs typeface="+mn-cs"/>
              </a:rPr>
              <a:t>Rights and Responsibilities in a Democracy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CA" sz="3400" dirty="0">
              <a:solidFill>
                <a:srgbClr val="002060"/>
              </a:solidFill>
              <a:latin typeface="Veteran Typewriter" panose="02000500000000000000" pitchFamily="2" charset="0"/>
              <a:ea typeface="ＭＳ Ｐゴシック" pitchFamily="34" charset="-128"/>
              <a:cs typeface="+mn-cs"/>
            </a:endParaRPr>
          </a:p>
          <a:p>
            <a:pPr algn="l" eaLnBrk="1" hangingPunct="1">
              <a:lnSpc>
                <a:spcPct val="90000"/>
              </a:lnSpc>
              <a:defRPr/>
            </a:pPr>
            <a:endParaRPr lang="en-CA" sz="3400" dirty="0">
              <a:solidFill>
                <a:srgbClr val="002060"/>
              </a:solidFill>
              <a:latin typeface="Veteran Typewriter" panose="02000500000000000000" pitchFamily="2" charset="0"/>
              <a:ea typeface="ＭＳ Ｐゴシック" pitchFamily="34" charset="-128"/>
              <a:cs typeface="+mn-cs"/>
            </a:endParaRPr>
          </a:p>
          <a:p>
            <a:pPr algn="l" eaLnBrk="1" hangingPunct="1">
              <a:lnSpc>
                <a:spcPct val="90000"/>
              </a:lnSpc>
              <a:defRPr/>
            </a:pPr>
            <a:endParaRPr lang="en-CA" sz="3400" dirty="0">
              <a:solidFill>
                <a:srgbClr val="002060"/>
              </a:solidFill>
              <a:latin typeface="Veteran Typewriter" panose="02000500000000000000" pitchFamily="2" charset="0"/>
              <a:ea typeface="ＭＳ Ｐゴシック" pitchFamily="34" charset="-128"/>
              <a:cs typeface="+mn-cs"/>
            </a:endParaRPr>
          </a:p>
          <a:p>
            <a:pPr algn="l" eaLnBrk="1" hangingPunct="1">
              <a:lnSpc>
                <a:spcPct val="90000"/>
              </a:lnSpc>
              <a:defRPr/>
            </a:pPr>
            <a:br>
              <a:rPr lang="en-CA" sz="3400" dirty="0">
                <a:solidFill>
                  <a:srgbClr val="002060"/>
                </a:solidFill>
                <a:latin typeface="Veteran Typewriter" panose="02000500000000000000" pitchFamily="2" charset="0"/>
                <a:ea typeface="ＭＳ Ｐゴシック" pitchFamily="34" charset="-128"/>
                <a:cs typeface="+mn-cs"/>
              </a:rPr>
            </a:br>
            <a:endParaRPr lang="en-CA" sz="3400" dirty="0">
              <a:solidFill>
                <a:srgbClr val="002060"/>
              </a:solidFill>
              <a:latin typeface="Veteran Typewriter" panose="02000500000000000000" pitchFamily="2" charset="0"/>
              <a:ea typeface="ＭＳ Ｐゴシック" pitchFamily="34" charset="-128"/>
              <a:cs typeface="+mn-cs"/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CA" sz="3400" dirty="0">
                <a:solidFill>
                  <a:srgbClr val="002060"/>
                </a:solidFill>
                <a:latin typeface="Veteran Typewriter" panose="02000500000000000000" pitchFamily="2" charset="0"/>
                <a:ea typeface="ＭＳ Ｐゴシック" pitchFamily="34" charset="-128"/>
                <a:cs typeface="+mn-cs"/>
              </a:rPr>
              <a:t>CHV2O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CA" sz="3400" dirty="0">
                <a:solidFill>
                  <a:srgbClr val="002060"/>
                </a:solidFill>
                <a:latin typeface="Veteran Typewriter" panose="02000500000000000000" pitchFamily="2" charset="0"/>
                <a:ea typeface="ＭＳ Ｐゴシック" pitchFamily="34" charset="-128"/>
                <a:cs typeface="+mn-cs"/>
              </a:rPr>
              <a:t>Canadian Civics &amp; Citizenship</a:t>
            </a:r>
            <a:br>
              <a:rPr lang="en-US" sz="3400" dirty="0">
                <a:solidFill>
                  <a:srgbClr val="002060"/>
                </a:solidFill>
                <a:latin typeface="Veteran Typewriter" panose="02000500000000000000" pitchFamily="2" charset="0"/>
                <a:ea typeface="ＭＳ Ｐゴシック" pitchFamily="34" charset="-128"/>
                <a:cs typeface="+mn-cs"/>
              </a:rPr>
            </a:br>
            <a:endParaRPr lang="en-US" sz="3400" dirty="0">
              <a:solidFill>
                <a:srgbClr val="002060"/>
              </a:solidFill>
              <a:latin typeface="Veteran Typewriter" panose="02000500000000000000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739810" y="1011484"/>
            <a:ext cx="1715478" cy="519509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6467" y="269325"/>
            <a:ext cx="4587584" cy="61719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Canadian Charter of Rights and Freedoms | The Canadian Encyclopedia">
            <a:extLst>
              <a:ext uri="{FF2B5EF4-FFF2-40B4-BE49-F238E27FC236}">
                <a16:creationId xmlns:a16="http://schemas.microsoft.com/office/drawing/2014/main" id="{BC1F8469-F3E1-4264-B78B-CC27D09D77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5" r="18939"/>
          <a:stretch/>
        </p:blipFill>
        <p:spPr bwMode="auto">
          <a:xfrm>
            <a:off x="706947" y="538941"/>
            <a:ext cx="4206623" cy="563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" name="Rectangle 205">
            <a:extLst>
              <a:ext uri="{FF2B5EF4-FFF2-40B4-BE49-F238E27FC236}">
                <a16:creationId xmlns:a16="http://schemas.microsoft.com/office/drawing/2014/main" id="{6CF143E5-57C3-46A3-91A2-EDAA7A8E6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0591" y="2754068"/>
            <a:ext cx="111762" cy="1709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6534C2F-EB98-47EC-85A2-11B19EF45C57}"/>
              </a:ext>
            </a:extLst>
          </p:cNvPr>
          <p:cNvSpPr txBox="1"/>
          <p:nvPr/>
        </p:nvSpPr>
        <p:spPr>
          <a:xfrm>
            <a:off x="-1905000" y="6241186"/>
            <a:ext cx="8001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br>
              <a:rPr lang="en-CA" sz="1800" dirty="0">
                <a:solidFill>
                  <a:srgbClr val="002060"/>
                </a:solidFill>
                <a:effectLst/>
                <a:latin typeface="Veteran Typewriter" panose="02000500000000000000" pitchFamily="2" charset="0"/>
                <a:ea typeface="Arial" panose="020B0604020202020204" pitchFamily="34" charset="0"/>
              </a:rPr>
            </a:br>
            <a:r>
              <a:rPr lang="en-CA" sz="1800" dirty="0">
                <a:solidFill>
                  <a:srgbClr val="002060"/>
                </a:solidFill>
                <a:effectLst/>
                <a:latin typeface="Veteran Typewriter" panose="02000500000000000000" pitchFamily="2" charset="0"/>
                <a:ea typeface="Arial" panose="020B0604020202020204" pitchFamily="34" charset="0"/>
              </a:rPr>
              <a:t>Copyright </a:t>
            </a:r>
            <a:r>
              <a:rPr lang="en-CA" sz="18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Arial" panose="020B0604020202020204" pitchFamily="34" charset="0"/>
                <a:cs typeface="Cambria" panose="02040503050406030204" pitchFamily="18" charset="0"/>
              </a:rPr>
              <a:t>©</a:t>
            </a:r>
            <a:r>
              <a:rPr lang="en-CA" sz="1800" dirty="0">
                <a:solidFill>
                  <a:srgbClr val="002060"/>
                </a:solidFill>
                <a:effectLst/>
                <a:latin typeface="Veteran Typewriter" panose="02000500000000000000" pitchFamily="2" charset="0"/>
                <a:ea typeface="Arial" panose="020B0604020202020204" pitchFamily="34" charset="0"/>
              </a:rPr>
              <a:t>2022 Kosowan’s Korner. All rights reserved.</a:t>
            </a:r>
            <a:endParaRPr lang="en-CA" sz="1800" dirty="0">
              <a:solidFill>
                <a:srgbClr val="00206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1" name="Rectangle 200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>
          <a:xfrm>
            <a:off x="787433" y="710054"/>
            <a:ext cx="2293965" cy="1457002"/>
          </a:xfrm>
        </p:spPr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en-US" sz="3500" dirty="0">
                <a:latin typeface="Veteran Typewriter" panose="02000500000000000000" pitchFamily="2" charset="0"/>
                <a:ea typeface="ＭＳ Ｐゴシック" pitchFamily="34" charset="-128"/>
                <a:cs typeface="+mj-cs"/>
              </a:rPr>
              <a:t>The Right to Vote</a:t>
            </a:r>
          </a:p>
        </p:txBody>
      </p: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54015" y="518649"/>
            <a:ext cx="846287" cy="847206"/>
            <a:chOff x="8183879" y="1000124"/>
            <a:chExt cx="1562267" cy="1172973"/>
          </a:xfrm>
        </p:grpSpPr>
        <p:sp>
          <p:nvSpPr>
            <p:cNvPr id="204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9741" y="1905000"/>
            <a:ext cx="2694563" cy="4434350"/>
          </a:xfrm>
        </p:spPr>
        <p:txBody>
          <a:bodyPr anchor="t">
            <a:no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000" dirty="0">
              <a:latin typeface="Calibri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000" dirty="0">
                <a:latin typeface="Calibri" pitchFamily="34" charset="0"/>
              </a:rPr>
              <a:t>The last limitations for various </a:t>
            </a:r>
            <a:r>
              <a:rPr lang="en-US" altLang="en-US" sz="2000" dirty="0">
                <a:solidFill>
                  <a:srgbClr val="00B050"/>
                </a:solidFill>
                <a:latin typeface="Veteran Typewriter" panose="02000500000000000000" pitchFamily="2" charset="0"/>
              </a:rPr>
              <a:t>ethnic groups </a:t>
            </a:r>
            <a:r>
              <a:rPr lang="en-US" altLang="en-US" sz="2000" dirty="0">
                <a:latin typeface="Calibri" pitchFamily="34" charset="0"/>
              </a:rPr>
              <a:t>and </a:t>
            </a:r>
            <a:r>
              <a:rPr lang="en-US" altLang="en-US" sz="2000" dirty="0">
                <a:solidFill>
                  <a:srgbClr val="00B050"/>
                </a:solidFill>
                <a:latin typeface="Veteran Typewriter" panose="02000500000000000000" pitchFamily="2" charset="0"/>
              </a:rPr>
              <a:t>religious groups</a:t>
            </a:r>
            <a:r>
              <a:rPr lang="en-US" altLang="en-US" sz="2000" b="1" dirty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en-US" altLang="en-US" sz="2000" dirty="0">
                <a:latin typeface="Calibri" pitchFamily="34" charset="0"/>
              </a:rPr>
              <a:t>were not                                   removed until 1960.  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000" dirty="0">
                <a:latin typeface="Calibri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000" dirty="0">
                <a:solidFill>
                  <a:srgbClr val="00B050"/>
                </a:solidFill>
                <a:latin typeface="Veteran Typewriter" panose="02000500000000000000" pitchFamily="2" charset="0"/>
              </a:rPr>
              <a:t>Universal suffrage </a:t>
            </a:r>
            <a:r>
              <a:rPr lang="en-US" altLang="en-US" sz="2000" dirty="0">
                <a:latin typeface="Calibri" pitchFamily="34" charset="0"/>
              </a:rPr>
              <a:t>is the expansion of                                             the right to vote to all adult citizens.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altLang="en-US" sz="2000" dirty="0">
              <a:latin typeface="Calibri" pitchFamily="34" charset="0"/>
            </a:endParaRPr>
          </a:p>
        </p:txBody>
      </p:sp>
      <p:pic>
        <p:nvPicPr>
          <p:cNvPr id="7172" name="Picture 4" descr="Indigenous Suffrage | The Canadian Encyclopedia">
            <a:extLst>
              <a:ext uri="{FF2B5EF4-FFF2-40B4-BE49-F238E27FC236}">
                <a16:creationId xmlns:a16="http://schemas.microsoft.com/office/drawing/2014/main" id="{8BA396E0-84B4-4B98-97BF-E0B2A31CB9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" r="2" b="25709"/>
          <a:stretch/>
        </p:blipFill>
        <p:spPr bwMode="auto">
          <a:xfrm>
            <a:off x="3473448" y="10"/>
            <a:ext cx="5670552" cy="33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The Famous Five and the 'persons' ruling of 1929 | CBC Archives">
            <a:extLst>
              <a:ext uri="{FF2B5EF4-FFF2-40B4-BE49-F238E27FC236}">
                <a16:creationId xmlns:a16="http://schemas.microsoft.com/office/drawing/2014/main" id="{A498B2FC-A38A-4077-8878-F2E939FD91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9" r="1" b="1"/>
          <a:stretch/>
        </p:blipFill>
        <p:spPr bwMode="auto">
          <a:xfrm>
            <a:off x="3479292" y="3474720"/>
            <a:ext cx="5664708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826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6EFFF4A2-EB01-4738-9824-8D9A72A51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844300"/>
            <a:ext cx="2763774" cy="1591056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n-US" altLang="en-US" sz="2500" b="1" dirty="0">
                <a:latin typeface="Veteran Typewriter" panose="02000500000000000000" pitchFamily="2" charset="0"/>
              </a:rPr>
              <a:t>What is a </a:t>
            </a:r>
            <a:r>
              <a:rPr lang="en-US" altLang="ja-JP" sz="2500" b="1" dirty="0">
                <a:latin typeface="Veteran Typewriter" panose="02000500000000000000" pitchFamily="2" charset="0"/>
              </a:rPr>
              <a:t>responsibility?</a:t>
            </a:r>
            <a:endParaRPr lang="en-US" altLang="en-US" sz="2500" b="1" dirty="0">
              <a:latin typeface="Veteran Typewriter" panose="02000500000000000000" pitchFamily="2" charset="0"/>
            </a:endParaRPr>
          </a:p>
        </p:txBody>
      </p:sp>
      <p:pic>
        <p:nvPicPr>
          <p:cNvPr id="8194" name="Picture 2" descr="Cohesion, Dark, Darkness, Responsibility, Watch, Gloomy">
            <a:extLst>
              <a:ext uri="{FF2B5EF4-FFF2-40B4-BE49-F238E27FC236}">
                <a16:creationId xmlns:a16="http://schemas.microsoft.com/office/drawing/2014/main" id="{94228609-93FF-4F86-86E0-AEFEE28715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03"/>
          <a:stretch/>
        </p:blipFill>
        <p:spPr bwMode="auto">
          <a:xfrm>
            <a:off x="20" y="10"/>
            <a:ext cx="9141598" cy="422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779120" y="4399932"/>
            <a:ext cx="5091688" cy="1618488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000" dirty="0">
                <a:latin typeface="Calibri" pitchFamily="34" charset="0"/>
                <a:ea typeface="ＭＳ Ｐゴシック" pitchFamily="34" charset="-128"/>
                <a:cs typeface="+mn-cs"/>
              </a:rPr>
              <a:t>A responsibility is a </a:t>
            </a:r>
            <a:r>
              <a:rPr lang="en-US" sz="2000" dirty="0">
                <a:solidFill>
                  <a:srgbClr val="00B050"/>
                </a:solidFill>
                <a:latin typeface="Veteran Typewriter" panose="02000500000000000000" pitchFamily="2" charset="0"/>
                <a:ea typeface="ＭＳ Ｐゴシック" pitchFamily="34" charset="-128"/>
                <a:cs typeface="+mn-cs"/>
              </a:rPr>
              <a:t>duty</a:t>
            </a:r>
            <a:r>
              <a:rPr lang="en-US" sz="2000" dirty="0">
                <a:latin typeface="Calibri" pitchFamily="34" charset="0"/>
                <a:ea typeface="ＭＳ Ｐゴシック" pitchFamily="34" charset="-128"/>
                <a:cs typeface="+mn-cs"/>
              </a:rPr>
              <a:t> or obligation.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000" dirty="0"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000" dirty="0">
                <a:latin typeface="Calibri" pitchFamily="34" charset="0"/>
                <a:ea typeface="ＭＳ Ｐゴシック" pitchFamily="34" charset="-128"/>
                <a:cs typeface="+mn-cs"/>
              </a:rPr>
              <a:t>For every right, there is a responsibility.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br>
              <a:rPr lang="en-US" sz="2000" dirty="0">
                <a:latin typeface="Calibri" pitchFamily="34" charset="0"/>
                <a:ea typeface="ＭＳ Ｐゴシック" pitchFamily="34" charset="-128"/>
                <a:cs typeface="+mn-cs"/>
              </a:rPr>
            </a:br>
            <a:r>
              <a:rPr lang="en-US" sz="2000" dirty="0">
                <a:latin typeface="Calibri" pitchFamily="34" charset="0"/>
                <a:ea typeface="ＭＳ Ｐゴシック" pitchFamily="34" charset="-128"/>
                <a:cs typeface="+mn-cs"/>
              </a:rPr>
              <a:t>Your right to an education comes with the responsibility to show up to school prepared and on time.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D4469D90-62FA-49B2-981E-5305361D5A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76777" y="4592474"/>
            <a:ext cx="846287" cy="847206"/>
            <a:chOff x="8183879" y="1000124"/>
            <a:chExt cx="1562267" cy="1172973"/>
          </a:xfrm>
        </p:grpSpPr>
        <p:sp>
          <p:nvSpPr>
            <p:cNvPr id="139" name="Freeform 5">
              <a:extLst>
                <a:ext uri="{FF2B5EF4-FFF2-40B4-BE49-F238E27FC236}">
                  <a16:creationId xmlns:a16="http://schemas.microsoft.com/office/drawing/2014/main" id="{281E6897-9689-4C48-ADC3-9F41AAE3A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5">
              <a:extLst>
                <a:ext uri="{FF2B5EF4-FFF2-40B4-BE49-F238E27FC236}">
                  <a16:creationId xmlns:a16="http://schemas.microsoft.com/office/drawing/2014/main" id="{404E145C-C4EA-4DED-B029-22B811FCEB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/>
          <a:srcRect r="-2" b="11990"/>
          <a:stretch/>
        </p:blipFill>
        <p:spPr>
          <a:xfrm>
            <a:off x="3662268" y="10"/>
            <a:ext cx="5481732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/>
          <a:srcRect t="7072" r="-2" b="7072"/>
          <a:stretch/>
        </p:blipFill>
        <p:spPr>
          <a:xfrm>
            <a:off x="3662268" y="3493008"/>
            <a:ext cx="5481732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38" name="Freeform: Shape 137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0" name="Freeform: Shape 139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5499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>
          <a:xfrm>
            <a:off x="336042" y="859536"/>
            <a:ext cx="3624601" cy="124358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000" b="1" dirty="0">
                <a:latin typeface="Veteran Typewriter" panose="02000500000000000000" pitchFamily="2" charset="0"/>
                <a:ea typeface="ＭＳ Ｐゴシック" pitchFamily="34" charset="-128"/>
                <a:cs typeface="+mj-cs"/>
              </a:rPr>
              <a:t>Responsibilities in a Democracy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44" name="Rectangle 143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36042" y="2512611"/>
            <a:ext cx="3624602" cy="3664351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US" sz="2200" dirty="0">
                <a:latin typeface="Calibri" pitchFamily="34" charset="0"/>
                <a:ea typeface="ＭＳ Ｐゴシック" pitchFamily="34" charset="-128"/>
                <a:cs typeface="+mn-cs"/>
              </a:rPr>
              <a:t>It is the </a:t>
            </a:r>
            <a:r>
              <a:rPr lang="en-US" sz="2200" dirty="0">
                <a:solidFill>
                  <a:srgbClr val="00B050"/>
                </a:solidFill>
                <a:latin typeface="Veteran Typewriter" panose="02000500000000000000" pitchFamily="2" charset="0"/>
                <a:ea typeface="ＭＳ Ｐゴシック" pitchFamily="34" charset="-128"/>
                <a:cs typeface="+mn-cs"/>
              </a:rPr>
              <a:t>responsibility</a:t>
            </a:r>
            <a:r>
              <a:rPr lang="en-US" sz="2200" dirty="0">
                <a:latin typeface="Calibri" pitchFamily="34" charset="0"/>
                <a:ea typeface="ＭＳ Ｐゴシック" pitchFamily="34" charset="-128"/>
                <a:cs typeface="+mn-cs"/>
              </a:rPr>
              <a:t> of all Canadians to respect and follow the rules set out in the Constitution.</a:t>
            </a:r>
          </a:p>
          <a:p>
            <a:pPr marL="0" indent="0" eaLnBrk="1" hangingPunct="1">
              <a:buNone/>
              <a:defRPr/>
            </a:pPr>
            <a:endParaRPr lang="en-US" sz="2200" dirty="0"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0" indent="0" eaLnBrk="1" hangingPunct="1">
              <a:buNone/>
              <a:defRPr/>
            </a:pPr>
            <a:r>
              <a:rPr lang="en-US" sz="2200" dirty="0">
                <a:latin typeface="Calibri" pitchFamily="34" charset="0"/>
                <a:ea typeface="ＭＳ Ｐゴシック" pitchFamily="34" charset="-128"/>
                <a:cs typeface="+mn-cs"/>
              </a:rPr>
              <a:t>The </a:t>
            </a:r>
            <a:r>
              <a:rPr lang="en-US" sz="2200" dirty="0">
                <a:solidFill>
                  <a:srgbClr val="00B050"/>
                </a:solidFill>
                <a:latin typeface="Veteran Typewriter" panose="02000500000000000000" pitchFamily="2" charset="0"/>
                <a:ea typeface="ＭＳ Ｐゴシック" pitchFamily="34" charset="-128"/>
                <a:cs typeface="+mn-cs"/>
              </a:rPr>
              <a:t>right to vote </a:t>
            </a:r>
            <a:r>
              <a:rPr lang="en-US" sz="2200" dirty="0">
                <a:latin typeface="Calibri" pitchFamily="34" charset="0"/>
                <a:ea typeface="ＭＳ Ｐゴシック" pitchFamily="34" charset="-128"/>
                <a:cs typeface="+mn-cs"/>
              </a:rPr>
              <a:t>comes with the </a:t>
            </a:r>
            <a:r>
              <a:rPr lang="en-US" sz="2200" dirty="0">
                <a:solidFill>
                  <a:srgbClr val="00B050"/>
                </a:solidFill>
                <a:latin typeface="Veteran Typewriter" panose="02000500000000000000" pitchFamily="2" charset="0"/>
                <a:ea typeface="ＭＳ Ｐゴシック" pitchFamily="34" charset="-128"/>
                <a:cs typeface="+mn-cs"/>
              </a:rPr>
              <a:t>responsibility to vote </a:t>
            </a:r>
            <a:r>
              <a:rPr lang="en-US" sz="2200" dirty="0">
                <a:latin typeface="Calibri" pitchFamily="34" charset="0"/>
                <a:ea typeface="ＭＳ Ｐゴシック" pitchFamily="34" charset="-128"/>
                <a:cs typeface="+mn-cs"/>
              </a:rPr>
              <a:t>and to make an informed decision.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09C509D2-0C1A-47B8-89C1-D3AB17D45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4641867" y="-8475"/>
            <a:ext cx="4499846" cy="92287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500" dirty="0">
                <a:latin typeface="Veteran Typewriter" panose="02000500000000000000" pitchFamily="2" charset="0"/>
              </a:rPr>
              <a:t>What is a r</a:t>
            </a:r>
            <a:r>
              <a:rPr lang="en-US" altLang="ja-JP" sz="3500" dirty="0">
                <a:latin typeface="Veteran Typewriter" panose="02000500000000000000" pitchFamily="2" charset="0"/>
              </a:rPr>
              <a:t>ight?</a:t>
            </a:r>
            <a:endParaRPr lang="en-US" altLang="en-US" sz="3500" dirty="0">
              <a:latin typeface="Veteran Typewriter" panose="02000500000000000000" pitchFamily="2" charset="0"/>
            </a:endParaRPr>
          </a:p>
        </p:txBody>
      </p:sp>
      <p:pic>
        <p:nvPicPr>
          <p:cNvPr id="2050" name="Picture 2" descr="child wearing Canada flag">
            <a:extLst>
              <a:ext uri="{FF2B5EF4-FFF2-40B4-BE49-F238E27FC236}">
                <a16:creationId xmlns:a16="http://schemas.microsoft.com/office/drawing/2014/main" id="{01FFF7C9-539E-4CA0-AED4-7F7F3D8D0F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4"/>
          <a:stretch/>
        </p:blipFill>
        <p:spPr bwMode="auto">
          <a:xfrm>
            <a:off x="-3481" y="10"/>
            <a:ext cx="2254545" cy="333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FC63EB57-83A2-4757-805F-41DFCF2A8B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2" r="-1" b="-1"/>
          <a:stretch/>
        </p:blipFill>
        <p:spPr bwMode="auto">
          <a:xfrm>
            <a:off x="2398551" y="10"/>
            <a:ext cx="2243316" cy="333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xclusive: Black Lives Matter Toronto co-founder responds to Pride action  criticism - NOW Magazine">
            <a:extLst>
              <a:ext uri="{FF2B5EF4-FFF2-40B4-BE49-F238E27FC236}">
                <a16:creationId xmlns:a16="http://schemas.microsoft.com/office/drawing/2014/main" id="{19AA6049-0EEC-4920-83F3-3095FE9108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" r="6222" b="3"/>
          <a:stretch/>
        </p:blipFill>
        <p:spPr bwMode="auto">
          <a:xfrm>
            <a:off x="-1" y="3518351"/>
            <a:ext cx="4641868" cy="333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079906" y="914400"/>
            <a:ext cx="3759294" cy="3694734"/>
          </a:xfrm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en-US" sz="2200" dirty="0">
                <a:latin typeface="Calibri" pitchFamily="34" charset="0"/>
                <a:ea typeface="ＭＳ Ｐゴシック" pitchFamily="34" charset="-128"/>
              </a:rPr>
              <a:t>In Canada and other democracies, citizens have certain </a:t>
            </a:r>
            <a:r>
              <a:rPr lang="en-US" sz="2200" b="1" dirty="0">
                <a:solidFill>
                  <a:srgbClr val="00B050"/>
                </a:solidFill>
                <a:latin typeface="Veteran Typewriter" panose="02000500000000000000" pitchFamily="2" charset="0"/>
                <a:ea typeface="ＭＳ Ｐゴシック" pitchFamily="34" charset="-128"/>
              </a:rPr>
              <a:t>rights</a:t>
            </a:r>
            <a:r>
              <a:rPr lang="en-US" sz="2200" dirty="0">
                <a:latin typeface="Calibri" pitchFamily="34" charset="0"/>
                <a:ea typeface="ＭＳ Ｐゴシック" pitchFamily="34" charset="-128"/>
              </a:rPr>
              <a:t>.</a:t>
            </a:r>
          </a:p>
          <a:p>
            <a:pPr marL="0" indent="0" eaLnBrk="1" hangingPunct="1">
              <a:buNone/>
              <a:defRPr/>
            </a:pPr>
            <a:endParaRPr lang="en-US" sz="2200" dirty="0"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0" indent="0" eaLnBrk="1" hangingPunct="1">
              <a:buNone/>
              <a:defRPr/>
            </a:pPr>
            <a:r>
              <a:rPr lang="en-US" sz="2200" dirty="0">
                <a:latin typeface="Calibri" pitchFamily="34" charset="0"/>
                <a:ea typeface="ＭＳ Ｐゴシック" pitchFamily="34" charset="-128"/>
                <a:cs typeface="+mn-cs"/>
              </a:rPr>
              <a:t>A right is a </a:t>
            </a:r>
            <a:r>
              <a:rPr lang="en-US" sz="2200" b="1" dirty="0">
                <a:solidFill>
                  <a:srgbClr val="00B050"/>
                </a:solidFill>
                <a:latin typeface="Veteran Typewriter" panose="02000500000000000000" pitchFamily="2" charset="0"/>
                <a:ea typeface="ＭＳ Ｐゴシック" pitchFamily="34" charset="-128"/>
                <a:cs typeface="+mn-cs"/>
              </a:rPr>
              <a:t>privilege</a:t>
            </a:r>
            <a:r>
              <a:rPr lang="en-US" sz="2200" b="1" dirty="0"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r>
              <a:rPr lang="en-US" sz="2200" b="1" dirty="0">
                <a:solidFill>
                  <a:srgbClr val="00B05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or</a:t>
            </a:r>
            <a:r>
              <a:rPr lang="en-US" sz="2200" b="1" dirty="0"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r>
              <a:rPr lang="en-US" sz="2200" b="1" dirty="0">
                <a:solidFill>
                  <a:srgbClr val="00B050"/>
                </a:solidFill>
                <a:latin typeface="Veteran Typewriter" panose="02000500000000000000" pitchFamily="2" charset="0"/>
                <a:ea typeface="ＭＳ Ｐゴシック" pitchFamily="34" charset="-128"/>
                <a:cs typeface="+mn-cs"/>
              </a:rPr>
              <a:t>freedom</a:t>
            </a:r>
            <a:r>
              <a:rPr lang="en-US" sz="2200" b="1" dirty="0"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r>
              <a:rPr lang="en-US" sz="2200" dirty="0">
                <a:latin typeface="Calibri" pitchFamily="34" charset="0"/>
                <a:ea typeface="ＭＳ Ｐゴシック" pitchFamily="34" charset="-128"/>
                <a:cs typeface="+mn-cs"/>
              </a:rPr>
              <a:t>that is protected by law.</a:t>
            </a:r>
          </a:p>
          <a:p>
            <a:pPr marL="0" indent="0" eaLnBrk="1" hangingPunct="1">
              <a:buNone/>
              <a:defRPr/>
            </a:pPr>
            <a:endParaRPr lang="en-US" sz="2200" dirty="0"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0" indent="0" eaLnBrk="1" hangingPunct="1">
              <a:buNone/>
              <a:defRPr/>
            </a:pPr>
            <a:r>
              <a:rPr lang="en-US" sz="2200" dirty="0">
                <a:latin typeface="Calibri" pitchFamily="34" charset="0"/>
                <a:ea typeface="ＭＳ Ｐゴシック" pitchFamily="34" charset="-128"/>
                <a:cs typeface="+mn-cs"/>
              </a:rPr>
              <a:t>Rights are not usually provided automatically; they are usually </a:t>
            </a:r>
            <a:r>
              <a:rPr lang="en-US" sz="2200" dirty="0">
                <a:solidFill>
                  <a:srgbClr val="FF0000"/>
                </a:solidFill>
                <a:latin typeface="Veteran Typewriter" panose="02000500000000000000" pitchFamily="2" charset="0"/>
                <a:ea typeface="ＭＳ Ｐゴシック" pitchFamily="34" charset="-128"/>
                <a:cs typeface="+mn-cs"/>
              </a:rPr>
              <a:t>fought</a:t>
            </a:r>
            <a:r>
              <a:rPr lang="en-US" sz="2200" dirty="0">
                <a:latin typeface="Calibri" pitchFamily="34" charset="0"/>
                <a:ea typeface="ＭＳ Ｐゴシック" pitchFamily="34" charset="-128"/>
                <a:cs typeface="+mn-cs"/>
              </a:rPr>
              <a:t> for and claimed.</a:t>
            </a:r>
          </a:p>
          <a:p>
            <a:pPr marL="0" indent="0" eaLnBrk="1" hangingPunct="1">
              <a:buNone/>
              <a:defRPr/>
            </a:pPr>
            <a:endParaRPr lang="en-US" sz="2200" dirty="0"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0" indent="0" eaLnBrk="1" hangingPunct="1">
              <a:buNone/>
              <a:defRPr/>
            </a:pPr>
            <a:r>
              <a:rPr lang="en-US" sz="2200" dirty="0">
                <a:latin typeface="Calibri" pitchFamily="34" charset="0"/>
                <a:ea typeface="ＭＳ Ｐゴシック" pitchFamily="34" charset="-128"/>
                <a:cs typeface="+mn-cs"/>
              </a:rPr>
              <a:t>Example: Every child has the right to learn (UN Convention on the Rights of the Child).</a:t>
            </a:r>
          </a:p>
          <a:p>
            <a:pPr eaLnBrk="1" hangingPunct="1">
              <a:buFontTx/>
              <a:buNone/>
              <a:defRPr/>
            </a:pPr>
            <a:endParaRPr lang="en-US" sz="2200" dirty="0"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sz="3100" dirty="0">
                <a:latin typeface="Veteran Typewriter" panose="02000500000000000000" pitchFamily="2" charset="0"/>
                <a:ea typeface="+mj-ea"/>
                <a:cs typeface="+mj-cs"/>
              </a:rPr>
              <a:t>Discussion</a:t>
            </a:r>
            <a:br>
              <a:rPr lang="en-US" sz="3100">
                <a:latin typeface="Veteran Typewriter" panose="02000500000000000000" pitchFamily="2" charset="0"/>
                <a:ea typeface="+mj-ea"/>
                <a:cs typeface="+mj-cs"/>
              </a:rPr>
            </a:br>
            <a:r>
              <a:rPr lang="en-US" sz="3100">
                <a:latin typeface="Veteran Typewriter" panose="02000500000000000000" pitchFamily="2" charset="0"/>
                <a:ea typeface="+mj-ea"/>
                <a:cs typeface="+mj-cs"/>
              </a:rPr>
              <a:t>Points</a:t>
            </a:r>
            <a:endParaRPr lang="en-US" sz="3100" dirty="0">
              <a:latin typeface="Veteran Typewriter" panose="02000500000000000000" pitchFamily="2" charset="0"/>
              <a:ea typeface="+mj-ea"/>
              <a:cs typeface="+mj-cs"/>
            </a:endParaRPr>
          </a:p>
        </p:txBody>
      </p:sp>
      <p:pic>
        <p:nvPicPr>
          <p:cNvPr id="3076" name="Picture 4" descr="Adult daughter talking with parents Free Photo">
            <a:extLst>
              <a:ext uri="{FF2B5EF4-FFF2-40B4-BE49-F238E27FC236}">
                <a16:creationId xmlns:a16="http://schemas.microsoft.com/office/drawing/2014/main" id="{90E9A946-E282-4145-A113-83086D184F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8" b="33584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141046" y="4038600"/>
            <a:ext cx="5614060" cy="2452687"/>
          </a:xfrm>
        </p:spPr>
        <p:txBody>
          <a:bodyPr anchor="ctr"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US" sz="2200" dirty="0">
                <a:latin typeface="Calibri" pitchFamily="34" charset="0"/>
                <a:ea typeface="+mn-ea"/>
                <a:cs typeface="+mn-cs"/>
              </a:rPr>
              <a:t>Can you think of any rights you have at home or at school?</a:t>
            </a:r>
          </a:p>
          <a:p>
            <a:pPr marL="0" indent="0" eaLnBrk="1" hangingPunct="1">
              <a:buNone/>
              <a:defRPr/>
            </a:pPr>
            <a:endParaRPr lang="en-US" sz="2200" dirty="0">
              <a:latin typeface="Calibri" pitchFamily="34" charset="0"/>
              <a:ea typeface="+mn-ea"/>
              <a:cs typeface="+mn-cs"/>
            </a:endParaRPr>
          </a:p>
          <a:p>
            <a:pPr marL="0" indent="0" eaLnBrk="1" hangingPunct="1">
              <a:buNone/>
              <a:defRPr/>
            </a:pPr>
            <a:r>
              <a:rPr lang="en-US" sz="2200" dirty="0">
                <a:latin typeface="Calibri" pitchFamily="34" charset="0"/>
                <a:ea typeface="+mn-ea"/>
                <a:cs typeface="+mn-cs"/>
              </a:rPr>
              <a:t>Have you ever had to fight for any rights or argue for any privileges?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/>
          <a:srcRect l="10773" r="423" b="-2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37085" y="-2008"/>
            <a:ext cx="4206915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62605" y="-2"/>
            <a:ext cx="4081395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>
          <a:xfrm>
            <a:off x="5888273" y="632990"/>
            <a:ext cx="3046982" cy="1043409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000" dirty="0">
                <a:latin typeface="Veteran Typewriter" panose="02000500000000000000" pitchFamily="2" charset="0"/>
                <a:ea typeface="ＭＳ Ｐゴシック" pitchFamily="34" charset="-128"/>
                <a:cs typeface="+mj-cs"/>
              </a:rPr>
              <a:t>Rights and Freedoms in Canada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993487" y="1798807"/>
            <a:ext cx="3046981" cy="2754086"/>
          </a:xfrm>
        </p:spPr>
        <p:txBody>
          <a:bodyPr anchor="t">
            <a:noAutofit/>
          </a:bodyPr>
          <a:lstStyle/>
          <a:p>
            <a:pPr marL="0" indent="0" eaLnBrk="1" hangingPunct="1">
              <a:buNone/>
            </a:pPr>
            <a:r>
              <a:rPr lang="en-US" altLang="en-US" sz="2200" dirty="0">
                <a:latin typeface="Calibri" pitchFamily="34" charset="0"/>
                <a:sym typeface="Lucida Grande" charset="0"/>
              </a:rPr>
              <a:t>In Canada, citizens</a:t>
            </a:r>
            <a:r>
              <a:rPr lang="en-CA" altLang="en-US" sz="2200" dirty="0">
                <a:latin typeface="Calibri" pitchFamily="34" charset="0"/>
                <a:sym typeface="Lucida Grande" charset="0"/>
              </a:rPr>
              <a:t>’ </a:t>
            </a:r>
            <a:r>
              <a:rPr lang="en-US" altLang="ja-JP" sz="2200" dirty="0">
                <a:latin typeface="Calibri" pitchFamily="34" charset="0"/>
                <a:sym typeface="Lucida Grande" charset="0"/>
              </a:rPr>
              <a:t>rights and freedoms are protected by the </a:t>
            </a:r>
            <a:r>
              <a:rPr lang="en-US" altLang="ja-JP" sz="2200" dirty="0">
                <a:solidFill>
                  <a:srgbClr val="C00000"/>
                </a:solidFill>
                <a:latin typeface="Veteran Typewriter" panose="02000500000000000000" pitchFamily="2" charset="0"/>
                <a:sym typeface="Lucida Grande" charset="0"/>
              </a:rPr>
              <a:t>Canadian Charter of Rights and Freedoms</a:t>
            </a:r>
            <a:r>
              <a:rPr lang="en-US" altLang="ja-JP" sz="2200" i="1" dirty="0">
                <a:latin typeface="Calibri" pitchFamily="34" charset="0"/>
                <a:sym typeface="Lucida Grande" charset="0"/>
              </a:rPr>
              <a:t>, </a:t>
            </a:r>
            <a:r>
              <a:rPr lang="en-US" altLang="ja-JP" sz="2200" dirty="0">
                <a:latin typeface="Calibri" pitchFamily="34" charset="0"/>
                <a:sym typeface="Lucida Grande" charset="0"/>
              </a:rPr>
              <a:t>a </a:t>
            </a:r>
            <a:r>
              <a:rPr lang="en-US" altLang="en-US" sz="2200" dirty="0">
                <a:latin typeface="Calibri" pitchFamily="34" charset="0"/>
                <a:sym typeface="Lucida Grande" charset="0"/>
              </a:rPr>
              <a:t>part of the </a:t>
            </a:r>
            <a:r>
              <a:rPr lang="en-US" altLang="en-US" sz="2200" dirty="0">
                <a:solidFill>
                  <a:srgbClr val="C00000"/>
                </a:solidFill>
                <a:latin typeface="Veteran Typewriter" panose="02000500000000000000" pitchFamily="2" charset="0"/>
                <a:sym typeface="Lucida Grande" charset="0"/>
              </a:rPr>
              <a:t>Constitution Act </a:t>
            </a:r>
            <a:r>
              <a:rPr lang="en-US" altLang="en-US" sz="2200" dirty="0">
                <a:latin typeface="Calibri" pitchFamily="34" charset="0"/>
                <a:sym typeface="Lucida Grande" charset="0"/>
              </a:rPr>
              <a:t>that was signed by </a:t>
            </a:r>
            <a:r>
              <a:rPr lang="en-US" altLang="en-US" sz="2200" dirty="0">
                <a:solidFill>
                  <a:srgbClr val="C00000"/>
                </a:solidFill>
                <a:latin typeface="Veteran Typewriter" panose="02000500000000000000" pitchFamily="2" charset="0"/>
                <a:sym typeface="Lucida Grande" charset="0"/>
              </a:rPr>
              <a:t>Queen Elizabeth II </a:t>
            </a:r>
            <a:r>
              <a:rPr lang="en-US" altLang="en-US" sz="2200" dirty="0">
                <a:latin typeface="Calibri" pitchFamily="34" charset="0"/>
                <a:sym typeface="Lucida Grande" charset="0"/>
              </a:rPr>
              <a:t>in 1982.</a:t>
            </a:r>
          </a:p>
        </p:txBody>
      </p:sp>
      <p:sp>
        <p:nvSpPr>
          <p:cNvPr id="5125" name="Picture 5"/>
          <p:cNvSpPr>
            <a:spLocks noChangeAspect="1" noChangeArrowheads="1"/>
          </p:cNvSpPr>
          <p:nvPr/>
        </p:nvSpPr>
        <p:spPr bwMode="auto">
          <a:xfrm>
            <a:off x="2971800" y="3505200"/>
            <a:ext cx="3390900" cy="2259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4038599"/>
            <a:ext cx="2468166" cy="2452687"/>
          </a:xfrm>
        </p:spPr>
        <p:txBody>
          <a:bodyPr anchor="ctr">
            <a:normAutofit fontScale="90000"/>
          </a:bodyPr>
          <a:lstStyle/>
          <a:p>
            <a:pPr eaLnBrk="1" hangingPunct="1">
              <a:defRPr/>
            </a:pPr>
            <a:r>
              <a:rPr lang="en-US" sz="3100" dirty="0">
                <a:latin typeface="Veteran Typewriter" panose="02000500000000000000" pitchFamily="2" charset="0"/>
                <a:ea typeface="ＭＳ Ｐゴシック" pitchFamily="34" charset="-128"/>
                <a:cs typeface="+mj-cs"/>
              </a:rPr>
              <a:t>Seven Sections of the Charter define our rights as Canadians</a:t>
            </a:r>
          </a:p>
        </p:txBody>
      </p:sp>
      <p:pic>
        <p:nvPicPr>
          <p:cNvPr id="4098" name="Picture 2" descr="The Canadian Charter of Rights and Freedoms | CMHR">
            <a:extLst>
              <a:ext uri="{FF2B5EF4-FFF2-40B4-BE49-F238E27FC236}">
                <a16:creationId xmlns:a16="http://schemas.microsoft.com/office/drawing/2014/main" id="{7BD43A65-77C8-42FE-81B0-7D7E217908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0" b="7131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156263" y="4038600"/>
            <a:ext cx="5976014" cy="2452687"/>
          </a:xfrm>
        </p:spPr>
        <p:txBody>
          <a:bodyPr anchor="ctr"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200" dirty="0">
                <a:latin typeface="Calibri" pitchFamily="34" charset="0"/>
                <a:ea typeface="ＭＳ Ｐゴシック" pitchFamily="34" charset="-128"/>
                <a:cs typeface="+mn-cs"/>
              </a:rPr>
              <a:t>Fundamental (or basic) freedoms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dirty="0">
                <a:latin typeface="Calibri" pitchFamily="34" charset="0"/>
                <a:ea typeface="ＭＳ Ｐゴシック" pitchFamily="34" charset="-128"/>
                <a:cs typeface="+mn-cs"/>
              </a:rPr>
              <a:t>Democratic rights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dirty="0">
                <a:latin typeface="Calibri" pitchFamily="34" charset="0"/>
                <a:ea typeface="ＭＳ Ｐゴシック" pitchFamily="34" charset="-128"/>
                <a:cs typeface="+mn-cs"/>
              </a:rPr>
              <a:t>Mobility rights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dirty="0">
                <a:latin typeface="Calibri" pitchFamily="34" charset="0"/>
                <a:ea typeface="ＭＳ Ｐゴシック" pitchFamily="34" charset="-128"/>
                <a:cs typeface="+mn-cs"/>
              </a:rPr>
              <a:t>Legal rights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dirty="0">
                <a:latin typeface="Calibri" pitchFamily="34" charset="0"/>
                <a:ea typeface="ＭＳ Ｐゴシック" pitchFamily="34" charset="-128"/>
                <a:cs typeface="+mn-cs"/>
              </a:rPr>
              <a:t>Equality rights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dirty="0">
                <a:latin typeface="Calibri" pitchFamily="34" charset="0"/>
                <a:ea typeface="ＭＳ Ｐゴシック" pitchFamily="34" charset="-128"/>
                <a:cs typeface="+mn-cs"/>
              </a:rPr>
              <a:t>Official languages of Canada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dirty="0">
                <a:latin typeface="Calibri" pitchFamily="34" charset="0"/>
                <a:ea typeface="ＭＳ Ｐゴシック" pitchFamily="34" charset="-128"/>
                <a:cs typeface="+mn-cs"/>
              </a:rPr>
              <a:t>Minority language education rights</a:t>
            </a:r>
            <a:endParaRPr lang="en-US" sz="2200" dirty="0"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DE09615D-24FD-4086-87D4-3BC6FF438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3919"/>
            <a:ext cx="6486800" cy="6861919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2CD1987F-8813-4F4A-BE57-BB00FB4F0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3"/>
          <a:stretch/>
        </p:blipFill>
        <p:spPr>
          <a:xfrm flipH="1">
            <a:off x="-3" y="-3919"/>
            <a:ext cx="9144001" cy="6861919"/>
          </a:xfrm>
          <a:prstGeom prst="rect">
            <a:avLst/>
          </a:prstGeom>
        </p:spPr>
      </p:pic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>
          <a:xfrm>
            <a:off x="5233806" y="-9668"/>
            <a:ext cx="3629796" cy="10905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700" dirty="0">
                <a:solidFill>
                  <a:srgbClr val="000000"/>
                </a:solidFill>
                <a:latin typeface="Veteran Typewriter" panose="02000500000000000000" pitchFamily="2" charset="0"/>
                <a:ea typeface="ＭＳ Ｐゴシック" pitchFamily="34" charset="-128"/>
                <a:cs typeface="+mj-cs"/>
              </a:rPr>
              <a:t>Fundamental Freedoms (Basic Rights)</a:t>
            </a:r>
          </a:p>
        </p:txBody>
      </p:sp>
      <p:sp>
        <p:nvSpPr>
          <p:cNvPr id="7176" name="Freeform 67">
            <a:extLst>
              <a:ext uri="{FF2B5EF4-FFF2-40B4-BE49-F238E27FC236}">
                <a16:creationId xmlns:a16="http://schemas.microsoft.com/office/drawing/2014/main" id="{68C00EAE-4816-44D0-8DA9-3F070179B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51491"/>
            <a:ext cx="3243983" cy="2706509"/>
          </a:xfrm>
          <a:custGeom>
            <a:avLst/>
            <a:gdLst>
              <a:gd name="connsiteX0" fmla="*/ 1465277 w 3242130"/>
              <a:gd name="connsiteY0" fmla="*/ 0 h 2704964"/>
              <a:gd name="connsiteX1" fmla="*/ 3242130 w 3242130"/>
              <a:gd name="connsiteY1" fmla="*/ 1776853 h 2704964"/>
              <a:gd name="connsiteX2" fmla="*/ 3027674 w 3242130"/>
              <a:gd name="connsiteY2" fmla="*/ 2623807 h 2704964"/>
              <a:gd name="connsiteX3" fmla="*/ 2978369 w 3242130"/>
              <a:gd name="connsiteY3" fmla="*/ 2704964 h 2704964"/>
              <a:gd name="connsiteX4" fmla="*/ 0 w 3242130"/>
              <a:gd name="connsiteY4" fmla="*/ 2704964 h 2704964"/>
              <a:gd name="connsiteX5" fmla="*/ 0 w 3242130"/>
              <a:gd name="connsiteY5" fmla="*/ 772542 h 2704964"/>
              <a:gd name="connsiteX6" fmla="*/ 94171 w 3242130"/>
              <a:gd name="connsiteY6" fmla="*/ 646610 h 2704964"/>
              <a:gd name="connsiteX7" fmla="*/ 1465277 w 3242130"/>
              <a:gd name="connsiteY7" fmla="*/ 0 h 270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2130" h="2704964">
                <a:moveTo>
                  <a:pt x="1465277" y="0"/>
                </a:moveTo>
                <a:cubicBezTo>
                  <a:pt x="2446606" y="0"/>
                  <a:pt x="3242130" y="795524"/>
                  <a:pt x="3242130" y="1776853"/>
                </a:cubicBezTo>
                <a:cubicBezTo>
                  <a:pt x="3242130" y="2083519"/>
                  <a:pt x="3164442" y="2372039"/>
                  <a:pt x="3027674" y="2623807"/>
                </a:cubicBezTo>
                <a:lnTo>
                  <a:pt x="2978369" y="2704964"/>
                </a:lnTo>
                <a:lnTo>
                  <a:pt x="0" y="2704964"/>
                </a:lnTo>
                <a:lnTo>
                  <a:pt x="0" y="772542"/>
                </a:lnTo>
                <a:lnTo>
                  <a:pt x="94171" y="646610"/>
                </a:lnTo>
                <a:cubicBezTo>
                  <a:pt x="420072" y="251709"/>
                  <a:pt x="913280" y="0"/>
                  <a:pt x="1465277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66282" y="2720194"/>
            <a:ext cx="2962985" cy="3049607"/>
          </a:xfrm>
        </p:spPr>
        <p:txBody>
          <a:bodyPr anchor="ctr"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The right to worship your god or no god (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freedom of religion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The right to form your own opinion (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freedom of thought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The right to share your opinions (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freedom of expression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The 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freedom of the media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to report on all matters and events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CA" sz="20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The right to join or leave groups  (</a:t>
            </a:r>
            <a:r>
              <a:rPr lang="en-CA" sz="20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freedom of association</a:t>
            </a:r>
            <a:r>
              <a:rPr lang="en-CA" sz="20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CA" sz="20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The right to gather and protest (</a:t>
            </a:r>
            <a:r>
              <a:rPr lang="en-CA" sz="20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freedom of peaceful assembly</a:t>
            </a:r>
            <a:r>
              <a:rPr lang="en-CA" sz="20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)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D5391212-5277-4C05-9E96-E724C9611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66777" y="2817257"/>
            <a:ext cx="2866978" cy="2866978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6" name="Freeform 65">
            <a:extLst>
              <a:ext uri="{FF2B5EF4-FFF2-40B4-BE49-F238E27FC236}">
                <a16:creationId xmlns:a16="http://schemas.microsoft.com/office/drawing/2014/main" id="{0B331F10-0144-4133-AB48-EDEFB3546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963"/>
            <a:ext cx="4093259" cy="3467887"/>
          </a:xfrm>
          <a:custGeom>
            <a:avLst/>
            <a:gdLst>
              <a:gd name="connsiteX0" fmla="*/ 0 w 4090921"/>
              <a:gd name="connsiteY0" fmla="*/ 0 h 3465906"/>
              <a:gd name="connsiteX1" fmla="*/ 3746474 w 4090921"/>
              <a:gd name="connsiteY1" fmla="*/ 0 h 3465906"/>
              <a:gd name="connsiteX2" fmla="*/ 3817144 w 4090921"/>
              <a:gd name="connsiteY2" fmla="*/ 116327 h 3465906"/>
              <a:gd name="connsiteX3" fmla="*/ 4090921 w 4090921"/>
              <a:gd name="connsiteY3" fmla="*/ 1197557 h 3465906"/>
              <a:gd name="connsiteX4" fmla="*/ 1822572 w 4090921"/>
              <a:gd name="connsiteY4" fmla="*/ 3465906 h 3465906"/>
              <a:gd name="connsiteX5" fmla="*/ 72204 w 4090921"/>
              <a:gd name="connsiteY5" fmla="*/ 2640438 h 3465906"/>
              <a:gd name="connsiteX6" fmla="*/ 0 w 4090921"/>
              <a:gd name="connsiteY6" fmla="*/ 2543882 h 346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0921" h="3465906">
                <a:moveTo>
                  <a:pt x="0" y="0"/>
                </a:moveTo>
                <a:lnTo>
                  <a:pt x="3746474" y="0"/>
                </a:lnTo>
                <a:lnTo>
                  <a:pt x="3817144" y="116327"/>
                </a:lnTo>
                <a:cubicBezTo>
                  <a:pt x="3991744" y="437737"/>
                  <a:pt x="4090921" y="806065"/>
                  <a:pt x="4090921" y="1197557"/>
                </a:cubicBezTo>
                <a:cubicBezTo>
                  <a:pt x="4090921" y="2450332"/>
                  <a:pt x="3075348" y="3465906"/>
                  <a:pt x="1822572" y="3465906"/>
                </a:cubicBezTo>
                <a:cubicBezTo>
                  <a:pt x="1117886" y="3465906"/>
                  <a:pt x="488252" y="3144572"/>
                  <a:pt x="72204" y="2640438"/>
                </a:cubicBezTo>
                <a:lnTo>
                  <a:pt x="0" y="2543882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7174" name="Picture 21" descr="free-speech-microphone"/>
          <p:cNvPicPr>
            <a:picLocks noChangeAspect="1" noChangeArrowheads="1"/>
          </p:cNvPicPr>
          <p:nvPr/>
        </p:nvPicPr>
        <p:blipFill rotWithShape="1">
          <a:blip r:embed="rId4" cstate="print">
            <a:alphaModFix/>
          </a:blip>
          <a:srcRect l="15981" r="3533" b="1"/>
          <a:stretch/>
        </p:blipFill>
        <p:spPr bwMode="auto">
          <a:xfrm>
            <a:off x="20" y="4305680"/>
            <a:ext cx="3085185" cy="2548533"/>
          </a:xfrm>
          <a:custGeom>
            <a:avLst/>
            <a:gdLst/>
            <a:ahLst/>
            <a:cxnLst/>
            <a:rect l="l" t="t" r="r" b="b"/>
            <a:pathLst>
              <a:path w="3083442" h="2547077">
                <a:moveTo>
                  <a:pt x="1464476" y="0"/>
                </a:moveTo>
                <a:cubicBezTo>
                  <a:pt x="2358607" y="0"/>
                  <a:pt x="3083442" y="724836"/>
                  <a:pt x="3083442" y="1618966"/>
                </a:cubicBezTo>
                <a:cubicBezTo>
                  <a:pt x="3083442" y="1954265"/>
                  <a:pt x="2981512" y="2265757"/>
                  <a:pt x="2806948" y="2524145"/>
                </a:cubicBezTo>
                <a:lnTo>
                  <a:pt x="2789800" y="2547077"/>
                </a:lnTo>
                <a:lnTo>
                  <a:pt x="139152" y="2547077"/>
                </a:lnTo>
                <a:lnTo>
                  <a:pt x="122004" y="2524145"/>
                </a:lnTo>
                <a:cubicBezTo>
                  <a:pt x="92910" y="2481081"/>
                  <a:pt x="65834" y="2436541"/>
                  <a:pt x="40911" y="2390661"/>
                </a:cubicBezTo>
                <a:lnTo>
                  <a:pt x="0" y="2305737"/>
                </a:lnTo>
                <a:lnTo>
                  <a:pt x="0" y="932195"/>
                </a:lnTo>
                <a:lnTo>
                  <a:pt x="40911" y="847271"/>
                </a:lnTo>
                <a:cubicBezTo>
                  <a:pt x="315065" y="342598"/>
                  <a:pt x="849762" y="0"/>
                  <a:pt x="1464476" y="0"/>
                </a:cubicBezTo>
                <a:close/>
              </a:path>
            </a:pathLst>
          </a:custGeom>
          <a:noFill/>
          <a:effectLst>
            <a:softEdge rad="0"/>
          </a:effectLst>
        </p:spPr>
      </p:pic>
      <p:pic>
        <p:nvPicPr>
          <p:cNvPr id="5122" name="Picture 2" descr="World Religion Symbols Colored Signs Of Major Religious Groups And Religions  Stock Illustration - Download Image Now - iStock">
            <a:extLst>
              <a:ext uri="{FF2B5EF4-FFF2-40B4-BE49-F238E27FC236}">
                <a16:creationId xmlns:a16="http://schemas.microsoft.com/office/drawing/2014/main" id="{43F7B83C-8F4C-4CCD-B34F-7026F9C957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0" r="17333" b="5"/>
          <a:stretch/>
        </p:blipFill>
        <p:spPr bwMode="auto">
          <a:xfrm>
            <a:off x="3521834" y="2966567"/>
            <a:ext cx="2556863" cy="2556863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an sitting on bench reading newspaper">
            <a:extLst>
              <a:ext uri="{FF2B5EF4-FFF2-40B4-BE49-F238E27FC236}">
                <a16:creationId xmlns:a16="http://schemas.microsoft.com/office/drawing/2014/main" id="{AD26D64C-FBE2-4787-B21E-666FBD1B74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2" r="4182" b="-3"/>
          <a:stretch/>
        </p:blipFill>
        <p:spPr bwMode="auto">
          <a:xfrm>
            <a:off x="1" y="-9668"/>
            <a:ext cx="3945364" cy="3319992"/>
          </a:xfrm>
          <a:custGeom>
            <a:avLst/>
            <a:gdLst/>
            <a:ahLst/>
            <a:cxnLst/>
            <a:rect l="l" t="t" r="r" b="b"/>
            <a:pathLst>
              <a:path w="3943111" h="3318096">
                <a:moveTo>
                  <a:pt x="73119" y="0"/>
                </a:moveTo>
                <a:lnTo>
                  <a:pt x="3572026" y="0"/>
                </a:lnTo>
                <a:lnTo>
                  <a:pt x="3580957" y="11944"/>
                </a:lnTo>
                <a:cubicBezTo>
                  <a:pt x="3809602" y="350384"/>
                  <a:pt x="3943111" y="758379"/>
                  <a:pt x="3943111" y="1197557"/>
                </a:cubicBezTo>
                <a:cubicBezTo>
                  <a:pt x="3943111" y="2368699"/>
                  <a:pt x="2993714" y="3318096"/>
                  <a:pt x="1822572" y="3318096"/>
                </a:cubicBezTo>
                <a:cubicBezTo>
                  <a:pt x="1090609" y="3318096"/>
                  <a:pt x="445264" y="2947238"/>
                  <a:pt x="64188" y="2383171"/>
                </a:cubicBezTo>
                <a:lnTo>
                  <a:pt x="0" y="2277515"/>
                </a:lnTo>
                <a:lnTo>
                  <a:pt x="0" y="117600"/>
                </a:lnTo>
                <a:lnTo>
                  <a:pt x="64188" y="11944"/>
                </a:ln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8" name="Rectangle 137">
            <a:extLst>
              <a:ext uri="{FF2B5EF4-FFF2-40B4-BE49-F238E27FC236}">
                <a16:creationId xmlns:a16="http://schemas.microsoft.com/office/drawing/2014/main" id="{8108D317-7CBD-4897-BD1F-959436D2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5441673" y="834888"/>
            <a:ext cx="3235983" cy="1268958"/>
          </a:xfrm>
        </p:spPr>
        <p:txBody>
          <a:bodyPr anchor="b">
            <a:noAutofit/>
          </a:bodyPr>
          <a:lstStyle/>
          <a:p>
            <a:pPr eaLnBrk="1" hangingPunct="1"/>
            <a:r>
              <a:rPr lang="en-US" altLang="en-US" sz="4000" dirty="0">
                <a:latin typeface="Veteran Typewriter" panose="02000500000000000000" pitchFamily="2" charset="0"/>
              </a:rPr>
              <a:t>Our Democratic Process</a:t>
            </a:r>
          </a:p>
        </p:txBody>
      </p:sp>
      <p:pic>
        <p:nvPicPr>
          <p:cNvPr id="3077" name="Picture 7" descr="tumblr_ljp8puANce1qze0z6o1_1280"/>
          <p:cNvPicPr>
            <a:picLocks noChangeAspect="1" noChangeArrowheads="1"/>
          </p:cNvPicPr>
          <p:nvPr/>
        </p:nvPicPr>
        <p:blipFill rotWithShape="1">
          <a:blip r:embed="rId3" cstate="print"/>
          <a:srcRect t="4569" r="-1" b="4568"/>
          <a:stretch/>
        </p:blipFill>
        <p:spPr bwMode="auto">
          <a:xfrm>
            <a:off x="20" y="10"/>
            <a:ext cx="5038072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noFill/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140" name="Rectangle 139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83254" y="456519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D8F3CA65-EA00-46B4-9616-39E6853F7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2129" y="2240371"/>
            <a:ext cx="31546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257800" y="2377599"/>
            <a:ext cx="3733799" cy="3717317"/>
          </a:xfrm>
        </p:spPr>
        <p:txBody>
          <a:bodyPr anchor="t">
            <a:noAutofit/>
          </a:bodyPr>
          <a:lstStyle/>
          <a:p>
            <a:pPr marL="0" indent="0" eaLnBrk="1" hangingPunct="1">
              <a:buNone/>
              <a:defRPr/>
            </a:pPr>
            <a:r>
              <a:rPr lang="en-CA" sz="2200" dirty="0">
                <a:latin typeface="Calibri" pitchFamily="34" charset="0"/>
                <a:ea typeface="ＭＳ Ｐゴシック" pitchFamily="34" charset="-128"/>
                <a:cs typeface="+mn-cs"/>
              </a:rPr>
              <a:t>There are too many people in Canada for everyone to have a say in every political decision, so we vote for representatives to make decisions and pass laws on our behalf. This is called a</a:t>
            </a:r>
            <a:r>
              <a:rPr lang="en-CA" sz="2200" b="1" dirty="0"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r>
              <a:rPr lang="en-CA" sz="2200" dirty="0">
                <a:solidFill>
                  <a:srgbClr val="00B050"/>
                </a:solidFill>
                <a:latin typeface="Veteran Typewriter" panose="02000500000000000000" pitchFamily="2" charset="0"/>
                <a:ea typeface="ＭＳ Ｐゴシック" pitchFamily="34" charset="-128"/>
                <a:cs typeface="+mn-cs"/>
              </a:rPr>
              <a:t>representative democracy</a:t>
            </a:r>
            <a:r>
              <a:rPr lang="en-CA" sz="2200" dirty="0">
                <a:latin typeface="Calibri" pitchFamily="34" charset="0"/>
                <a:ea typeface="ＭＳ Ｐゴシック" pitchFamily="34" charset="-128"/>
                <a:cs typeface="+mn-cs"/>
              </a:rPr>
              <a:t>.</a:t>
            </a:r>
          </a:p>
          <a:p>
            <a:pPr eaLnBrk="1" hangingPunct="1">
              <a:defRPr/>
            </a:pPr>
            <a:endParaRPr lang="en-CA" sz="2200" dirty="0"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0" indent="0" eaLnBrk="1" hangingPunct="1">
              <a:buNone/>
              <a:defRPr/>
            </a:pPr>
            <a:r>
              <a:rPr lang="en-CA" sz="2200" dirty="0">
                <a:latin typeface="Calibri" pitchFamily="34" charset="0"/>
                <a:ea typeface="ＭＳ Ｐゴシック" pitchFamily="34" charset="-128"/>
                <a:cs typeface="+mn-cs"/>
              </a:rPr>
              <a:t>We select those representatives through an </a:t>
            </a:r>
            <a:r>
              <a:rPr lang="en-CA" sz="2200" dirty="0">
                <a:solidFill>
                  <a:srgbClr val="00B050"/>
                </a:solidFill>
                <a:latin typeface="Veteran Typewriter" panose="02000500000000000000" pitchFamily="2" charset="0"/>
                <a:ea typeface="ＭＳ Ｐゴシック" pitchFamily="34" charset="-128"/>
                <a:cs typeface="+mn-cs"/>
              </a:rPr>
              <a:t>election</a:t>
            </a:r>
            <a:r>
              <a:rPr lang="en-CA" sz="2200" dirty="0">
                <a:latin typeface="Calibri" pitchFamily="34" charset="0"/>
                <a:ea typeface="ＭＳ Ｐゴシック" pitchFamily="34" charset="-128"/>
                <a:cs typeface="+mn-cs"/>
              </a:rPr>
              <a:t>. </a:t>
            </a:r>
            <a:endParaRPr lang="en-US" sz="2200" dirty="0"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sz="3100" b="1" dirty="0">
                <a:latin typeface="Veteran Typewriter" panose="02000500000000000000" pitchFamily="2" charset="0"/>
                <a:ea typeface="ＭＳ Ｐゴシック" pitchFamily="34" charset="-128"/>
                <a:cs typeface="+mj-cs"/>
              </a:rPr>
              <a:t>Our Democratic Rights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/>
          <a:srcRect t="13836" b="14023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819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169181" y="3962400"/>
            <a:ext cx="5614060" cy="2452687"/>
          </a:xfrm>
        </p:spPr>
        <p:txBody>
          <a:bodyPr anchor="ctr"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US" sz="2000" b="1" dirty="0">
                <a:latin typeface="Calibri" pitchFamily="34" charset="0"/>
                <a:ea typeface="ＭＳ Ｐゴシック" pitchFamily="34" charset="-128"/>
                <a:cs typeface="+mn-cs"/>
              </a:rPr>
              <a:t>Every Canadian citizen, 18 years and older</a:t>
            </a:r>
            <a:r>
              <a:rPr lang="en-US" sz="2000" dirty="0">
                <a:latin typeface="Calibri" pitchFamily="34" charset="0"/>
                <a:ea typeface="ＭＳ Ｐゴシック" pitchFamily="34" charset="-128"/>
                <a:cs typeface="+mn-cs"/>
              </a:rPr>
              <a:t>, has the </a:t>
            </a:r>
            <a:r>
              <a:rPr lang="en-US" sz="2000" dirty="0">
                <a:solidFill>
                  <a:srgbClr val="00B050"/>
                </a:solidFill>
                <a:latin typeface="Veteran Typewriter" panose="02000500000000000000" pitchFamily="2" charset="0"/>
                <a:ea typeface="ＭＳ Ｐゴシック" pitchFamily="34" charset="-128"/>
                <a:cs typeface="+mn-cs"/>
              </a:rPr>
              <a:t>right to vote </a:t>
            </a:r>
            <a:r>
              <a:rPr lang="en-US" sz="2000" dirty="0">
                <a:latin typeface="Calibri" pitchFamily="34" charset="0"/>
                <a:ea typeface="ＭＳ Ｐゴシック" pitchFamily="34" charset="-128"/>
                <a:cs typeface="+mn-cs"/>
              </a:rPr>
              <a:t>in a Canadian election and </a:t>
            </a:r>
            <a:r>
              <a:rPr lang="en-US" sz="2000" dirty="0">
                <a:solidFill>
                  <a:srgbClr val="00B050"/>
                </a:solidFill>
                <a:latin typeface="Veteran Typewriter" panose="02000500000000000000" pitchFamily="2" charset="0"/>
                <a:ea typeface="ＭＳ Ｐゴシック" pitchFamily="34" charset="-128"/>
                <a:cs typeface="+mn-cs"/>
              </a:rPr>
              <a:t>to be a candidate</a:t>
            </a:r>
            <a:r>
              <a:rPr lang="en-US" sz="2000" b="1" dirty="0"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r>
              <a:rPr lang="en-US" sz="2000" dirty="0">
                <a:latin typeface="Calibri" pitchFamily="34" charset="0"/>
                <a:ea typeface="ＭＳ Ｐゴシック" pitchFamily="34" charset="-128"/>
                <a:cs typeface="+mn-cs"/>
              </a:rPr>
              <a:t>in a Canadian election.</a:t>
            </a:r>
          </a:p>
          <a:p>
            <a:pPr marL="0" indent="0" eaLnBrk="1" hangingPunct="1">
              <a:buNone/>
              <a:defRPr/>
            </a:pPr>
            <a:endParaRPr lang="en-US" sz="2000" dirty="0"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0" indent="0" eaLnBrk="1" hangingPunct="1">
              <a:buNone/>
              <a:defRPr/>
            </a:pPr>
            <a:r>
              <a:rPr lang="en-US" sz="2000" dirty="0">
                <a:latin typeface="Calibri" pitchFamily="34" charset="0"/>
                <a:ea typeface="ＭＳ Ｐゴシック" pitchFamily="34" charset="-128"/>
                <a:cs typeface="+mn-cs"/>
              </a:rPr>
              <a:t>Our democratic rights also requires that the federal government must hold an </a:t>
            </a:r>
            <a:r>
              <a:rPr lang="en-US" sz="2000" dirty="0">
                <a:solidFill>
                  <a:srgbClr val="00B050"/>
                </a:solidFill>
                <a:latin typeface="Veteran Typewriter" panose="02000500000000000000" pitchFamily="2" charset="0"/>
                <a:ea typeface="ＭＳ Ｐゴシック" pitchFamily="34" charset="-128"/>
                <a:cs typeface="+mn-cs"/>
              </a:rPr>
              <a:t>election</a:t>
            </a:r>
            <a:r>
              <a:rPr lang="en-US" sz="2000" dirty="0">
                <a:latin typeface="Calibri" pitchFamily="34" charset="0"/>
                <a:ea typeface="ＭＳ Ｐゴシック" pitchFamily="34" charset="-128"/>
                <a:cs typeface="+mn-cs"/>
              </a:rPr>
              <a:t> at least </a:t>
            </a:r>
            <a:r>
              <a:rPr lang="en-US" sz="2000" dirty="0">
                <a:solidFill>
                  <a:srgbClr val="00B050"/>
                </a:solidFill>
                <a:latin typeface="Veteran Typewriter" panose="02000500000000000000" pitchFamily="2" charset="0"/>
                <a:ea typeface="ＭＳ Ｐゴシック" pitchFamily="34" charset="-128"/>
                <a:cs typeface="+mn-cs"/>
              </a:rPr>
              <a:t>every five years</a:t>
            </a:r>
            <a:r>
              <a:rPr lang="en-US" sz="2000" dirty="0">
                <a:latin typeface="Calibri" pitchFamily="34" charset="0"/>
                <a:ea typeface="ＭＳ Ｐゴシック" pitchFamily="34" charset="-128"/>
                <a:cs typeface="+mn-cs"/>
              </a:rPr>
              <a:t>.</a:t>
            </a:r>
          </a:p>
          <a:p>
            <a:pPr eaLnBrk="1" hangingPunct="1">
              <a:buFontTx/>
              <a:buNone/>
              <a:defRPr/>
            </a:pPr>
            <a:endParaRPr lang="en-US" sz="2000" dirty="0"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1" name="Rectangle 200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>
          <a:xfrm>
            <a:off x="787433" y="689108"/>
            <a:ext cx="2293965" cy="1457002"/>
          </a:xfrm>
        </p:spPr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en-US" sz="3500" dirty="0">
                <a:latin typeface="Veteran Typewriter" panose="02000500000000000000" pitchFamily="2" charset="0"/>
                <a:ea typeface="ＭＳ Ｐゴシック" pitchFamily="34" charset="-128"/>
                <a:cs typeface="+mj-cs"/>
              </a:rPr>
              <a:t>The Right to Vote</a:t>
            </a:r>
          </a:p>
        </p:txBody>
      </p: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54015" y="518649"/>
            <a:ext cx="846287" cy="847206"/>
            <a:chOff x="8183879" y="1000124"/>
            <a:chExt cx="1562267" cy="1172973"/>
          </a:xfrm>
        </p:grpSpPr>
        <p:sp>
          <p:nvSpPr>
            <p:cNvPr id="204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54015" y="2227477"/>
            <a:ext cx="2694563" cy="4434350"/>
          </a:xfrm>
        </p:spPr>
        <p:txBody>
          <a:bodyPr anchor="t">
            <a:no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000" dirty="0">
                <a:latin typeface="Calibri" pitchFamily="34" charset="0"/>
              </a:rPr>
              <a:t>Various groups needed to fight for their right to vote in Canada.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000" dirty="0">
              <a:latin typeface="Calibri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000" dirty="0">
                <a:latin typeface="Calibri" pitchFamily="34" charset="0"/>
              </a:rPr>
              <a:t>Initially, only white men who owned land or a house could vote.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000" dirty="0">
              <a:latin typeface="Calibri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000" dirty="0">
                <a:latin typeface="Calibri" pitchFamily="34" charset="0"/>
              </a:rPr>
              <a:t>After much protest by men and women who thought this was unfair, </a:t>
            </a:r>
            <a:r>
              <a:rPr lang="en-US" altLang="en-US" sz="2000" dirty="0">
                <a:solidFill>
                  <a:srgbClr val="00B050"/>
                </a:solidFill>
                <a:latin typeface="Veteran Typewriter" panose="02000500000000000000" pitchFamily="2" charset="0"/>
              </a:rPr>
              <a:t>women</a:t>
            </a:r>
            <a:r>
              <a:rPr lang="en-US" altLang="en-US" sz="2000" b="1" dirty="0">
                <a:latin typeface="Calibri" pitchFamily="34" charset="0"/>
              </a:rPr>
              <a:t> </a:t>
            </a:r>
            <a:r>
              <a:rPr lang="en-US" altLang="en-US" sz="2000" dirty="0">
                <a:latin typeface="Calibri" pitchFamily="34" charset="0"/>
              </a:rPr>
              <a:t>received the right to vote federally in 1918.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000" dirty="0">
              <a:latin typeface="Calibri" pitchFamily="34" charset="0"/>
            </a:endParaRPr>
          </a:p>
        </p:txBody>
      </p:sp>
      <p:pic>
        <p:nvPicPr>
          <p:cNvPr id="7172" name="Picture 4" descr="Indigenous Suffrage | The Canadian Encyclopedia">
            <a:extLst>
              <a:ext uri="{FF2B5EF4-FFF2-40B4-BE49-F238E27FC236}">
                <a16:creationId xmlns:a16="http://schemas.microsoft.com/office/drawing/2014/main" id="{8BA396E0-84B4-4B98-97BF-E0B2A31CB9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" r="2" b="25709"/>
          <a:stretch/>
        </p:blipFill>
        <p:spPr bwMode="auto">
          <a:xfrm>
            <a:off x="3473448" y="10"/>
            <a:ext cx="5670552" cy="33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The Famous Five and the 'persons' ruling of 1929 | CBC Archives">
            <a:extLst>
              <a:ext uri="{FF2B5EF4-FFF2-40B4-BE49-F238E27FC236}">
                <a16:creationId xmlns:a16="http://schemas.microsoft.com/office/drawing/2014/main" id="{A498B2FC-A38A-4077-8878-F2E939FD91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9" r="1" b="1"/>
          <a:stretch/>
        </p:blipFill>
        <p:spPr bwMode="auto">
          <a:xfrm>
            <a:off x="3479292" y="3474720"/>
            <a:ext cx="5664708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679</Words>
  <Application>Microsoft Office PowerPoint</Application>
  <PresentationFormat>On-screen Show (4:3)</PresentationFormat>
  <Paragraphs>83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Veteran Typewriter</vt:lpstr>
      <vt:lpstr>Arial</vt:lpstr>
      <vt:lpstr>Calibri</vt:lpstr>
      <vt:lpstr>Cambria</vt:lpstr>
      <vt:lpstr>Default Design</vt:lpstr>
      <vt:lpstr>PowerPoint Presentation</vt:lpstr>
      <vt:lpstr>What is a right?</vt:lpstr>
      <vt:lpstr>Discussion Points</vt:lpstr>
      <vt:lpstr>Rights and Freedoms in Canada</vt:lpstr>
      <vt:lpstr>Seven Sections of the Charter define our rights as Canadians</vt:lpstr>
      <vt:lpstr>Fundamental Freedoms (Basic Rights)</vt:lpstr>
      <vt:lpstr>Our Democratic Process</vt:lpstr>
      <vt:lpstr>Our Democratic Rights</vt:lpstr>
      <vt:lpstr>The Right to Vote</vt:lpstr>
      <vt:lpstr>The Right to Vote</vt:lpstr>
      <vt:lpstr>What is a responsibility?</vt:lpstr>
      <vt:lpstr>Responsibilities in a Democracy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Kosowan, Kenneth</dc:creator>
  <cp:lastModifiedBy>Kosowan, Kenneth</cp:lastModifiedBy>
  <cp:revision>9</cp:revision>
  <dcterms:created xsi:type="dcterms:W3CDTF">2020-09-23T01:17:48Z</dcterms:created>
  <dcterms:modified xsi:type="dcterms:W3CDTF">2022-08-06T12:53:03Z</dcterms:modified>
</cp:coreProperties>
</file>