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5" d="100"/>
          <a:sy n="95" d="100"/>
        </p:scale>
        <p:origin x="66"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1B805F-FF0F-4BAA-A3A3-E4F945D687F8}"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0B5C51-60B3-48EF-AA78-DB950F30DBA2}"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D676B-6E73-4E3B-A9B3-4966DB9B52A5}"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61F3A6-CC5D-4649-8527-DB0C21FDDFD9}"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5B6F927C-B73E-4F9D-ADFE-F6E23BD7CEE8}" type="datetimeFigureOut">
              <a:rPr lang="en-US" dirty="0"/>
              <a:t>11/21/2022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B1FFFF-984A-4EE5-9BF2-EC9310C878F1}" type="datetimeFigureOut">
              <a:rPr lang="en-US" dirty="0"/>
              <a:t>11/21/2022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3271C1-B42E-4A60-A25F-0185B888604B}" type="datetimeFigureOut">
              <a:rPr lang="en-US" dirty="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416292-3725-4763-8973-4C59F0403D99}" type="datetimeFigureOut">
              <a:rPr lang="en-US" dirty="0"/>
              <a:t>11/21/2022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996D1-8909-469F-911A-4C12C68BF5D9}" type="datetimeFigureOut">
              <a:rPr lang="en-US" dirty="0"/>
              <a:t>11/21/2022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6A73BC-5D11-4675-B334-102E1E8C9B50}" type="datetimeFigureOut">
              <a:rPr lang="en-US" dirty="0"/>
              <a:t>11/21/2022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27B8E45F-652B-4E89-8925-000B0AB8FD98}" type="datetimeFigureOut">
              <a:rPr lang="en-US" dirty="0"/>
              <a:t>11/21/2022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C4A3462A-2D5B-48AF-A3D4-EF8A90A50A80}" type="datetimeFigureOut">
              <a:rPr lang="en-US" dirty="0"/>
              <a:t>11/21/2022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C9E4F-0643-A1DD-BA2C-C68407F5765F}"/>
              </a:ext>
            </a:extLst>
          </p:cNvPr>
          <p:cNvSpPr>
            <a:spLocks noGrp="1"/>
          </p:cNvSpPr>
          <p:nvPr>
            <p:ph type="ctrTitle"/>
          </p:nvPr>
        </p:nvSpPr>
        <p:spPr/>
        <p:txBody>
          <a:bodyPr/>
          <a:lstStyle/>
          <a:p>
            <a:r>
              <a:rPr lang="en-US" dirty="0"/>
              <a:t>Motivation</a:t>
            </a:r>
          </a:p>
        </p:txBody>
      </p:sp>
      <p:sp>
        <p:nvSpPr>
          <p:cNvPr id="3" name="Subtitle 2">
            <a:extLst>
              <a:ext uri="{FF2B5EF4-FFF2-40B4-BE49-F238E27FC236}">
                <a16:creationId xmlns:a16="http://schemas.microsoft.com/office/drawing/2014/main" id="{9E30DEB1-70FB-26EE-6167-5B8BF2A85569}"/>
              </a:ext>
            </a:extLst>
          </p:cNvPr>
          <p:cNvSpPr>
            <a:spLocks noGrp="1"/>
          </p:cNvSpPr>
          <p:nvPr>
            <p:ph type="subTitle" idx="1"/>
          </p:nvPr>
        </p:nvSpPr>
        <p:spPr>
          <a:xfrm>
            <a:off x="1069848" y="4389120"/>
            <a:ext cx="9281160" cy="1069848"/>
          </a:xfrm>
        </p:spPr>
        <p:txBody>
          <a:bodyPr>
            <a:normAutofit/>
          </a:bodyPr>
          <a:lstStyle/>
          <a:p>
            <a:r>
              <a:rPr lang="en-CA" sz="2800" b="0" i="0" dirty="0">
                <a:solidFill>
                  <a:srgbClr val="181818"/>
                </a:solidFill>
                <a:effectLst/>
                <a:latin typeface="avenir-lt-w01_35-light1475496"/>
              </a:rPr>
              <a:t>Motivation = Purpose X Energy X Small Simple Steps</a:t>
            </a:r>
            <a:endParaRPr lang="en-US" sz="2800" dirty="0"/>
          </a:p>
        </p:txBody>
      </p:sp>
    </p:spTree>
    <p:extLst>
      <p:ext uri="{BB962C8B-B14F-4D97-AF65-F5344CB8AC3E}">
        <p14:creationId xmlns:p14="http://schemas.microsoft.com/office/powerpoint/2010/main" val="1699019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7F980-2EE2-0508-4878-4A38EE34E0A9}"/>
              </a:ext>
            </a:extLst>
          </p:cNvPr>
          <p:cNvSpPr>
            <a:spLocks noGrp="1"/>
          </p:cNvSpPr>
          <p:nvPr>
            <p:ph type="title"/>
          </p:nvPr>
        </p:nvSpPr>
        <p:spPr/>
        <p:txBody>
          <a:bodyPr/>
          <a:lstStyle/>
          <a:p>
            <a:r>
              <a:rPr lang="en-CA" sz="4800" b="1" i="0" dirty="0">
                <a:solidFill>
                  <a:srgbClr val="181818"/>
                </a:solidFill>
                <a:effectLst/>
                <a:latin typeface="avenir-lt-w01_35-light1475496"/>
              </a:rPr>
              <a:t>Intrinsic motivators</a:t>
            </a:r>
            <a:endParaRPr lang="en-US" dirty="0"/>
          </a:p>
        </p:txBody>
      </p:sp>
      <p:sp>
        <p:nvSpPr>
          <p:cNvPr id="3" name="Content Placeholder 2">
            <a:extLst>
              <a:ext uri="{FF2B5EF4-FFF2-40B4-BE49-F238E27FC236}">
                <a16:creationId xmlns:a16="http://schemas.microsoft.com/office/drawing/2014/main" id="{33C95F08-FA1F-C37A-B145-A6D968B315B4}"/>
              </a:ext>
            </a:extLst>
          </p:cNvPr>
          <p:cNvSpPr>
            <a:spLocks noGrp="1"/>
          </p:cNvSpPr>
          <p:nvPr>
            <p:ph idx="1"/>
          </p:nvPr>
        </p:nvSpPr>
        <p:spPr/>
        <p:txBody>
          <a:bodyPr/>
          <a:lstStyle/>
          <a:p>
            <a:pPr algn="l" rtl="0" fontAlgn="base"/>
            <a:r>
              <a:rPr lang="en-CA" b="1" i="0" dirty="0">
                <a:solidFill>
                  <a:srgbClr val="181818"/>
                </a:solidFill>
                <a:effectLst/>
                <a:latin typeface="inherit"/>
              </a:rPr>
              <a:t>1. Autonomy</a:t>
            </a:r>
            <a:endParaRPr lang="en-CA" b="1" i="0" dirty="0">
              <a:solidFill>
                <a:srgbClr val="181818"/>
              </a:solidFill>
              <a:effectLst/>
              <a:latin typeface="var(--ricos-custom-h2-font-family,unset)"/>
            </a:endParaRPr>
          </a:p>
          <a:p>
            <a:pPr algn="l" rtl="0" fontAlgn="base"/>
            <a:r>
              <a:rPr lang="en-CA" b="1" i="0" dirty="0">
                <a:solidFill>
                  <a:srgbClr val="181818"/>
                </a:solidFill>
                <a:effectLst/>
                <a:latin typeface="inherit"/>
              </a:rPr>
              <a:t>Autonomy</a:t>
            </a:r>
            <a:r>
              <a:rPr lang="en-CA" b="0" i="0" dirty="0">
                <a:solidFill>
                  <a:srgbClr val="181818"/>
                </a:solidFill>
                <a:effectLst/>
                <a:latin typeface="avenir-lt-w01_35-light1475496"/>
              </a:rPr>
              <a:t> is about giving people the freedom of choice to direct their own lives. Pink explains that organizations should give employees freedom over </a:t>
            </a:r>
            <a:r>
              <a:rPr lang="en-CA" b="1" i="0" dirty="0">
                <a:solidFill>
                  <a:srgbClr val="181818"/>
                </a:solidFill>
                <a:effectLst/>
                <a:latin typeface="inherit"/>
              </a:rPr>
              <a:t>The Four T's</a:t>
            </a:r>
            <a:r>
              <a:rPr lang="en-CA" b="0" i="0" dirty="0">
                <a:solidFill>
                  <a:srgbClr val="181818"/>
                </a:solidFill>
                <a:effectLst/>
                <a:latin typeface="avenir-lt-w01_35-light1475496"/>
              </a:rPr>
              <a:t>:</a:t>
            </a:r>
          </a:p>
          <a:p>
            <a:pPr algn="l" rtl="0" fontAlgn="base">
              <a:buFont typeface="+mj-lt"/>
              <a:buAutoNum type="arabicPeriod"/>
            </a:pPr>
            <a:r>
              <a:rPr lang="en-CA" b="1" i="0" dirty="0">
                <a:solidFill>
                  <a:srgbClr val="181818"/>
                </a:solidFill>
                <a:effectLst/>
                <a:latin typeface="inherit"/>
              </a:rPr>
              <a:t>Tasks </a:t>
            </a:r>
            <a:r>
              <a:rPr lang="en-CA" b="0" i="0" dirty="0">
                <a:solidFill>
                  <a:srgbClr val="181818"/>
                </a:solidFill>
                <a:effectLst/>
                <a:latin typeface="var(--ricos-custom-p-font-family,unset)"/>
              </a:rPr>
              <a:t>– they can choose what they work on</a:t>
            </a:r>
          </a:p>
          <a:p>
            <a:pPr algn="l" rtl="0" fontAlgn="base">
              <a:buFont typeface="+mj-lt"/>
              <a:buAutoNum type="arabicPeriod"/>
            </a:pPr>
            <a:r>
              <a:rPr lang="en-CA" b="1" i="0" dirty="0">
                <a:solidFill>
                  <a:srgbClr val="181818"/>
                </a:solidFill>
                <a:effectLst/>
                <a:latin typeface="inherit"/>
              </a:rPr>
              <a:t>Time </a:t>
            </a:r>
            <a:r>
              <a:rPr lang="en-CA" b="0" i="0" dirty="0">
                <a:solidFill>
                  <a:srgbClr val="181818"/>
                </a:solidFill>
                <a:effectLst/>
                <a:latin typeface="var(--ricos-custom-p-font-family,unset)"/>
              </a:rPr>
              <a:t>– they can choose when to work on it</a:t>
            </a:r>
          </a:p>
          <a:p>
            <a:pPr algn="l" rtl="0" fontAlgn="base">
              <a:buFont typeface="+mj-lt"/>
              <a:buAutoNum type="arabicPeriod"/>
            </a:pPr>
            <a:r>
              <a:rPr lang="en-CA" b="1" i="0" dirty="0">
                <a:solidFill>
                  <a:srgbClr val="181818"/>
                </a:solidFill>
                <a:effectLst/>
                <a:latin typeface="inherit"/>
              </a:rPr>
              <a:t>Technique </a:t>
            </a:r>
            <a:r>
              <a:rPr lang="en-CA" b="0" i="0" dirty="0">
                <a:solidFill>
                  <a:srgbClr val="181818"/>
                </a:solidFill>
                <a:effectLst/>
                <a:latin typeface="var(--ricos-custom-p-font-family,unset)"/>
              </a:rPr>
              <a:t>– they can choose how to work on it</a:t>
            </a:r>
          </a:p>
          <a:p>
            <a:pPr algn="l" rtl="0" fontAlgn="base">
              <a:buFont typeface="+mj-lt"/>
              <a:buAutoNum type="arabicPeriod"/>
            </a:pPr>
            <a:r>
              <a:rPr lang="en-CA" b="1" i="0" dirty="0">
                <a:solidFill>
                  <a:srgbClr val="181818"/>
                </a:solidFill>
                <a:effectLst/>
                <a:latin typeface="inherit"/>
              </a:rPr>
              <a:t>Team </a:t>
            </a:r>
            <a:r>
              <a:rPr lang="en-CA" b="0" i="0" dirty="0">
                <a:solidFill>
                  <a:srgbClr val="181818"/>
                </a:solidFill>
                <a:effectLst/>
                <a:latin typeface="var(--ricos-custom-p-font-family,unset)"/>
              </a:rPr>
              <a:t>– they can choose who to work with</a:t>
            </a:r>
          </a:p>
          <a:p>
            <a:endParaRPr lang="en-US" dirty="0"/>
          </a:p>
        </p:txBody>
      </p:sp>
    </p:spTree>
    <p:extLst>
      <p:ext uri="{BB962C8B-B14F-4D97-AF65-F5344CB8AC3E}">
        <p14:creationId xmlns:p14="http://schemas.microsoft.com/office/powerpoint/2010/main" val="1696838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22C8B-C981-8456-3D99-D87E3B23F857}"/>
              </a:ext>
            </a:extLst>
          </p:cNvPr>
          <p:cNvSpPr>
            <a:spLocks noGrp="1"/>
          </p:cNvSpPr>
          <p:nvPr>
            <p:ph type="title"/>
          </p:nvPr>
        </p:nvSpPr>
        <p:spPr/>
        <p:txBody>
          <a:bodyPr/>
          <a:lstStyle/>
          <a:p>
            <a:r>
              <a:rPr lang="en-CA" b="1" i="0" dirty="0">
                <a:solidFill>
                  <a:srgbClr val="181818"/>
                </a:solidFill>
                <a:effectLst/>
                <a:latin typeface="inherit"/>
              </a:rPr>
              <a:t>2. Mastery</a:t>
            </a:r>
            <a:br>
              <a:rPr lang="en-CA" b="1" i="0" dirty="0">
                <a:solidFill>
                  <a:srgbClr val="181818"/>
                </a:solidFill>
                <a:effectLst/>
                <a:latin typeface="var(--ricos-custom-h2-font-family,unset)"/>
              </a:rPr>
            </a:br>
            <a:endParaRPr lang="en-US" dirty="0"/>
          </a:p>
        </p:txBody>
      </p:sp>
      <p:sp>
        <p:nvSpPr>
          <p:cNvPr id="3" name="Content Placeholder 2">
            <a:extLst>
              <a:ext uri="{FF2B5EF4-FFF2-40B4-BE49-F238E27FC236}">
                <a16:creationId xmlns:a16="http://schemas.microsoft.com/office/drawing/2014/main" id="{C3A2862B-8791-D22E-8FC1-34811A2BAF3A}"/>
              </a:ext>
            </a:extLst>
          </p:cNvPr>
          <p:cNvSpPr>
            <a:spLocks noGrp="1"/>
          </p:cNvSpPr>
          <p:nvPr>
            <p:ph idx="1"/>
          </p:nvPr>
        </p:nvSpPr>
        <p:spPr>
          <a:xfrm>
            <a:off x="221064" y="1627833"/>
            <a:ext cx="10907184" cy="4544367"/>
          </a:xfrm>
        </p:spPr>
        <p:txBody>
          <a:bodyPr>
            <a:normAutofit fontScale="85000" lnSpcReduction="10000"/>
          </a:bodyPr>
          <a:lstStyle/>
          <a:p>
            <a:pPr marL="0" indent="0" algn="l" rtl="0" fontAlgn="base">
              <a:buNone/>
            </a:pPr>
            <a:r>
              <a:rPr lang="en-CA" sz="2400" b="1" i="0" dirty="0">
                <a:solidFill>
                  <a:srgbClr val="181818"/>
                </a:solidFill>
                <a:effectLst/>
                <a:latin typeface="inherit"/>
              </a:rPr>
              <a:t>Mastery</a:t>
            </a:r>
            <a:r>
              <a:rPr lang="en-CA" sz="2400" b="0" i="0" dirty="0">
                <a:solidFill>
                  <a:srgbClr val="181818"/>
                </a:solidFill>
                <a:effectLst/>
                <a:latin typeface="avenir-lt-w01_35-light1475496"/>
              </a:rPr>
              <a:t> is the desire to continuously get better at something that matters to you. For example, top athletes aren’t motivated to practice every day for money. They have enough money. They do it because they care about their sport, so getting better at it is inherently motivating</a:t>
            </a:r>
          </a:p>
          <a:p>
            <a:pPr marL="0" indent="0" algn="l" rtl="0" fontAlgn="base">
              <a:buNone/>
            </a:pPr>
            <a:endParaRPr lang="en-CA" sz="2400" dirty="0">
              <a:solidFill>
                <a:srgbClr val="181818"/>
              </a:solidFill>
              <a:latin typeface="avenir-lt-w01_35-light1475496"/>
            </a:endParaRPr>
          </a:p>
          <a:p>
            <a:pPr algn="l" rtl="0" fontAlgn="base"/>
            <a:r>
              <a:rPr lang="en-CA" sz="2400" b="0" i="0" dirty="0">
                <a:solidFill>
                  <a:srgbClr val="181818"/>
                </a:solidFill>
                <a:effectLst/>
                <a:latin typeface="avenir-lt-w01_35-light1475496"/>
              </a:rPr>
              <a:t>When motivating others, we should appeal to their sense of mastery by praising their strengths and explaining how the job will help them sharpen their strengths. For example, a manager might tell an employee, </a:t>
            </a:r>
          </a:p>
          <a:p>
            <a:pPr algn="l" rtl="0" fontAlgn="base"/>
            <a:r>
              <a:rPr lang="en-CA" sz="2400" b="0" i="0" dirty="0">
                <a:solidFill>
                  <a:srgbClr val="181818"/>
                </a:solidFill>
                <a:effectLst/>
                <a:latin typeface="avenir-lt-w01_35-light1475496"/>
              </a:rPr>
              <a:t>“</a:t>
            </a:r>
            <a:r>
              <a:rPr lang="en-CA" sz="2400" b="0" i="1" dirty="0">
                <a:solidFill>
                  <a:srgbClr val="181818"/>
                </a:solidFill>
                <a:effectLst/>
                <a:latin typeface="inherit"/>
              </a:rPr>
              <a:t>I noticed you’re very good at marketing. I want you to be in charge of the marketing plan for our next project. I’m confident that you’ll improve your marketing skills even more throughout this project.</a:t>
            </a:r>
            <a:r>
              <a:rPr lang="en-CA" sz="2400" b="0" i="0" dirty="0">
                <a:solidFill>
                  <a:srgbClr val="181818"/>
                </a:solidFill>
                <a:effectLst/>
                <a:latin typeface="avenir-lt-w01_35-light1475496"/>
              </a:rPr>
              <a:t>” </a:t>
            </a:r>
          </a:p>
          <a:p>
            <a:pPr marL="0" indent="0" algn="l" rtl="0" fontAlgn="base">
              <a:buNone/>
            </a:pPr>
            <a:br>
              <a:rPr lang="en-CA" sz="2400" b="0" i="0" dirty="0">
                <a:solidFill>
                  <a:srgbClr val="181818"/>
                </a:solidFill>
                <a:effectLst/>
                <a:latin typeface="avenir-lt-w01_35-light1475496"/>
              </a:rPr>
            </a:br>
            <a:r>
              <a:rPr lang="en-CA" sz="2400" b="0" i="0" dirty="0">
                <a:solidFill>
                  <a:srgbClr val="181818"/>
                </a:solidFill>
                <a:effectLst/>
                <a:latin typeface="avenir-lt-w01_35-light1475496"/>
              </a:rPr>
              <a:t>Notice how the intrinsic motivator of mastery is a lot more motivating than simply saying, “</a:t>
            </a:r>
            <a:r>
              <a:rPr lang="en-CA" sz="2400" b="0" i="1" dirty="0">
                <a:solidFill>
                  <a:srgbClr val="181818"/>
                </a:solidFill>
                <a:effectLst/>
                <a:latin typeface="inherit"/>
              </a:rPr>
              <a:t>I’ll pay you a nice bonus if you do a good job on the marketing plan.</a:t>
            </a:r>
            <a:r>
              <a:rPr lang="en-CA" sz="2400" b="0" i="0" dirty="0">
                <a:solidFill>
                  <a:srgbClr val="181818"/>
                </a:solidFill>
                <a:effectLst/>
                <a:latin typeface="avenir-lt-w01_35-light1475496"/>
              </a:rPr>
              <a:t>”</a:t>
            </a:r>
          </a:p>
          <a:p>
            <a:pPr marL="0" indent="0">
              <a:buNone/>
            </a:pPr>
            <a:br>
              <a:rPr lang="en-CA" b="0" i="0" dirty="0">
                <a:solidFill>
                  <a:srgbClr val="181818"/>
                </a:solidFill>
                <a:effectLst/>
                <a:latin typeface="avenir-lt-w01_35-light1475496"/>
              </a:rPr>
            </a:br>
            <a:endParaRPr lang="en-CA" b="0" i="0" dirty="0">
              <a:solidFill>
                <a:srgbClr val="181818"/>
              </a:solidFill>
              <a:effectLst/>
              <a:latin typeface="avenir-lt-w01_35-light1475496"/>
            </a:endParaRPr>
          </a:p>
          <a:p>
            <a:endParaRPr lang="en-US" dirty="0"/>
          </a:p>
        </p:txBody>
      </p:sp>
    </p:spTree>
    <p:extLst>
      <p:ext uri="{BB962C8B-B14F-4D97-AF65-F5344CB8AC3E}">
        <p14:creationId xmlns:p14="http://schemas.microsoft.com/office/powerpoint/2010/main" val="2388018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9372B-3954-8E93-C853-FC2C3BDF85F8}"/>
              </a:ext>
            </a:extLst>
          </p:cNvPr>
          <p:cNvSpPr>
            <a:spLocks noGrp="1"/>
          </p:cNvSpPr>
          <p:nvPr>
            <p:ph type="title"/>
          </p:nvPr>
        </p:nvSpPr>
        <p:spPr/>
        <p:txBody>
          <a:bodyPr/>
          <a:lstStyle/>
          <a:p>
            <a:r>
              <a:rPr lang="en-CA" b="1" i="0" dirty="0">
                <a:solidFill>
                  <a:srgbClr val="181818"/>
                </a:solidFill>
                <a:effectLst/>
                <a:latin typeface="inherit"/>
              </a:rPr>
              <a:t>3. Purpose</a:t>
            </a:r>
            <a:br>
              <a:rPr lang="en-CA" b="1" i="0" dirty="0">
                <a:solidFill>
                  <a:srgbClr val="181818"/>
                </a:solidFill>
                <a:effectLst/>
                <a:latin typeface="var(--ricos-custom-h2-font-family,unset)"/>
              </a:rPr>
            </a:br>
            <a:endParaRPr lang="en-US" dirty="0"/>
          </a:p>
        </p:txBody>
      </p:sp>
      <p:sp>
        <p:nvSpPr>
          <p:cNvPr id="3" name="Content Placeholder 2">
            <a:extLst>
              <a:ext uri="{FF2B5EF4-FFF2-40B4-BE49-F238E27FC236}">
                <a16:creationId xmlns:a16="http://schemas.microsoft.com/office/drawing/2014/main" id="{822DB669-B2CB-2F90-20AC-5BC57E5F7D45}"/>
              </a:ext>
            </a:extLst>
          </p:cNvPr>
          <p:cNvSpPr>
            <a:spLocks noGrp="1"/>
          </p:cNvSpPr>
          <p:nvPr>
            <p:ph idx="1"/>
          </p:nvPr>
        </p:nvSpPr>
        <p:spPr>
          <a:xfrm>
            <a:off x="221064" y="2093976"/>
            <a:ext cx="10907184" cy="4050792"/>
          </a:xfrm>
        </p:spPr>
        <p:txBody>
          <a:bodyPr/>
          <a:lstStyle/>
          <a:p>
            <a:pPr marL="0" indent="0" algn="l" rtl="0" fontAlgn="base">
              <a:buNone/>
            </a:pPr>
            <a:endParaRPr lang="en-CA" b="1" i="0" dirty="0">
              <a:solidFill>
                <a:srgbClr val="181818"/>
              </a:solidFill>
              <a:effectLst/>
              <a:latin typeface="var(--ricos-custom-h2-font-family,unset)"/>
            </a:endParaRPr>
          </a:p>
          <a:p>
            <a:pPr algn="l" rtl="0" fontAlgn="base"/>
            <a:r>
              <a:rPr lang="en-CA" b="0" i="0" dirty="0">
                <a:solidFill>
                  <a:srgbClr val="181818"/>
                </a:solidFill>
                <a:effectLst/>
                <a:latin typeface="avenir-lt-w01_35-light1475496"/>
              </a:rPr>
              <a:t>Daniel Pink defines </a:t>
            </a:r>
            <a:r>
              <a:rPr lang="en-CA" b="1" i="0" dirty="0">
                <a:solidFill>
                  <a:srgbClr val="181818"/>
                </a:solidFill>
                <a:effectLst/>
                <a:latin typeface="inherit"/>
              </a:rPr>
              <a:t>purpose</a:t>
            </a:r>
            <a:r>
              <a:rPr lang="en-CA" b="0" i="0" dirty="0">
                <a:solidFill>
                  <a:srgbClr val="181818"/>
                </a:solidFill>
                <a:effectLst/>
                <a:latin typeface="avenir-lt-w01_35-light1475496"/>
              </a:rPr>
              <a:t> as the desire to serve something larger than ourselves. Even boring tasks can have deep purpose behind them.</a:t>
            </a:r>
          </a:p>
          <a:p>
            <a:endParaRPr lang="en-US" dirty="0"/>
          </a:p>
          <a:p>
            <a:r>
              <a:rPr lang="en-CA" b="0" i="0" dirty="0">
                <a:solidFill>
                  <a:srgbClr val="181818"/>
                </a:solidFill>
                <a:effectLst/>
                <a:latin typeface="avenir-lt-w01_35-light1475496"/>
              </a:rPr>
              <a:t>If leaders can communicate purpose to their employees, then employees will be motivated to go above and beyond in their work</a:t>
            </a:r>
            <a:endParaRPr lang="en-US" dirty="0"/>
          </a:p>
        </p:txBody>
      </p:sp>
    </p:spTree>
    <p:extLst>
      <p:ext uri="{BB962C8B-B14F-4D97-AF65-F5344CB8AC3E}">
        <p14:creationId xmlns:p14="http://schemas.microsoft.com/office/powerpoint/2010/main" val="110117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EDF8F-C9F9-05B9-601A-394D5A255606}"/>
              </a:ext>
            </a:extLst>
          </p:cNvPr>
          <p:cNvSpPr>
            <a:spLocks noGrp="1"/>
          </p:cNvSpPr>
          <p:nvPr>
            <p:ph type="title"/>
          </p:nvPr>
        </p:nvSpPr>
        <p:spPr/>
        <p:txBody>
          <a:bodyPr/>
          <a:lstStyle/>
          <a:p>
            <a:r>
              <a:rPr lang="en-CA" b="1" i="0" dirty="0">
                <a:solidFill>
                  <a:srgbClr val="181818"/>
                </a:solidFill>
                <a:effectLst/>
                <a:latin typeface="inherit"/>
              </a:rPr>
              <a:t>1: Purpose</a:t>
            </a:r>
            <a:r>
              <a:rPr lang="en-CA" b="1" i="0" dirty="0">
                <a:solidFill>
                  <a:srgbClr val="181818"/>
                </a:solidFill>
                <a:effectLst/>
                <a:latin typeface="var(--ricos-custom-h2-font-family,unset)"/>
              </a:rPr>
              <a:t> </a:t>
            </a:r>
            <a:br>
              <a:rPr lang="en-CA" b="1" i="0" dirty="0">
                <a:solidFill>
                  <a:srgbClr val="181818"/>
                </a:solidFill>
                <a:effectLst/>
                <a:latin typeface="var(--ricos-custom-h2-font-family,unset)"/>
              </a:rPr>
            </a:br>
            <a:endParaRPr lang="en-US" dirty="0"/>
          </a:p>
        </p:txBody>
      </p:sp>
      <p:sp>
        <p:nvSpPr>
          <p:cNvPr id="3" name="Content Placeholder 2">
            <a:extLst>
              <a:ext uri="{FF2B5EF4-FFF2-40B4-BE49-F238E27FC236}">
                <a16:creationId xmlns:a16="http://schemas.microsoft.com/office/drawing/2014/main" id="{01831067-2128-0CA1-ED46-EDCF86AE3EDC}"/>
              </a:ext>
            </a:extLst>
          </p:cNvPr>
          <p:cNvSpPr>
            <a:spLocks noGrp="1"/>
          </p:cNvSpPr>
          <p:nvPr>
            <p:ph idx="1"/>
          </p:nvPr>
        </p:nvSpPr>
        <p:spPr/>
        <p:txBody>
          <a:bodyPr/>
          <a:lstStyle/>
          <a:p>
            <a:pPr marL="0" indent="0" algn="l" rtl="0" fontAlgn="base">
              <a:buNone/>
            </a:pPr>
            <a:endParaRPr lang="en-CA" sz="2800" b="1" i="0" dirty="0">
              <a:solidFill>
                <a:srgbClr val="181818"/>
              </a:solidFill>
              <a:effectLst/>
              <a:latin typeface="var(--ricos-custom-h2-font-family,unset)"/>
            </a:endParaRPr>
          </a:p>
          <a:p>
            <a:pPr algn="l" rtl="0" fontAlgn="base"/>
            <a:r>
              <a:rPr lang="en-CA" sz="2800" b="0" i="0" dirty="0">
                <a:solidFill>
                  <a:srgbClr val="181818"/>
                </a:solidFill>
                <a:effectLst/>
                <a:latin typeface="avenir-lt-w01_35-light1475496"/>
              </a:rPr>
              <a:t>To get clear on your purpose, articulate clearly in writing why you need to do what you need to do. In other words, ask yourself, “Why </a:t>
            </a:r>
            <a:r>
              <a:rPr lang="en-CA" sz="2800" b="1" i="1" dirty="0">
                <a:solidFill>
                  <a:srgbClr val="181818"/>
                </a:solidFill>
                <a:effectLst/>
                <a:latin typeface="inherit"/>
              </a:rPr>
              <a:t>must</a:t>
            </a:r>
            <a:r>
              <a:rPr lang="en-CA" sz="2800" b="0" i="0" dirty="0">
                <a:solidFill>
                  <a:srgbClr val="181818"/>
                </a:solidFill>
                <a:effectLst/>
                <a:latin typeface="avenir-lt-w01_35-light1475496"/>
              </a:rPr>
              <a:t> I do this?”</a:t>
            </a:r>
          </a:p>
          <a:p>
            <a:pPr algn="l" rtl="0" fontAlgn="base"/>
            <a:endParaRPr lang="en-CA" sz="2800" dirty="0">
              <a:solidFill>
                <a:srgbClr val="181818"/>
              </a:solidFill>
              <a:latin typeface="avenir-lt-w01_35-light1475496"/>
            </a:endParaRPr>
          </a:p>
          <a:p>
            <a:pPr algn="l" rtl="0" fontAlgn="base"/>
            <a:r>
              <a:rPr lang="en-CA" sz="2400" b="0" i="1" dirty="0">
                <a:solidFill>
                  <a:srgbClr val="181818"/>
                </a:solidFill>
                <a:effectLst/>
                <a:latin typeface="avenir-lt-w01_35-light1475496"/>
              </a:rPr>
              <a:t>"</a:t>
            </a:r>
            <a:r>
              <a:rPr lang="en-CA" sz="2400" b="0" i="0" dirty="0">
                <a:solidFill>
                  <a:srgbClr val="181818"/>
                </a:solidFill>
                <a:effectLst/>
                <a:latin typeface="avenir-lt-w01_35-light1475496"/>
              </a:rPr>
              <a:t> A purpose linked to serving others will be much stronger than a selfish purpose.</a:t>
            </a:r>
            <a:endParaRPr lang="en-CA" sz="2800" b="0" i="0" dirty="0">
              <a:solidFill>
                <a:srgbClr val="181818"/>
              </a:solidFill>
              <a:effectLst/>
              <a:latin typeface="avenir-lt-w01_35-light1475496"/>
            </a:endParaRPr>
          </a:p>
          <a:p>
            <a:endParaRPr lang="en-US" dirty="0"/>
          </a:p>
        </p:txBody>
      </p:sp>
    </p:spTree>
    <p:extLst>
      <p:ext uri="{BB962C8B-B14F-4D97-AF65-F5344CB8AC3E}">
        <p14:creationId xmlns:p14="http://schemas.microsoft.com/office/powerpoint/2010/main" val="413194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FF7F-204C-1E15-A5DC-85AC7595F983}"/>
              </a:ext>
            </a:extLst>
          </p:cNvPr>
          <p:cNvSpPr>
            <a:spLocks noGrp="1"/>
          </p:cNvSpPr>
          <p:nvPr>
            <p:ph type="title"/>
          </p:nvPr>
        </p:nvSpPr>
        <p:spPr/>
        <p:txBody>
          <a:bodyPr/>
          <a:lstStyle/>
          <a:p>
            <a:r>
              <a:rPr lang="en-US" b="1" i="0" dirty="0">
                <a:solidFill>
                  <a:srgbClr val="181818"/>
                </a:solidFill>
                <a:effectLst/>
                <a:latin typeface="brandon-grot-w01-light"/>
              </a:rPr>
              <a:t>Purpose vs. Mood</a:t>
            </a:r>
            <a:endParaRPr lang="en-US" dirty="0"/>
          </a:p>
        </p:txBody>
      </p:sp>
      <p:sp>
        <p:nvSpPr>
          <p:cNvPr id="3" name="Content Placeholder 2">
            <a:extLst>
              <a:ext uri="{FF2B5EF4-FFF2-40B4-BE49-F238E27FC236}">
                <a16:creationId xmlns:a16="http://schemas.microsoft.com/office/drawing/2014/main" id="{8878F30C-77CA-4966-6A6A-497FFAD765D6}"/>
              </a:ext>
            </a:extLst>
          </p:cNvPr>
          <p:cNvSpPr>
            <a:spLocks noGrp="1"/>
          </p:cNvSpPr>
          <p:nvPr>
            <p:ph idx="1"/>
          </p:nvPr>
        </p:nvSpPr>
        <p:spPr/>
        <p:txBody>
          <a:bodyPr/>
          <a:lstStyle/>
          <a:p>
            <a:pPr marL="0" indent="0">
              <a:buNone/>
            </a:pPr>
            <a:r>
              <a:rPr lang="en-CA" sz="3600" dirty="0"/>
              <a:t>Purpose is different from mood</a:t>
            </a:r>
          </a:p>
          <a:p>
            <a:pPr marL="0" indent="0">
              <a:buNone/>
            </a:pPr>
            <a:br>
              <a:rPr lang="en-CA" dirty="0"/>
            </a:br>
            <a:r>
              <a:rPr lang="en-CA" sz="3200" b="0" i="0" dirty="0">
                <a:solidFill>
                  <a:srgbClr val="181818"/>
                </a:solidFill>
                <a:effectLst/>
                <a:latin typeface="avenir-lt-w01_35-light1475496"/>
              </a:rPr>
              <a:t>If you want until you're "in the mood", you'll never do it. The key to motivation is realizing that motivation does not come from mood, it comes from purpose</a:t>
            </a:r>
          </a:p>
          <a:p>
            <a:endParaRPr lang="en-CA" sz="3200" dirty="0">
              <a:solidFill>
                <a:srgbClr val="181818"/>
              </a:solidFill>
              <a:latin typeface="avenir-lt-w01_35-light1475496"/>
            </a:endParaRPr>
          </a:p>
          <a:p>
            <a:pPr marL="0" indent="0">
              <a:buNone/>
            </a:pPr>
            <a:r>
              <a:rPr lang="en-CA" sz="2800" b="0" i="0" dirty="0">
                <a:solidFill>
                  <a:srgbClr val="181818"/>
                </a:solidFill>
                <a:effectLst/>
                <a:latin typeface="avenir-lt-w01_35-light1475496"/>
              </a:rPr>
              <a:t>If you have a strong purpose, you will do that unpleasant task even if you're not in the mood.</a:t>
            </a:r>
            <a:endParaRPr lang="en-US" sz="3200" dirty="0"/>
          </a:p>
        </p:txBody>
      </p:sp>
    </p:spTree>
    <p:extLst>
      <p:ext uri="{BB962C8B-B14F-4D97-AF65-F5344CB8AC3E}">
        <p14:creationId xmlns:p14="http://schemas.microsoft.com/office/powerpoint/2010/main" val="2411603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4DA8-C08A-9DE2-B01E-BB69A5EE520D}"/>
              </a:ext>
            </a:extLst>
          </p:cNvPr>
          <p:cNvSpPr>
            <a:spLocks noGrp="1"/>
          </p:cNvSpPr>
          <p:nvPr>
            <p:ph type="title"/>
          </p:nvPr>
        </p:nvSpPr>
        <p:spPr/>
        <p:txBody>
          <a:bodyPr/>
          <a:lstStyle/>
          <a:p>
            <a:r>
              <a:rPr lang="en-CA" b="1" i="0" dirty="0">
                <a:solidFill>
                  <a:srgbClr val="181818"/>
                </a:solidFill>
                <a:effectLst/>
                <a:latin typeface="inherit"/>
              </a:rPr>
              <a:t>Four Types of Purpose</a:t>
            </a:r>
            <a:br>
              <a:rPr lang="en-CA" b="1" i="0" dirty="0">
                <a:solidFill>
                  <a:srgbClr val="181818"/>
                </a:solidFill>
                <a:effectLst/>
                <a:latin typeface="var(--ricos-custom-h3-font-family,unset)"/>
              </a:rPr>
            </a:br>
            <a:endParaRPr lang="en-US" dirty="0"/>
          </a:p>
        </p:txBody>
      </p:sp>
      <p:sp>
        <p:nvSpPr>
          <p:cNvPr id="3" name="Content Placeholder 2">
            <a:extLst>
              <a:ext uri="{FF2B5EF4-FFF2-40B4-BE49-F238E27FC236}">
                <a16:creationId xmlns:a16="http://schemas.microsoft.com/office/drawing/2014/main" id="{646E4E07-599D-3D7A-52F3-271B5AA56C18}"/>
              </a:ext>
            </a:extLst>
          </p:cNvPr>
          <p:cNvSpPr>
            <a:spLocks noGrp="1"/>
          </p:cNvSpPr>
          <p:nvPr>
            <p:ph idx="1"/>
          </p:nvPr>
        </p:nvSpPr>
        <p:spPr/>
        <p:txBody>
          <a:bodyPr/>
          <a:lstStyle/>
          <a:p>
            <a:endParaRPr lang="en-US" dirty="0"/>
          </a:p>
        </p:txBody>
      </p:sp>
      <p:sp>
        <p:nvSpPr>
          <p:cNvPr id="5" name="TextBox 4">
            <a:extLst>
              <a:ext uri="{FF2B5EF4-FFF2-40B4-BE49-F238E27FC236}">
                <a16:creationId xmlns:a16="http://schemas.microsoft.com/office/drawing/2014/main" id="{15967F32-B258-C1E9-4C32-C5D81D45853E}"/>
              </a:ext>
            </a:extLst>
          </p:cNvPr>
          <p:cNvSpPr txBox="1"/>
          <p:nvPr/>
        </p:nvSpPr>
        <p:spPr>
          <a:xfrm>
            <a:off x="1063752" y="2416386"/>
            <a:ext cx="9738360" cy="3046988"/>
          </a:xfrm>
          <a:prstGeom prst="rect">
            <a:avLst/>
          </a:prstGeom>
          <a:noFill/>
        </p:spPr>
        <p:txBody>
          <a:bodyPr wrap="square">
            <a:spAutoFit/>
          </a:bodyPr>
          <a:lstStyle/>
          <a:p>
            <a:pPr algn="l" rtl="0" fontAlgn="base"/>
            <a:r>
              <a:rPr lang="en-CA" sz="3200" b="0" i="0" dirty="0">
                <a:solidFill>
                  <a:srgbClr val="181818"/>
                </a:solidFill>
                <a:effectLst/>
                <a:latin typeface="avenir-lt-w01_35-light1475496"/>
              </a:rPr>
              <a:t>In the book </a:t>
            </a:r>
            <a:r>
              <a:rPr lang="en-CA" sz="3200" b="0" i="1" dirty="0">
                <a:solidFill>
                  <a:srgbClr val="181818"/>
                </a:solidFill>
                <a:effectLst/>
                <a:latin typeface="inherit"/>
              </a:rPr>
              <a:t>Think Like a Monk</a:t>
            </a:r>
            <a:r>
              <a:rPr lang="en-CA" sz="3200" b="0" i="0" dirty="0">
                <a:solidFill>
                  <a:srgbClr val="181818"/>
                </a:solidFill>
                <a:effectLst/>
                <a:latin typeface="avenir-lt-w01_35-light1475496"/>
              </a:rPr>
              <a:t>, Jay Shetty explains that people usually are motivated by four purposes: </a:t>
            </a:r>
          </a:p>
          <a:p>
            <a:pPr algn="l" rtl="0" fontAlgn="base">
              <a:buFont typeface="+mj-lt"/>
              <a:buAutoNum type="arabicPeriod"/>
            </a:pPr>
            <a:r>
              <a:rPr lang="en-CA" sz="3200" b="1" i="0" dirty="0">
                <a:solidFill>
                  <a:srgbClr val="181818"/>
                </a:solidFill>
                <a:effectLst/>
                <a:latin typeface="inherit"/>
              </a:rPr>
              <a:t>Fear</a:t>
            </a:r>
            <a:r>
              <a:rPr lang="en-CA" sz="3200" b="0" i="0" dirty="0">
                <a:solidFill>
                  <a:srgbClr val="181818"/>
                </a:solidFill>
                <a:effectLst/>
                <a:latin typeface="var(--ricos-custom-p-font-family,unset)"/>
              </a:rPr>
              <a:t> — fear of sickness, poverty, death, etc.</a:t>
            </a:r>
          </a:p>
          <a:p>
            <a:pPr algn="l" rtl="0" fontAlgn="base">
              <a:buFont typeface="+mj-lt"/>
              <a:buAutoNum type="arabicPeriod"/>
            </a:pPr>
            <a:r>
              <a:rPr lang="en-CA" sz="3200" b="1" i="0" dirty="0">
                <a:solidFill>
                  <a:srgbClr val="181818"/>
                </a:solidFill>
                <a:effectLst/>
                <a:latin typeface="inherit"/>
              </a:rPr>
              <a:t>Desire </a:t>
            </a:r>
            <a:r>
              <a:rPr lang="en-CA" sz="3200" b="0" i="0" dirty="0">
                <a:solidFill>
                  <a:srgbClr val="181818"/>
                </a:solidFill>
                <a:effectLst/>
                <a:latin typeface="var(--ricos-custom-p-font-family,unset)"/>
              </a:rPr>
              <a:t>— desiring success, wealth, pleasure</a:t>
            </a:r>
          </a:p>
          <a:p>
            <a:pPr algn="l" rtl="0" fontAlgn="base">
              <a:buFont typeface="+mj-lt"/>
              <a:buAutoNum type="arabicPeriod"/>
            </a:pPr>
            <a:r>
              <a:rPr lang="en-CA" sz="3200" b="1" i="0" dirty="0">
                <a:solidFill>
                  <a:srgbClr val="181818"/>
                </a:solidFill>
                <a:effectLst/>
                <a:latin typeface="inherit"/>
              </a:rPr>
              <a:t>Duty </a:t>
            </a:r>
            <a:r>
              <a:rPr lang="en-CA" sz="3200" b="0" i="0" dirty="0">
                <a:solidFill>
                  <a:srgbClr val="181818"/>
                </a:solidFill>
                <a:effectLst/>
                <a:latin typeface="var(--ricos-custom-p-font-family,unset)"/>
              </a:rPr>
              <a:t>— driven by responsibility, integrity, and gratitude</a:t>
            </a:r>
          </a:p>
          <a:p>
            <a:pPr algn="l" rtl="0" fontAlgn="base">
              <a:buFont typeface="+mj-lt"/>
              <a:buAutoNum type="arabicPeriod"/>
            </a:pPr>
            <a:r>
              <a:rPr lang="en-CA" sz="3200" b="1" i="0" dirty="0">
                <a:solidFill>
                  <a:srgbClr val="181818"/>
                </a:solidFill>
                <a:effectLst/>
                <a:latin typeface="inherit"/>
              </a:rPr>
              <a:t>Love </a:t>
            </a:r>
            <a:r>
              <a:rPr lang="en-CA" sz="3200" b="0" i="0" dirty="0">
                <a:solidFill>
                  <a:srgbClr val="181818"/>
                </a:solidFill>
                <a:effectLst/>
                <a:latin typeface="var(--ricos-custom-p-font-family,unset)"/>
              </a:rPr>
              <a:t>— driven by care for others</a:t>
            </a:r>
          </a:p>
        </p:txBody>
      </p:sp>
    </p:spTree>
    <p:extLst>
      <p:ext uri="{BB962C8B-B14F-4D97-AF65-F5344CB8AC3E}">
        <p14:creationId xmlns:p14="http://schemas.microsoft.com/office/powerpoint/2010/main" val="531910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F0860E-9793-4B14-1518-24BCDC6C16C8}"/>
              </a:ext>
            </a:extLst>
          </p:cNvPr>
          <p:cNvSpPr txBox="1"/>
          <p:nvPr/>
        </p:nvSpPr>
        <p:spPr>
          <a:xfrm>
            <a:off x="963168" y="694944"/>
            <a:ext cx="9997440" cy="4801314"/>
          </a:xfrm>
          <a:prstGeom prst="rect">
            <a:avLst/>
          </a:prstGeom>
          <a:noFill/>
        </p:spPr>
        <p:txBody>
          <a:bodyPr wrap="square" rtlCol="0">
            <a:spAutoFit/>
          </a:bodyPr>
          <a:lstStyle/>
          <a:p>
            <a:r>
              <a:rPr lang="en-CA" b="1" i="0" dirty="0">
                <a:solidFill>
                  <a:srgbClr val="181818"/>
                </a:solidFill>
                <a:effectLst/>
                <a:latin typeface="avenir-lt-w01_35-light1475496"/>
              </a:rPr>
              <a:t>Fear </a:t>
            </a:r>
            <a:r>
              <a:rPr lang="en-CA" b="0" i="0" dirty="0">
                <a:solidFill>
                  <a:srgbClr val="181818"/>
                </a:solidFill>
                <a:effectLst/>
                <a:latin typeface="avenir-lt-w01_35-light1475496"/>
              </a:rPr>
              <a:t>is not a sustainable motivator. If we rely on fear to motivate us, we will be very stressed and eventually lose our ability to think and act properly.</a:t>
            </a:r>
          </a:p>
          <a:p>
            <a:endParaRPr lang="en-CA" dirty="0">
              <a:solidFill>
                <a:srgbClr val="181818"/>
              </a:solidFill>
              <a:latin typeface="avenir-lt-w01_35-light1475496"/>
            </a:endParaRPr>
          </a:p>
          <a:p>
            <a:endParaRPr lang="en-CA" dirty="0">
              <a:solidFill>
                <a:srgbClr val="181818"/>
              </a:solidFill>
              <a:latin typeface="avenir-lt-w01_35-light1475496"/>
            </a:endParaRPr>
          </a:p>
          <a:p>
            <a:br>
              <a:rPr lang="en-CA" b="1" i="0" dirty="0">
                <a:solidFill>
                  <a:srgbClr val="181818"/>
                </a:solidFill>
                <a:effectLst/>
                <a:latin typeface="avenir-lt-w01_35-light1475496"/>
              </a:rPr>
            </a:br>
            <a:r>
              <a:rPr lang="en-CA" b="1" i="0" dirty="0">
                <a:solidFill>
                  <a:srgbClr val="181818"/>
                </a:solidFill>
                <a:effectLst/>
                <a:latin typeface="avenir-lt-w01_35-light1475496"/>
              </a:rPr>
              <a:t>Desire </a:t>
            </a:r>
            <a:r>
              <a:rPr lang="en-CA" b="0" i="0" dirty="0">
                <a:solidFill>
                  <a:srgbClr val="181818"/>
                </a:solidFill>
                <a:effectLst/>
                <a:latin typeface="avenir-lt-w01_35-light1475496"/>
              </a:rPr>
              <a:t>is also not a good motivator because it doesn't result in us feeling happy and fulfilled. Desire is for external things like success, money, fame, and pleasure. People think these things will make them happy, but it doesn’t. </a:t>
            </a:r>
          </a:p>
          <a:p>
            <a:endParaRPr lang="en-CA" dirty="0">
              <a:solidFill>
                <a:srgbClr val="181818"/>
              </a:solidFill>
              <a:latin typeface="avenir-lt-w01_35-light1475496"/>
            </a:endParaRPr>
          </a:p>
          <a:p>
            <a:r>
              <a:rPr lang="en-CA" b="1" i="0" dirty="0">
                <a:solidFill>
                  <a:srgbClr val="181818"/>
                </a:solidFill>
                <a:effectLst/>
                <a:latin typeface="avenir-lt-w01_35-light1475496"/>
              </a:rPr>
              <a:t>Duty</a:t>
            </a:r>
            <a:r>
              <a:rPr lang="en-CA" b="0" i="0" dirty="0">
                <a:solidFill>
                  <a:srgbClr val="181818"/>
                </a:solidFill>
                <a:effectLst/>
                <a:latin typeface="avenir-lt-w01_35-light1475496"/>
              </a:rPr>
              <a:t> is when we do something out of responsibility, integrity, and gratitude.</a:t>
            </a:r>
          </a:p>
          <a:p>
            <a:endParaRPr lang="en-CA" dirty="0">
              <a:solidFill>
                <a:srgbClr val="181818"/>
              </a:solidFill>
              <a:latin typeface="avenir-lt-w01_35-light1475496"/>
            </a:endParaRPr>
          </a:p>
          <a:p>
            <a:r>
              <a:rPr lang="en-CA" b="1" i="0" dirty="0">
                <a:solidFill>
                  <a:srgbClr val="181818"/>
                </a:solidFill>
                <a:effectLst/>
                <a:latin typeface="avenir-lt-w01_35-light1475496"/>
              </a:rPr>
              <a:t>Love </a:t>
            </a:r>
            <a:r>
              <a:rPr lang="en-CA" b="0" i="0" dirty="0">
                <a:solidFill>
                  <a:srgbClr val="181818"/>
                </a:solidFill>
                <a:effectLst/>
                <a:latin typeface="avenir-lt-w01_35-light1475496"/>
              </a:rPr>
              <a:t>goes a step above duty. It's about really wanting the best for others, and it's the reason why people go above and beyond their duty.</a:t>
            </a:r>
          </a:p>
          <a:p>
            <a:endParaRPr lang="en-CA" dirty="0">
              <a:solidFill>
                <a:srgbClr val="181818"/>
              </a:solidFill>
              <a:latin typeface="avenir-lt-w01_35-light1475496"/>
            </a:endParaRPr>
          </a:p>
          <a:p>
            <a:endParaRPr lang="en-CA" dirty="0">
              <a:solidFill>
                <a:srgbClr val="181818"/>
              </a:solidFill>
              <a:latin typeface="avenir-lt-w01_35-light1475496"/>
            </a:endParaRPr>
          </a:p>
          <a:p>
            <a:endParaRPr lang="en-CA" dirty="0">
              <a:solidFill>
                <a:srgbClr val="181818"/>
              </a:solidFill>
              <a:latin typeface="avenir-lt-w01_35-light1475496"/>
            </a:endParaRPr>
          </a:p>
          <a:p>
            <a:r>
              <a:rPr lang="en-CA" b="0" i="0" dirty="0">
                <a:solidFill>
                  <a:srgbClr val="181818"/>
                </a:solidFill>
                <a:effectLst/>
                <a:latin typeface="avenir-lt-w01_35-light1475496"/>
              </a:rPr>
              <a:t>In order to be happy and motivated, we need to have duty and love.</a:t>
            </a:r>
            <a:endParaRPr lang="en-US" dirty="0"/>
          </a:p>
        </p:txBody>
      </p:sp>
    </p:spTree>
    <p:extLst>
      <p:ext uri="{BB962C8B-B14F-4D97-AF65-F5344CB8AC3E}">
        <p14:creationId xmlns:p14="http://schemas.microsoft.com/office/powerpoint/2010/main" val="776788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AA677E-742A-1BC2-377A-1C5A9B881177}"/>
              </a:ext>
            </a:extLst>
          </p:cNvPr>
          <p:cNvSpPr txBox="1"/>
          <p:nvPr/>
        </p:nvSpPr>
        <p:spPr>
          <a:xfrm>
            <a:off x="158496" y="1121664"/>
            <a:ext cx="11826240" cy="4616648"/>
          </a:xfrm>
          <a:prstGeom prst="rect">
            <a:avLst/>
          </a:prstGeom>
          <a:noFill/>
        </p:spPr>
        <p:txBody>
          <a:bodyPr wrap="square" rtlCol="0">
            <a:spAutoFit/>
          </a:bodyPr>
          <a:lstStyle/>
          <a:p>
            <a:r>
              <a:rPr lang="en-US" sz="3200" b="1" i="0" dirty="0">
                <a:solidFill>
                  <a:srgbClr val="181818"/>
                </a:solidFill>
                <a:effectLst/>
                <a:latin typeface="brandon-grot-w01-light"/>
              </a:rPr>
              <a:t>2: Energy</a:t>
            </a:r>
          </a:p>
          <a:p>
            <a:endParaRPr lang="en-US" sz="3200" b="1" dirty="0">
              <a:solidFill>
                <a:srgbClr val="181818"/>
              </a:solidFill>
              <a:latin typeface="brandon-grot-w01-light"/>
            </a:endParaRPr>
          </a:p>
          <a:p>
            <a:endParaRPr lang="en-US" sz="3200" b="1" dirty="0">
              <a:solidFill>
                <a:srgbClr val="181818"/>
              </a:solidFill>
              <a:latin typeface="brandon-grot-w01-light"/>
            </a:endParaRPr>
          </a:p>
          <a:p>
            <a:pPr algn="l" rtl="0" fontAlgn="base">
              <a:buFont typeface="+mj-lt"/>
              <a:buAutoNum type="arabicPeriod"/>
            </a:pPr>
            <a:r>
              <a:rPr lang="en-US" sz="3200" b="0" i="0" dirty="0">
                <a:solidFill>
                  <a:srgbClr val="181818"/>
                </a:solidFill>
                <a:effectLst/>
                <a:latin typeface="var(--ricos-custom-p-font-family,unset)"/>
              </a:rPr>
              <a:t>Food </a:t>
            </a:r>
          </a:p>
          <a:p>
            <a:pPr algn="l" rtl="0" fontAlgn="base">
              <a:buFont typeface="+mj-lt"/>
              <a:buAutoNum type="arabicPeriod"/>
            </a:pPr>
            <a:r>
              <a:rPr lang="en-US" sz="3200" b="0" i="0" dirty="0">
                <a:solidFill>
                  <a:srgbClr val="181818"/>
                </a:solidFill>
                <a:effectLst/>
                <a:latin typeface="var(--ricos-custom-p-font-family,unset)"/>
              </a:rPr>
              <a:t>Exercise </a:t>
            </a:r>
          </a:p>
          <a:p>
            <a:pPr algn="l" rtl="0" fontAlgn="base">
              <a:buFont typeface="+mj-lt"/>
              <a:buAutoNum type="arabicPeriod"/>
            </a:pPr>
            <a:r>
              <a:rPr lang="en-US" sz="3200" b="0" i="0" dirty="0">
                <a:solidFill>
                  <a:srgbClr val="181818"/>
                </a:solidFill>
                <a:effectLst/>
                <a:latin typeface="var(--ricos-custom-p-font-family,unset)"/>
              </a:rPr>
              <a:t>Sleep (</a:t>
            </a:r>
            <a:r>
              <a:rPr lang="en-CA" sz="2000" b="0" i="0" dirty="0">
                <a:solidFill>
                  <a:srgbClr val="181818"/>
                </a:solidFill>
                <a:effectLst/>
                <a:latin typeface="avenir-lt-w01_35-light1475496"/>
              </a:rPr>
              <a:t>seven tips from Stevenson for improving sleep</a:t>
            </a:r>
            <a:r>
              <a:rPr lang="en-CA" sz="3200" b="0" i="0" dirty="0">
                <a:solidFill>
                  <a:srgbClr val="181818"/>
                </a:solidFill>
                <a:effectLst/>
                <a:latin typeface="avenir-lt-w01_35-light1475496"/>
              </a:rPr>
              <a:t>).</a:t>
            </a:r>
            <a:endParaRPr lang="en-US" sz="3200" b="0" i="0" dirty="0">
              <a:solidFill>
                <a:srgbClr val="181818"/>
              </a:solidFill>
              <a:effectLst/>
              <a:latin typeface="var(--ricos-custom-p-font-family,unset)"/>
            </a:endParaRPr>
          </a:p>
          <a:p>
            <a:pPr algn="l" rtl="0" fontAlgn="base">
              <a:buFont typeface="+mj-lt"/>
              <a:buAutoNum type="arabicPeriod"/>
            </a:pPr>
            <a:r>
              <a:rPr lang="en-US" sz="3200" b="0" i="0" dirty="0">
                <a:solidFill>
                  <a:srgbClr val="181818"/>
                </a:solidFill>
                <a:effectLst/>
                <a:latin typeface="var(--ricos-custom-p-font-family,unset)"/>
              </a:rPr>
              <a:t>Environment</a:t>
            </a:r>
          </a:p>
          <a:p>
            <a:pPr algn="l" rtl="0" fontAlgn="base">
              <a:buFont typeface="+mj-lt"/>
              <a:buAutoNum type="arabicPeriod"/>
            </a:pPr>
            <a:r>
              <a:rPr lang="en-US" sz="3200" b="0" i="0" dirty="0">
                <a:solidFill>
                  <a:srgbClr val="181818"/>
                </a:solidFill>
                <a:effectLst/>
                <a:latin typeface="var(--ricos-custom-p-font-family,unset)"/>
              </a:rPr>
              <a:t>Peer Influence (</a:t>
            </a:r>
            <a:r>
              <a:rPr lang="en-CA" sz="2000" b="0" i="0" dirty="0">
                <a:solidFill>
                  <a:srgbClr val="181818"/>
                </a:solidFill>
                <a:effectLst/>
                <a:latin typeface="avenir-lt-w01_35-light1475496"/>
              </a:rPr>
              <a:t>If you spend time with passionate, high energy people, you will catch their energy. If you spend time with pessimistic complainers, your energy will get drained).</a:t>
            </a:r>
            <a:endParaRPr lang="en-US" sz="2000" b="0" i="0" dirty="0">
              <a:solidFill>
                <a:srgbClr val="181818"/>
              </a:solidFill>
              <a:effectLst/>
              <a:latin typeface="var(--ricos-custom-p-font-family,unset)"/>
            </a:endParaRPr>
          </a:p>
          <a:p>
            <a:endParaRPr lang="en-US" dirty="0"/>
          </a:p>
        </p:txBody>
      </p:sp>
    </p:spTree>
    <p:extLst>
      <p:ext uri="{BB962C8B-B14F-4D97-AF65-F5344CB8AC3E}">
        <p14:creationId xmlns:p14="http://schemas.microsoft.com/office/powerpoint/2010/main" val="676993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83DB4-0654-D8EB-F88E-4041F8A87D1B}"/>
              </a:ext>
            </a:extLst>
          </p:cNvPr>
          <p:cNvSpPr>
            <a:spLocks noGrp="1"/>
          </p:cNvSpPr>
          <p:nvPr>
            <p:ph type="title"/>
          </p:nvPr>
        </p:nvSpPr>
        <p:spPr/>
        <p:txBody>
          <a:bodyPr/>
          <a:lstStyle/>
          <a:p>
            <a:r>
              <a:rPr lang="en-US" dirty="0"/>
              <a:t>3. Small Steps</a:t>
            </a:r>
          </a:p>
        </p:txBody>
      </p:sp>
      <p:sp>
        <p:nvSpPr>
          <p:cNvPr id="3" name="Content Placeholder 2">
            <a:extLst>
              <a:ext uri="{FF2B5EF4-FFF2-40B4-BE49-F238E27FC236}">
                <a16:creationId xmlns:a16="http://schemas.microsoft.com/office/drawing/2014/main" id="{23E7888F-EBB8-29B7-4A44-23368EB56AA7}"/>
              </a:ext>
            </a:extLst>
          </p:cNvPr>
          <p:cNvSpPr>
            <a:spLocks noGrp="1"/>
          </p:cNvSpPr>
          <p:nvPr>
            <p:ph idx="1"/>
          </p:nvPr>
        </p:nvSpPr>
        <p:spPr/>
        <p:txBody>
          <a:bodyPr>
            <a:normAutofit/>
          </a:bodyPr>
          <a:lstStyle/>
          <a:p>
            <a:r>
              <a:rPr lang="en-CA" sz="3600" b="0" i="0" dirty="0">
                <a:solidFill>
                  <a:srgbClr val="181818"/>
                </a:solidFill>
                <a:effectLst/>
                <a:latin typeface="avenir-lt-w01_35-light1475496"/>
              </a:rPr>
              <a:t>Even if people have a purpose to do something and the energy to do it, they can get paralyzed or overwhelmed by how big or difficult the task seems. That’s where small simple steps come in handy.</a:t>
            </a:r>
            <a:endParaRPr lang="en-US" sz="3600" dirty="0"/>
          </a:p>
        </p:txBody>
      </p:sp>
    </p:spTree>
    <p:extLst>
      <p:ext uri="{BB962C8B-B14F-4D97-AF65-F5344CB8AC3E}">
        <p14:creationId xmlns:p14="http://schemas.microsoft.com/office/powerpoint/2010/main" val="420166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1B8A8-066E-99CA-4C7A-216055C33148}"/>
              </a:ext>
            </a:extLst>
          </p:cNvPr>
          <p:cNvSpPr>
            <a:spLocks noGrp="1"/>
          </p:cNvSpPr>
          <p:nvPr>
            <p:ph type="title"/>
          </p:nvPr>
        </p:nvSpPr>
        <p:spPr/>
        <p:txBody>
          <a:bodyPr>
            <a:normAutofit fontScale="90000"/>
          </a:bodyPr>
          <a:lstStyle/>
          <a:p>
            <a:r>
              <a:rPr lang="en-US" b="0" i="0" dirty="0">
                <a:solidFill>
                  <a:srgbClr val="181818"/>
                </a:solidFill>
                <a:effectLst/>
                <a:latin typeface="avenir-lt-w01_35-light1475496"/>
              </a:rPr>
              <a:t>Tendency affects your motivation </a:t>
            </a:r>
            <a:br>
              <a:rPr lang="en-US" b="0" i="0" dirty="0">
                <a:solidFill>
                  <a:srgbClr val="181818"/>
                </a:solidFill>
                <a:effectLst/>
                <a:latin typeface="avenir-lt-w01_35-light1475496"/>
              </a:rPr>
            </a:br>
            <a:br>
              <a:rPr lang="en-US" b="0" i="0" dirty="0">
                <a:solidFill>
                  <a:srgbClr val="181818"/>
                </a:solidFill>
                <a:effectLst/>
                <a:latin typeface="avenir-lt-w01_35-light1475496"/>
              </a:rPr>
            </a:br>
            <a:r>
              <a:rPr lang="en-CA" b="0" dirty="0">
                <a:solidFill>
                  <a:srgbClr val="181818"/>
                </a:solidFill>
                <a:latin typeface="avenir-lt-w01_35-light1475496"/>
              </a:rPr>
              <a:t>P</a:t>
            </a:r>
            <a:r>
              <a:rPr lang="en-CA" b="0" i="0" dirty="0">
                <a:solidFill>
                  <a:srgbClr val="181818"/>
                </a:solidFill>
                <a:effectLst/>
                <a:latin typeface="avenir-lt-w01_35-light1475496"/>
              </a:rPr>
              <a:t>ick a statement that matches you:</a:t>
            </a:r>
            <a:br>
              <a:rPr lang="en-CA" b="0" i="0" dirty="0">
                <a:solidFill>
                  <a:srgbClr val="181818"/>
                </a:solidFill>
                <a:effectLst/>
                <a:latin typeface="avenir-lt-w01_35-light1475496"/>
              </a:rPr>
            </a:br>
            <a:endParaRPr lang="en-US" dirty="0"/>
          </a:p>
        </p:txBody>
      </p:sp>
      <p:sp>
        <p:nvSpPr>
          <p:cNvPr id="3" name="Content Placeholder 2">
            <a:extLst>
              <a:ext uri="{FF2B5EF4-FFF2-40B4-BE49-F238E27FC236}">
                <a16:creationId xmlns:a16="http://schemas.microsoft.com/office/drawing/2014/main" id="{5F007B0C-ED70-9C02-01A4-88E8497C250C}"/>
              </a:ext>
            </a:extLst>
          </p:cNvPr>
          <p:cNvSpPr>
            <a:spLocks noGrp="1"/>
          </p:cNvSpPr>
          <p:nvPr>
            <p:ph idx="1"/>
          </p:nvPr>
        </p:nvSpPr>
        <p:spPr/>
        <p:txBody>
          <a:bodyPr/>
          <a:lstStyle/>
          <a:p>
            <a:pPr marL="0" indent="0" algn="l" rtl="0" fontAlgn="base">
              <a:buNone/>
            </a:pPr>
            <a:endParaRPr lang="en-CA" b="0" i="0" dirty="0">
              <a:solidFill>
                <a:srgbClr val="181818"/>
              </a:solidFill>
              <a:effectLst/>
              <a:latin typeface="avenir-lt-w01_35-light1475496"/>
            </a:endParaRPr>
          </a:p>
          <a:p>
            <a:pPr algn="l" rtl="0" fontAlgn="base">
              <a:buFont typeface="+mj-lt"/>
              <a:buAutoNum type="arabicPeriod"/>
            </a:pPr>
            <a:r>
              <a:rPr lang="en-CA" b="1" i="0" dirty="0">
                <a:solidFill>
                  <a:srgbClr val="181818"/>
                </a:solidFill>
                <a:effectLst/>
                <a:latin typeface="inherit"/>
              </a:rPr>
              <a:t>Upholder</a:t>
            </a:r>
            <a:r>
              <a:rPr lang="en-CA" b="0" i="0" dirty="0">
                <a:solidFill>
                  <a:srgbClr val="181818"/>
                </a:solidFill>
                <a:effectLst/>
                <a:latin typeface="var(--ricos-custom-p-font-family,unset)"/>
              </a:rPr>
              <a:t>: </a:t>
            </a:r>
            <a:r>
              <a:rPr lang="en-CA" b="0" i="1" dirty="0">
                <a:solidFill>
                  <a:srgbClr val="181818"/>
                </a:solidFill>
                <a:effectLst/>
                <a:latin typeface="inherit"/>
              </a:rPr>
              <a:t>I love routines, and people think I’m extremely disciplined.</a:t>
            </a:r>
            <a:endParaRPr lang="en-CA" b="0" i="0" dirty="0">
              <a:solidFill>
                <a:srgbClr val="181818"/>
              </a:solidFill>
              <a:effectLst/>
              <a:latin typeface="var(--ricos-custom-p-font-family,unset)"/>
            </a:endParaRPr>
          </a:p>
          <a:p>
            <a:pPr algn="l" rtl="0" fontAlgn="base">
              <a:buFont typeface="+mj-lt"/>
              <a:buAutoNum type="arabicPeriod"/>
            </a:pPr>
            <a:r>
              <a:rPr lang="en-CA" b="1" i="0" dirty="0">
                <a:solidFill>
                  <a:srgbClr val="181818"/>
                </a:solidFill>
                <a:effectLst/>
                <a:latin typeface="inherit"/>
              </a:rPr>
              <a:t>Questioner</a:t>
            </a:r>
            <a:r>
              <a:rPr lang="en-CA" b="0" i="0" dirty="0">
                <a:solidFill>
                  <a:srgbClr val="181818"/>
                </a:solidFill>
                <a:effectLst/>
                <a:latin typeface="var(--ricos-custom-p-font-family,unset)"/>
              </a:rPr>
              <a:t>: </a:t>
            </a:r>
            <a:r>
              <a:rPr lang="en-CA" b="0" i="1" dirty="0">
                <a:solidFill>
                  <a:srgbClr val="181818"/>
                </a:solidFill>
                <a:effectLst/>
                <a:latin typeface="inherit"/>
              </a:rPr>
              <a:t>I love researching, and people sometimes say that I ask “Why?” too much.</a:t>
            </a:r>
            <a:endParaRPr lang="en-CA" b="0" i="0" dirty="0">
              <a:solidFill>
                <a:srgbClr val="181818"/>
              </a:solidFill>
              <a:effectLst/>
              <a:latin typeface="var(--ricos-custom-p-font-family,unset)"/>
            </a:endParaRPr>
          </a:p>
          <a:p>
            <a:pPr algn="l" rtl="0" fontAlgn="base">
              <a:buFont typeface="+mj-lt"/>
              <a:buAutoNum type="arabicPeriod"/>
            </a:pPr>
            <a:r>
              <a:rPr lang="en-CA" b="1" i="0" dirty="0">
                <a:solidFill>
                  <a:srgbClr val="181818"/>
                </a:solidFill>
                <a:effectLst/>
                <a:latin typeface="inherit"/>
              </a:rPr>
              <a:t>Obliger</a:t>
            </a:r>
            <a:r>
              <a:rPr lang="en-CA" b="0" i="0" dirty="0">
                <a:solidFill>
                  <a:srgbClr val="181818"/>
                </a:solidFill>
                <a:effectLst/>
                <a:latin typeface="var(--ricos-custom-p-font-family,unset)"/>
              </a:rPr>
              <a:t>: </a:t>
            </a:r>
            <a:r>
              <a:rPr lang="en-CA" b="0" i="1" dirty="0">
                <a:solidFill>
                  <a:srgbClr val="181818"/>
                </a:solidFill>
                <a:effectLst/>
                <a:latin typeface="inherit"/>
              </a:rPr>
              <a:t>I put others ahead of me, and I value harmony in relationships.</a:t>
            </a:r>
            <a:endParaRPr lang="en-CA" b="0" i="0" dirty="0">
              <a:solidFill>
                <a:srgbClr val="181818"/>
              </a:solidFill>
              <a:effectLst/>
              <a:latin typeface="var(--ricos-custom-p-font-family,unset)"/>
            </a:endParaRPr>
          </a:p>
          <a:p>
            <a:pPr algn="l" rtl="0" fontAlgn="base">
              <a:buFont typeface="+mj-lt"/>
              <a:buAutoNum type="arabicPeriod"/>
            </a:pPr>
            <a:r>
              <a:rPr lang="en-CA" b="1" i="0" dirty="0">
                <a:solidFill>
                  <a:srgbClr val="181818"/>
                </a:solidFill>
                <a:effectLst/>
                <a:latin typeface="inherit"/>
              </a:rPr>
              <a:t>Rebel</a:t>
            </a:r>
            <a:r>
              <a:rPr lang="en-CA" b="0" i="0" dirty="0">
                <a:solidFill>
                  <a:srgbClr val="181818"/>
                </a:solidFill>
                <a:effectLst/>
                <a:latin typeface="var(--ricos-custom-p-font-family,unset)"/>
              </a:rPr>
              <a:t>: </a:t>
            </a:r>
            <a:r>
              <a:rPr lang="en-CA" b="0" i="1" dirty="0">
                <a:solidFill>
                  <a:srgbClr val="181818"/>
                </a:solidFill>
                <a:effectLst/>
                <a:latin typeface="inherit"/>
              </a:rPr>
              <a:t>I value freedom and choice; I do what I want to do, when I want to do it.</a:t>
            </a:r>
            <a:endParaRPr lang="en-CA" b="0" i="0" dirty="0">
              <a:solidFill>
                <a:srgbClr val="181818"/>
              </a:solidFill>
              <a:effectLst/>
              <a:latin typeface="var(--ricos-custom-p-font-family,unset)"/>
            </a:endParaRPr>
          </a:p>
          <a:p>
            <a:pPr algn="l" rtl="0" fontAlgn="base"/>
            <a:br>
              <a:rPr lang="en-CA" b="0" i="0" dirty="0">
                <a:solidFill>
                  <a:srgbClr val="181818"/>
                </a:solidFill>
                <a:effectLst/>
                <a:latin typeface="avenir-lt-w01_35-light1475496"/>
              </a:rPr>
            </a:br>
            <a:endParaRPr lang="en-CA" b="0" i="0" dirty="0">
              <a:solidFill>
                <a:srgbClr val="181818"/>
              </a:solidFill>
              <a:effectLst/>
              <a:latin typeface="avenir-lt-w01_35-light1475496"/>
            </a:endParaRPr>
          </a:p>
          <a:p>
            <a:pPr algn="l" rtl="0" fontAlgn="base"/>
            <a:r>
              <a:rPr lang="en-CA" b="0" i="0" dirty="0">
                <a:solidFill>
                  <a:srgbClr val="181818"/>
                </a:solidFill>
                <a:effectLst/>
                <a:latin typeface="avenir-lt-w01_35-light1475496"/>
              </a:rPr>
              <a:t>If you are an Upholder, it's easy to get yourself to do things. If you are a Questioner, you must get clear on why you should do that thing, and why now, and why in this way. If you are an Obliger, you need to have someone depending on you to do that thing. If you are a Rebel, you need to have freedom to do that thing whenever you want in your own way. </a:t>
            </a:r>
          </a:p>
          <a:p>
            <a:endParaRPr lang="en-US" dirty="0"/>
          </a:p>
        </p:txBody>
      </p:sp>
    </p:spTree>
    <p:extLst>
      <p:ext uri="{BB962C8B-B14F-4D97-AF65-F5344CB8AC3E}">
        <p14:creationId xmlns:p14="http://schemas.microsoft.com/office/powerpoint/2010/main" val="3641341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7038F-D523-E557-EAD4-87BBB1BF7C0E}"/>
              </a:ext>
            </a:extLst>
          </p:cNvPr>
          <p:cNvSpPr>
            <a:spLocks noGrp="1"/>
          </p:cNvSpPr>
          <p:nvPr>
            <p:ph type="title"/>
          </p:nvPr>
        </p:nvSpPr>
        <p:spPr/>
        <p:txBody>
          <a:bodyPr/>
          <a:lstStyle/>
          <a:p>
            <a:r>
              <a:rPr lang="en-US" dirty="0"/>
              <a:t>Motivating others</a:t>
            </a:r>
          </a:p>
        </p:txBody>
      </p:sp>
      <p:sp>
        <p:nvSpPr>
          <p:cNvPr id="3" name="Content Placeholder 2">
            <a:extLst>
              <a:ext uri="{FF2B5EF4-FFF2-40B4-BE49-F238E27FC236}">
                <a16:creationId xmlns:a16="http://schemas.microsoft.com/office/drawing/2014/main" id="{1A3F9FBE-DBD2-F334-9272-0111A0C1BC87}"/>
              </a:ext>
            </a:extLst>
          </p:cNvPr>
          <p:cNvSpPr>
            <a:spLocks noGrp="1"/>
          </p:cNvSpPr>
          <p:nvPr>
            <p:ph idx="1"/>
          </p:nvPr>
        </p:nvSpPr>
        <p:spPr>
          <a:xfrm>
            <a:off x="261257" y="1899138"/>
            <a:ext cx="10866991" cy="4273062"/>
          </a:xfrm>
        </p:spPr>
        <p:txBody>
          <a:bodyPr>
            <a:normAutofit lnSpcReduction="10000"/>
          </a:bodyPr>
          <a:lstStyle/>
          <a:p>
            <a:pPr marL="0" indent="0">
              <a:buNone/>
            </a:pPr>
            <a:r>
              <a:rPr lang="en-CA" b="0" i="0" dirty="0">
                <a:solidFill>
                  <a:srgbClr val="181818"/>
                </a:solidFill>
                <a:effectLst/>
                <a:latin typeface="avenir-lt-w01_35-light1475496"/>
              </a:rPr>
              <a:t> </a:t>
            </a:r>
            <a:r>
              <a:rPr lang="en-CA" sz="2800" dirty="0">
                <a:solidFill>
                  <a:srgbClr val="181818"/>
                </a:solidFill>
                <a:latin typeface="avenir-lt-w01_35-light1475496"/>
              </a:rPr>
              <a:t>W</a:t>
            </a:r>
            <a:r>
              <a:rPr lang="en-CA" sz="2800" b="0" i="0" dirty="0">
                <a:solidFill>
                  <a:srgbClr val="181818"/>
                </a:solidFill>
                <a:effectLst/>
                <a:latin typeface="avenir-lt-w01_35-light1475496"/>
              </a:rPr>
              <a:t>hen it comes to motivating others, we can add some more useful advice about extrinsic versus intrinsic motivators</a:t>
            </a:r>
          </a:p>
          <a:p>
            <a:pPr marL="0" indent="0">
              <a:buNone/>
            </a:pPr>
            <a:r>
              <a:rPr lang="en-CA" sz="2400" b="1" i="0" u="sng" dirty="0">
                <a:solidFill>
                  <a:srgbClr val="202124"/>
                </a:solidFill>
                <a:effectLst/>
                <a:latin typeface="arial" panose="020B0604020202020204" pitchFamily="34" charset="0"/>
              </a:rPr>
              <a:t>Intrinsic motivation </a:t>
            </a:r>
            <a:r>
              <a:rPr lang="en-CA" sz="2400" b="0" i="0" dirty="0">
                <a:solidFill>
                  <a:srgbClr val="202124"/>
                </a:solidFill>
                <a:effectLst/>
                <a:latin typeface="arial" panose="020B0604020202020204" pitchFamily="34" charset="0"/>
              </a:rPr>
              <a:t>involves doing something because it's personally rewarding to you. </a:t>
            </a:r>
          </a:p>
          <a:p>
            <a:pPr marL="0" indent="0">
              <a:buNone/>
            </a:pPr>
            <a:r>
              <a:rPr lang="en-CA" sz="2400" b="1" i="0" u="sng" dirty="0">
                <a:solidFill>
                  <a:srgbClr val="202124"/>
                </a:solidFill>
                <a:effectLst/>
                <a:latin typeface="arial" panose="020B0604020202020204" pitchFamily="34" charset="0"/>
              </a:rPr>
              <a:t>Extrinsic motivation </a:t>
            </a:r>
            <a:r>
              <a:rPr lang="en-CA" sz="2400" b="0" i="0" dirty="0">
                <a:solidFill>
                  <a:srgbClr val="202124"/>
                </a:solidFill>
                <a:effectLst/>
                <a:latin typeface="arial" panose="020B0604020202020204" pitchFamily="34" charset="0"/>
              </a:rPr>
              <a:t>involves doing something because you want to earn a reward or avoid punishment.</a:t>
            </a:r>
            <a:endParaRPr lang="en-CA" sz="2800" b="0" i="0" dirty="0">
              <a:solidFill>
                <a:srgbClr val="181818"/>
              </a:solidFill>
              <a:effectLst/>
              <a:latin typeface="avenir-lt-w01_35-light1475496"/>
            </a:endParaRPr>
          </a:p>
          <a:p>
            <a:pPr marL="0" indent="0">
              <a:buNone/>
            </a:pPr>
            <a:endParaRPr lang="en-CA" sz="2800" dirty="0">
              <a:solidFill>
                <a:srgbClr val="181818"/>
              </a:solidFill>
              <a:latin typeface="avenir-lt-w01_35-light1475496"/>
            </a:endParaRPr>
          </a:p>
          <a:p>
            <a:pPr marL="0" indent="0">
              <a:buNone/>
            </a:pPr>
            <a:r>
              <a:rPr lang="en-CA" sz="2400" b="1" i="0" dirty="0">
                <a:solidFill>
                  <a:srgbClr val="181818"/>
                </a:solidFill>
                <a:effectLst/>
                <a:latin typeface="avenir-lt-w01_35-light1475496"/>
              </a:rPr>
              <a:t>Extrinsic motivators </a:t>
            </a:r>
            <a:r>
              <a:rPr lang="en-CA" sz="2400" b="0" i="0" dirty="0">
                <a:solidFill>
                  <a:srgbClr val="181818"/>
                </a:solidFill>
                <a:effectLst/>
                <a:latin typeface="avenir-lt-w01_35-light1475496"/>
              </a:rPr>
              <a:t>come from the outside the person, such as money, objects, and reputation.</a:t>
            </a:r>
          </a:p>
          <a:p>
            <a:pPr marL="0" indent="0">
              <a:buNone/>
            </a:pPr>
            <a:r>
              <a:rPr lang="en-CA" sz="2400" b="0" i="0" dirty="0">
                <a:solidFill>
                  <a:srgbClr val="181818"/>
                </a:solidFill>
                <a:effectLst/>
                <a:latin typeface="avenir-lt-w01_35-light1475496"/>
              </a:rPr>
              <a:t> </a:t>
            </a:r>
            <a:r>
              <a:rPr lang="en-CA" sz="2400" b="1" i="0" dirty="0">
                <a:solidFill>
                  <a:srgbClr val="181818"/>
                </a:solidFill>
                <a:effectLst/>
                <a:latin typeface="avenir-lt-w01_35-light1475496"/>
              </a:rPr>
              <a:t>Intrinsic motivators </a:t>
            </a:r>
            <a:r>
              <a:rPr lang="en-CA" sz="2400" b="0" i="0" dirty="0">
                <a:solidFill>
                  <a:srgbClr val="181818"/>
                </a:solidFill>
                <a:effectLst/>
                <a:latin typeface="avenir-lt-w01_35-light1475496"/>
              </a:rPr>
              <a:t>come from inside the person, such as autonomy, mastery, and purpose.</a:t>
            </a:r>
            <a:endParaRPr lang="en-US" sz="2800" dirty="0"/>
          </a:p>
        </p:txBody>
      </p:sp>
    </p:spTree>
    <p:extLst>
      <p:ext uri="{BB962C8B-B14F-4D97-AF65-F5344CB8AC3E}">
        <p14:creationId xmlns:p14="http://schemas.microsoft.com/office/powerpoint/2010/main" val="39102798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Wood Type</Template>
  <TotalTime>68</TotalTime>
  <Words>972</Words>
  <Application>Microsoft Office PowerPoint</Application>
  <PresentationFormat>Widescreen</PresentationFormat>
  <Paragraphs>74</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avenir-lt-w01_35-light1475496</vt:lpstr>
      <vt:lpstr>Bookman Old Style</vt:lpstr>
      <vt:lpstr>brandon-grot-w01-light</vt:lpstr>
      <vt:lpstr>Century Gothic</vt:lpstr>
      <vt:lpstr>inherit</vt:lpstr>
      <vt:lpstr>var(--ricos-custom-h2-font-family,unset)</vt:lpstr>
      <vt:lpstr>var(--ricos-custom-h3-font-family,unset)</vt:lpstr>
      <vt:lpstr>var(--ricos-custom-p-font-family,unset)</vt:lpstr>
      <vt:lpstr>Wingdings</vt:lpstr>
      <vt:lpstr>Wood Type</vt:lpstr>
      <vt:lpstr>Motivation</vt:lpstr>
      <vt:lpstr>1: Purpose  </vt:lpstr>
      <vt:lpstr>Purpose vs. Mood</vt:lpstr>
      <vt:lpstr>Four Types of Purpose </vt:lpstr>
      <vt:lpstr>PowerPoint Presentation</vt:lpstr>
      <vt:lpstr>PowerPoint Presentation</vt:lpstr>
      <vt:lpstr>3. Small Steps</vt:lpstr>
      <vt:lpstr>Tendency affects your motivation   Pick a statement that matches you: </vt:lpstr>
      <vt:lpstr>Motivating others</vt:lpstr>
      <vt:lpstr>Intrinsic motivators</vt:lpstr>
      <vt:lpstr>2. Mastery </vt:lpstr>
      <vt:lpstr>3. Purpose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Motivation</dc:title>
  <dc:creator>Shaheer Akram</dc:creator>
  <cp:lastModifiedBy>Shaheer Akram</cp:lastModifiedBy>
  <cp:revision>13</cp:revision>
  <dcterms:created xsi:type="dcterms:W3CDTF">2022-11-21T23:09:14Z</dcterms:created>
  <dcterms:modified xsi:type="dcterms:W3CDTF">2022-11-22T01:46:31Z</dcterms:modified>
</cp:coreProperties>
</file>