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63" r:id="rId3"/>
    <p:sldId id="268" r:id="rId4"/>
    <p:sldId id="264" r:id="rId5"/>
    <p:sldId id="265" r:id="rId6"/>
    <p:sldId id="266" r:id="rId7"/>
    <p:sldId id="267" r:id="rId8"/>
    <p:sldId id="269" r:id="rId9"/>
    <p:sldId id="27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98" y="3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4A6C3A-A667-4119-B109-9BDF2A42905C}" type="datetimeFigureOut">
              <a:rPr lang="en-CA" smtClean="0"/>
              <a:pPr/>
              <a:t>2024-04-11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16F13-6253-4DC6-A329-0CAEC278995D}"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055B41-3D5E-4A8C-AC32-AEB8594D88FE}" type="datetimeFigureOut">
              <a:rPr lang="en-CA" smtClean="0"/>
              <a:pPr/>
              <a:t>2024-04-11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55B41-3D5E-4A8C-AC32-AEB8594D88FE}" type="datetimeFigureOut">
              <a:rPr lang="en-CA" smtClean="0"/>
              <a:pPr/>
              <a:t>2024-04-11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AB04C9-5780-46BA-8E5D-3EB1A06CAB09}"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1"/>
            <a:ext cx="7772400" cy="2016223"/>
          </a:xfrm>
        </p:spPr>
        <p:txBody>
          <a:bodyPr>
            <a:normAutofit fontScale="90000"/>
          </a:bodyPr>
          <a:lstStyle/>
          <a:p>
            <a:br>
              <a:rPr lang="en-CA" sz="2800" dirty="0">
                <a:solidFill>
                  <a:srgbClr val="FF0000"/>
                </a:solidFill>
              </a:rPr>
            </a:br>
            <a:br>
              <a:rPr lang="en-CA" sz="2800" dirty="0">
                <a:solidFill>
                  <a:srgbClr val="FF0000"/>
                </a:solidFill>
              </a:rPr>
            </a:br>
            <a:br>
              <a:rPr lang="en-CA" sz="2800" dirty="0">
                <a:solidFill>
                  <a:srgbClr val="FF0000"/>
                </a:solidFill>
              </a:rPr>
            </a:br>
            <a:r>
              <a:rPr lang="en-CA" sz="3600" dirty="0">
                <a:solidFill>
                  <a:srgbClr val="FF0000"/>
                </a:solidFill>
              </a:rPr>
              <a:t>Assignment #5 Diary Entry</a:t>
            </a:r>
            <a:br>
              <a:rPr lang="en-CA" sz="2800" dirty="0">
                <a:solidFill>
                  <a:srgbClr val="FF0000"/>
                </a:solidFill>
              </a:rPr>
            </a:br>
            <a:r>
              <a:rPr lang="en-CA" sz="2800" dirty="0"/>
              <a:t>A Separate Peace Ch.1-13</a:t>
            </a:r>
            <a:br>
              <a:rPr lang="en-CA" sz="2800" dirty="0">
                <a:solidFill>
                  <a:srgbClr val="FF0000"/>
                </a:solidFill>
              </a:rPr>
            </a:br>
            <a:br>
              <a:rPr lang="en-CA" sz="2800" dirty="0">
                <a:solidFill>
                  <a:srgbClr val="FF0000"/>
                </a:solidFill>
              </a:rPr>
            </a:br>
            <a:br>
              <a:rPr lang="en-CA" sz="2800" dirty="0">
                <a:solidFill>
                  <a:srgbClr val="FF0000"/>
                </a:solidFill>
              </a:rPr>
            </a:br>
            <a:endParaRPr lang="en-CA" sz="2800" dirty="0">
              <a:solidFill>
                <a:srgbClr val="FF0000"/>
              </a:solidFill>
            </a:endParaRPr>
          </a:p>
        </p:txBody>
      </p:sp>
      <p:sp>
        <p:nvSpPr>
          <p:cNvPr id="3" name="Subtitle 2"/>
          <p:cNvSpPr>
            <a:spLocks noGrp="1"/>
          </p:cNvSpPr>
          <p:nvPr>
            <p:ph type="subTitle" idx="1"/>
          </p:nvPr>
        </p:nvSpPr>
        <p:spPr>
          <a:xfrm>
            <a:off x="1371600" y="2996952"/>
            <a:ext cx="6400800" cy="2641848"/>
          </a:xfrm>
        </p:spPr>
        <p:txBody>
          <a:bodyPr>
            <a:normAutofit/>
          </a:bodyPr>
          <a:lstStyle/>
          <a:p>
            <a:pPr marL="514350" indent="-514350"/>
            <a:r>
              <a:rPr lang="en-CA" sz="2400" dirty="0">
                <a:solidFill>
                  <a:schemeClr val="tx1"/>
                </a:solidFill>
              </a:rPr>
              <a:t>Analyzing </a:t>
            </a:r>
            <a:r>
              <a:rPr lang="en-CA" sz="2400" dirty="0">
                <a:solidFill>
                  <a:srgbClr val="FF0000"/>
                </a:solidFill>
              </a:rPr>
              <a:t>One Main Event </a:t>
            </a:r>
            <a:r>
              <a:rPr lang="en-CA" sz="2400" dirty="0">
                <a:solidFill>
                  <a:schemeClr val="tx1"/>
                </a:solidFill>
              </a:rPr>
              <a:t>from Ch.1-13</a:t>
            </a:r>
          </a:p>
          <a:p>
            <a:pPr marL="514350" indent="-514350"/>
            <a:r>
              <a:rPr lang="en-CA" sz="2400" dirty="0">
                <a:solidFill>
                  <a:schemeClr val="tx1"/>
                </a:solidFill>
              </a:rPr>
              <a:t>Through the </a:t>
            </a:r>
            <a:r>
              <a:rPr lang="en-CA" sz="2400" dirty="0">
                <a:solidFill>
                  <a:srgbClr val="FF0000"/>
                </a:solidFill>
              </a:rPr>
              <a:t>Eyes, Opinion and Perspective </a:t>
            </a:r>
            <a:r>
              <a:rPr lang="en-CA" sz="2400" dirty="0">
                <a:solidFill>
                  <a:schemeClr val="tx1"/>
                </a:solidFill>
              </a:rPr>
              <a:t>of </a:t>
            </a:r>
            <a:endParaRPr lang="en-CA" sz="2400" dirty="0">
              <a:solidFill>
                <a:srgbClr val="FF0000"/>
              </a:solidFill>
            </a:endParaRPr>
          </a:p>
          <a:p>
            <a:pPr marL="514350" indent="-514350"/>
            <a:r>
              <a:rPr lang="en-CA" dirty="0">
                <a:solidFill>
                  <a:srgbClr val="FF0000"/>
                </a:solidFill>
              </a:rPr>
              <a:t>Gene OR Finny</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107504" y="188640"/>
            <a:ext cx="2065481" cy="1449280"/>
          </a:xfrm>
          <a:prstGeom prst="rect">
            <a:avLst/>
          </a:prstGeom>
          <a:noFill/>
        </p:spPr>
      </p:pic>
      <p:pic>
        <p:nvPicPr>
          <p:cNvPr id="1030" name="Picture 6" descr="A SEPARATE PEACE by JOHN KNOWLES Bantam Books 1960 1975 90th PB - Picture 1 of 1">
            <a:extLst>
              <a:ext uri="{FF2B5EF4-FFF2-40B4-BE49-F238E27FC236}">
                <a16:creationId xmlns:a16="http://schemas.microsoft.com/office/drawing/2014/main" id="{C19413B9-F791-781A-52A9-86DF2C69CF1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80563" y="15868"/>
            <a:ext cx="1836043" cy="29640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lnSpcReduction="10000"/>
          </a:bodyPr>
          <a:lstStyle/>
          <a:p>
            <a:pPr>
              <a:buNone/>
            </a:pPr>
            <a:r>
              <a:rPr lang="en-CA" sz="2000" dirty="0"/>
              <a:t>1. Working </a:t>
            </a:r>
            <a:r>
              <a:rPr lang="en-CA" sz="2000" dirty="0">
                <a:solidFill>
                  <a:srgbClr val="FF0000"/>
                </a:solidFill>
              </a:rPr>
              <a:t>independently</a:t>
            </a:r>
            <a:r>
              <a:rPr lang="en-CA" sz="2000" dirty="0"/>
              <a:t> you will choose the following for your Journal Entry.</a:t>
            </a:r>
          </a:p>
          <a:p>
            <a:pPr>
              <a:buNone/>
            </a:pPr>
            <a:endParaRPr lang="en-CA" sz="2000" dirty="0"/>
          </a:p>
          <a:p>
            <a:pPr>
              <a:buNone/>
            </a:pPr>
            <a:r>
              <a:rPr lang="en-CA" sz="2000" dirty="0"/>
              <a:t>2. Select </a:t>
            </a:r>
            <a:r>
              <a:rPr lang="en-CA" sz="2000" dirty="0">
                <a:solidFill>
                  <a:srgbClr val="FF0000"/>
                </a:solidFill>
              </a:rPr>
              <a:t>ONE Main Event</a:t>
            </a:r>
            <a:r>
              <a:rPr lang="en-CA" sz="2000" dirty="0"/>
              <a:t> from Chapters 1-13.</a:t>
            </a:r>
          </a:p>
          <a:p>
            <a:pPr>
              <a:buNone/>
            </a:pPr>
            <a:endParaRPr lang="en-CA" sz="2000" dirty="0"/>
          </a:p>
          <a:p>
            <a:pPr>
              <a:buNone/>
            </a:pPr>
            <a:r>
              <a:rPr lang="en-CA" sz="2000" dirty="0"/>
              <a:t>3.  Choose </a:t>
            </a:r>
            <a:r>
              <a:rPr lang="en-CA" sz="2000" dirty="0">
                <a:solidFill>
                  <a:srgbClr val="FF0000"/>
                </a:solidFill>
              </a:rPr>
              <a:t>ONE Main Character, Gene OR Finny.</a:t>
            </a:r>
            <a:endParaRPr lang="en-CA" sz="2000" dirty="0"/>
          </a:p>
          <a:p>
            <a:pPr marL="457200" indent="-457200">
              <a:buNone/>
            </a:pPr>
            <a:endParaRPr lang="en-CA" sz="2000" dirty="0"/>
          </a:p>
          <a:p>
            <a:pPr marL="457200" indent="-457200">
              <a:buNone/>
            </a:pPr>
            <a:r>
              <a:rPr lang="en-CA" sz="2000" dirty="0"/>
              <a:t>4.  Write </a:t>
            </a:r>
            <a:r>
              <a:rPr lang="en-CA" sz="2000" dirty="0">
                <a:solidFill>
                  <a:srgbClr val="FF0000"/>
                </a:solidFill>
              </a:rPr>
              <a:t>1</a:t>
            </a:r>
            <a:r>
              <a:rPr lang="en-CA" sz="2000" dirty="0"/>
              <a:t>-</a:t>
            </a:r>
            <a:r>
              <a:rPr lang="en-CA" sz="2000" dirty="0">
                <a:solidFill>
                  <a:srgbClr val="FF0000"/>
                </a:solidFill>
              </a:rPr>
              <a:t>2 Paragraphs </a:t>
            </a:r>
            <a:r>
              <a:rPr lang="en-CA" sz="2000" dirty="0"/>
              <a:t>(1.5 pages skipping lines) on how your </a:t>
            </a:r>
            <a:r>
              <a:rPr lang="en-CA" sz="2000" dirty="0">
                <a:solidFill>
                  <a:srgbClr val="FF0000"/>
                </a:solidFill>
              </a:rPr>
              <a:t>chosen character feels</a:t>
            </a:r>
            <a:r>
              <a:rPr lang="en-CA" sz="2000" dirty="0"/>
              <a:t> about the Main Event that you selected.  You can add photos, images, maps, symbols for drama and creativity.</a:t>
            </a:r>
          </a:p>
          <a:p>
            <a:pPr marL="457200" indent="-457200">
              <a:buNone/>
            </a:pPr>
            <a:endParaRPr lang="en-CA" sz="2000" dirty="0">
              <a:solidFill>
                <a:srgbClr val="FF0000"/>
              </a:solidFill>
            </a:endParaRPr>
          </a:p>
          <a:p>
            <a:pPr marL="457200" indent="-457200">
              <a:buNone/>
            </a:pPr>
            <a:r>
              <a:rPr lang="en-CA" sz="2000" dirty="0"/>
              <a:t>5. </a:t>
            </a:r>
            <a:r>
              <a:rPr lang="en-CA" sz="2000" dirty="0">
                <a:solidFill>
                  <a:srgbClr val="FF0000"/>
                </a:solidFill>
              </a:rPr>
              <a:t>Include</a:t>
            </a:r>
            <a:r>
              <a:rPr lang="en-CA" sz="2000" dirty="0"/>
              <a:t> your </a:t>
            </a:r>
            <a:r>
              <a:rPr lang="en-CA" sz="2000" dirty="0">
                <a:solidFill>
                  <a:srgbClr val="FF0000"/>
                </a:solidFill>
              </a:rPr>
              <a:t>character’s: emotions, feeling, thinking, actions</a:t>
            </a:r>
            <a:r>
              <a:rPr lang="en-CA" sz="2000" dirty="0"/>
              <a:t>, etc. and explain why they feel this way.</a:t>
            </a:r>
          </a:p>
          <a:p>
            <a:pPr>
              <a:buAutoNum type="arabicPeriod"/>
            </a:pP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None/>
            </a:pPr>
            <a:r>
              <a:rPr lang="en-CA" sz="2000" dirty="0"/>
              <a:t>1.   Write your </a:t>
            </a:r>
            <a:r>
              <a:rPr lang="en-CA" sz="2000" dirty="0">
                <a:solidFill>
                  <a:srgbClr val="FF0000"/>
                </a:solidFill>
              </a:rPr>
              <a:t>Diary Entry in the First Person </a:t>
            </a:r>
            <a:r>
              <a:rPr lang="en-CA" sz="2000" dirty="0"/>
              <a:t>ex. (</a:t>
            </a:r>
            <a:r>
              <a:rPr lang="en-CA" sz="2000" i="1" dirty="0"/>
              <a:t>I feel scared to jump off the tree branch, yet I do it anyways to please Finny</a:t>
            </a:r>
            <a:r>
              <a:rPr lang="en-CA" sz="2000" dirty="0"/>
              <a:t>.)</a:t>
            </a:r>
          </a:p>
          <a:p>
            <a:pPr marL="457200" indent="-457200">
              <a:buNone/>
            </a:pPr>
            <a:r>
              <a:rPr lang="en-CA" sz="2000" dirty="0"/>
              <a:t>2.   Use the </a:t>
            </a:r>
            <a:r>
              <a:rPr lang="en-CA" sz="2000" dirty="0">
                <a:solidFill>
                  <a:srgbClr val="FF0000"/>
                </a:solidFill>
              </a:rPr>
              <a:t>Writing Process </a:t>
            </a:r>
            <a:r>
              <a:rPr lang="en-CA" sz="2000" dirty="0"/>
              <a:t>(</a:t>
            </a:r>
            <a:r>
              <a:rPr lang="en-CA" sz="2000" i="1" dirty="0"/>
              <a:t>Brainstorming, Planning, Drafting, Partner Editing, Publishing etc.)</a:t>
            </a:r>
          </a:p>
          <a:p>
            <a:pPr marL="457200" indent="-457200">
              <a:buAutoNum type="arabicPeriod" startAt="3"/>
            </a:pPr>
            <a:r>
              <a:rPr lang="en-CA" sz="2000" dirty="0"/>
              <a:t>Use proper </a:t>
            </a:r>
            <a:r>
              <a:rPr lang="en-CA" sz="2000" dirty="0">
                <a:solidFill>
                  <a:srgbClr val="FF0000"/>
                </a:solidFill>
              </a:rPr>
              <a:t>paragraphing, organization, sentence structure, word choice and spelling</a:t>
            </a:r>
            <a:r>
              <a:rPr lang="en-CA" sz="2000" dirty="0"/>
              <a:t>.</a:t>
            </a:r>
          </a:p>
          <a:p>
            <a:pPr marL="457200" indent="-457200">
              <a:buAutoNum type="arabicPeriod" startAt="3"/>
            </a:pPr>
            <a:r>
              <a:rPr lang="en-CA" sz="2000" dirty="0"/>
              <a:t>Use </a:t>
            </a:r>
            <a:r>
              <a:rPr lang="en-CA" sz="2000" dirty="0">
                <a:solidFill>
                  <a:srgbClr val="FF0000"/>
                </a:solidFill>
              </a:rPr>
              <a:t>descriptive language, figurative language and imagery </a:t>
            </a:r>
            <a:r>
              <a:rPr lang="en-CA" sz="2000" dirty="0"/>
              <a:t>to convey your thoughts, feelings and ideas and bring your character to life.  Add photos, symbols or images for creativity.</a:t>
            </a:r>
          </a:p>
          <a:p>
            <a:pPr marL="457200" indent="-457200">
              <a:buAutoNum type="arabicPeriod" startAt="3"/>
            </a:pPr>
            <a:r>
              <a:rPr lang="en-CA" sz="2000" dirty="0"/>
              <a:t>Be </a:t>
            </a:r>
            <a:r>
              <a:rPr lang="en-CA" sz="2000" dirty="0">
                <a:solidFill>
                  <a:srgbClr val="FF0000"/>
                </a:solidFill>
              </a:rPr>
              <a:t>creative</a:t>
            </a:r>
            <a:r>
              <a:rPr lang="en-CA" sz="2000" dirty="0"/>
              <a:t> and have fun!</a:t>
            </a:r>
          </a:p>
          <a:p>
            <a:pPr marL="457200" indent="-457200">
              <a:buNone/>
            </a:pPr>
            <a:r>
              <a:rPr lang="en-CA" sz="2000" dirty="0"/>
              <a:t> 6.    PDF and Post to </a:t>
            </a:r>
            <a:r>
              <a:rPr lang="en-CA" sz="2000" dirty="0">
                <a:solidFill>
                  <a:srgbClr val="FF0000"/>
                </a:solidFill>
              </a:rPr>
              <a:t>Moodle</a:t>
            </a:r>
          </a:p>
          <a:p>
            <a:pPr marL="457200" indent="-457200">
              <a:buNone/>
            </a:pPr>
            <a:r>
              <a:rPr lang="en-CA" sz="2000" dirty="0">
                <a:solidFill>
                  <a:srgbClr val="FF0000"/>
                </a:solidFill>
              </a:rPr>
              <a:t>7.     </a:t>
            </a:r>
            <a:r>
              <a:rPr lang="en-CA" sz="2000" dirty="0"/>
              <a:t>Be ready to share screen BEFORE posting for your OF Learning Progress Mark.</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Expectations</a:t>
            </a:r>
          </a:p>
        </p:txBody>
      </p:sp>
      <p:sp>
        <p:nvSpPr>
          <p:cNvPr id="3" name="Content Placeholder 2"/>
          <p:cNvSpPr>
            <a:spLocks noGrp="1"/>
          </p:cNvSpPr>
          <p:nvPr>
            <p:ph idx="1"/>
          </p:nvPr>
        </p:nvSpPr>
        <p:spPr/>
        <p:txBody>
          <a:bodyPr>
            <a:normAutofit fontScale="92500" lnSpcReduction="10000"/>
          </a:bodyPr>
          <a:lstStyle/>
          <a:p>
            <a:pPr>
              <a:buNone/>
            </a:pPr>
            <a:r>
              <a:rPr lang="en-US" sz="1600" b="1" dirty="0"/>
              <a:t>Reading For Meaning</a:t>
            </a:r>
          </a:p>
          <a:p>
            <a:pPr>
              <a:buNone/>
            </a:pPr>
            <a:r>
              <a:rPr lang="en-US" sz="1600" dirty="0"/>
              <a:t>1.1 Read a variety of student and teacher selected texts from diverse cultures and historical periods, identifying specific purposes for reading</a:t>
            </a:r>
          </a:p>
          <a:p>
            <a:pPr>
              <a:buNone/>
            </a:pPr>
            <a:r>
              <a:rPr lang="en-US" sz="1600" dirty="0"/>
              <a:t>1.2 Select and use the most appropriate reading comprehension strategies to understand texts, including increasingly complex or difficult texts</a:t>
            </a:r>
          </a:p>
          <a:p>
            <a:pPr>
              <a:buNone/>
            </a:pPr>
            <a:r>
              <a:rPr lang="en-US" sz="1600" dirty="0"/>
              <a:t>1.3 Identify the most important ideas and supporting details in texts, including increasingly complex or difficult texts</a:t>
            </a:r>
          </a:p>
          <a:p>
            <a:pPr>
              <a:buNone/>
            </a:pPr>
            <a:r>
              <a:rPr lang="en-US" sz="1600" dirty="0"/>
              <a:t>1.4 make and explain inferences of increasing subtlety about texts, including complex or difficult texts, supporting their explanations with well-chosen stated and implied ideas from the texts</a:t>
            </a:r>
          </a:p>
          <a:p>
            <a:pPr>
              <a:buNone/>
            </a:pPr>
            <a:r>
              <a:rPr lang="en-US" sz="1600" dirty="0"/>
              <a:t>1.5 Extend understanding of texts, including increasingly complex or difficult texts, by making appropriate and increasingly rich connections between the ideas in them and personal knowledge, experience, and insights; other texts; and the world around them</a:t>
            </a:r>
          </a:p>
          <a:p>
            <a:pPr>
              <a:buNone/>
            </a:pPr>
            <a:r>
              <a:rPr lang="en-US" sz="1600" dirty="0"/>
              <a:t>1.6 Analyze texts in terms of the information, ideas, issues or themes they explore, examining how various aspects of the texts contribute to the presentation or development of these elements</a:t>
            </a:r>
          </a:p>
          <a:p>
            <a:pPr>
              <a:buNone/>
            </a:pPr>
            <a:r>
              <a:rPr lang="en-US" sz="1600" dirty="0"/>
              <a:t>1.7 evaluate the effectiveness of texts, including increasingly complex or difficult texts, using evidence from the text to support their opinions</a:t>
            </a:r>
          </a:p>
          <a:p>
            <a:pPr>
              <a:buNone/>
            </a:pPr>
            <a:r>
              <a:rPr lang="en-US" sz="1600" dirty="0"/>
              <a:t>1.8 identify and analyze the perspectives and/or biases evident in texts, including increasingly complex or difficult texts, commenting with growing understanding on any questions they may raise about beliefs, values, identity and power</a:t>
            </a:r>
          </a:p>
          <a:p>
            <a:pPr>
              <a:buNone/>
            </a:pPr>
            <a:endParaRPr lang="en-US" sz="1600" dirty="0"/>
          </a:p>
          <a:p>
            <a:pPr>
              <a:buNone/>
            </a:pPr>
            <a:endParaRPr lang="en-US" sz="1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US" sz="1400" b="1" dirty="0"/>
              <a:t>Developing and Organizing Content</a:t>
            </a:r>
          </a:p>
          <a:p>
            <a:pPr>
              <a:buNone/>
            </a:pPr>
            <a:r>
              <a:rPr lang="en-US" sz="1400" dirty="0"/>
              <a:t>1.1 Identify the topic, purpose, and audience for a variety of writing task</a:t>
            </a:r>
          </a:p>
          <a:p>
            <a:pPr>
              <a:buNone/>
            </a:pPr>
            <a:r>
              <a:rPr lang="en-US" sz="1400" dirty="0"/>
              <a:t>1.2 Generate, expand, explore and focus ideas for potential writing tasks, using a variety of strategies and print, electronic and other resources as appropriate</a:t>
            </a:r>
          </a:p>
          <a:p>
            <a:pPr>
              <a:buNone/>
            </a:pPr>
            <a:r>
              <a:rPr lang="en-US" sz="1400" dirty="0"/>
              <a:t>1.3 Locate and select information to effectively support ideas for writing, using a variety of strategies, print, electronic and other resources as appropriate</a:t>
            </a:r>
          </a:p>
          <a:p>
            <a:pPr>
              <a:buNone/>
            </a:pPr>
            <a:r>
              <a:rPr lang="en-US" sz="1400" dirty="0"/>
              <a:t>1.4 Identify, sort and order main ideas and supporting details for writing tasks, using a variety of strategies and selecting the organizational pattern best suited to the content and purpose for writing</a:t>
            </a:r>
          </a:p>
          <a:p>
            <a:pPr>
              <a:buNone/>
            </a:pPr>
            <a:r>
              <a:rPr lang="en-US" sz="1400" dirty="0"/>
              <a:t>1.5 Determine whether the ideas and information gathered are accurate and complete, interesting and effectively meet the requirements of the writing task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Expectations</a:t>
            </a:r>
            <a:endParaRPr lang="en-US" sz="3200" dirty="0"/>
          </a:p>
        </p:txBody>
      </p:sp>
      <p:sp>
        <p:nvSpPr>
          <p:cNvPr id="3" name="Content Placeholder 2"/>
          <p:cNvSpPr>
            <a:spLocks noGrp="1"/>
          </p:cNvSpPr>
          <p:nvPr>
            <p:ph idx="1"/>
          </p:nvPr>
        </p:nvSpPr>
        <p:spPr/>
        <p:txBody>
          <a:bodyPr>
            <a:normAutofit/>
          </a:bodyPr>
          <a:lstStyle/>
          <a:p>
            <a:pPr>
              <a:buNone/>
            </a:pPr>
            <a:r>
              <a:rPr lang="en-US" sz="1400" b="1" dirty="0"/>
              <a:t>Using Knowledge of Form and Style</a:t>
            </a:r>
          </a:p>
          <a:p>
            <a:pPr>
              <a:buNone/>
            </a:pPr>
            <a:r>
              <a:rPr lang="en-US" sz="1400" dirty="0"/>
              <a:t>2.1 Write for different purposes and audiences using a variety of literary, informational, and graphic forms</a:t>
            </a:r>
          </a:p>
          <a:p>
            <a:pPr>
              <a:buNone/>
            </a:pPr>
            <a:r>
              <a:rPr lang="en-US" sz="1400" dirty="0"/>
              <a:t>2.2 Establish a distinctive voice in their writing, modifying language and tone skillfully and effectively to suit the form, audience and purpose for writing</a:t>
            </a:r>
          </a:p>
          <a:p>
            <a:pPr>
              <a:buNone/>
            </a:pPr>
            <a:r>
              <a:rPr lang="en-US" sz="1400" dirty="0"/>
              <a:t>2.3 Use appropriate descriptive and evocative words, phrases and expressions imaginatively to make their writing clear, vivid and interesting for their intended audience</a:t>
            </a:r>
          </a:p>
          <a:p>
            <a:pPr>
              <a:buNone/>
            </a:pPr>
            <a:r>
              <a:rPr lang="en-US" sz="1400" dirty="0"/>
              <a:t>2.4 Write complete sentences that communicate their meaning clearly and effectively, skillfully varying sentence type, structure and length to suit different purposes and making smooth and logical transitions between the ideas</a:t>
            </a:r>
          </a:p>
          <a:p>
            <a:pPr>
              <a:buNone/>
            </a:pPr>
            <a:r>
              <a:rPr lang="en-US" sz="1400" dirty="0"/>
              <a:t>2.5 Explain, with increasing insight, how their own beliefs, values and experiences are revealed in their writing</a:t>
            </a:r>
          </a:p>
          <a:p>
            <a:pPr>
              <a:buNone/>
            </a:pPr>
            <a:r>
              <a:rPr lang="en-US" sz="1400" dirty="0"/>
              <a:t>2.6 Revise drafts to improve the content, organization, clarity and style of their written work, using a variety of teacher-modeled strategies</a:t>
            </a:r>
          </a:p>
          <a:p>
            <a:pPr>
              <a:buNone/>
            </a:pPr>
            <a:r>
              <a:rPr lang="en-US" sz="1400" dirty="0"/>
              <a:t>2.7 Produce revised drafts of texts, including increasingly complex texts, written to meet criteria identified by the teacher, based on the curriculum expectations</a:t>
            </a:r>
          </a:p>
          <a:p>
            <a:pPr>
              <a:buNone/>
            </a:pP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US" sz="1400" b="1" dirty="0"/>
              <a:t>Applying Knowledge of Conventions</a:t>
            </a:r>
          </a:p>
          <a:p>
            <a:pPr>
              <a:buNone/>
            </a:pPr>
            <a:r>
              <a:rPr lang="en-US" sz="1400" dirty="0"/>
              <a:t>3.1 Use knowledge of spelling rules and patterns, a variety of resources and appropriate strategies to recognize and correct their own and others’ spelling errors</a:t>
            </a:r>
          </a:p>
          <a:p>
            <a:pPr>
              <a:buNone/>
            </a:pPr>
            <a:r>
              <a:rPr lang="en-US" sz="1400" dirty="0"/>
              <a:t>3.2 Build vocabulary for writing by confirming word meaning (s) and reviewing and refining word choice, using a variety of resources and strategies, as appropriate for the purpose </a:t>
            </a:r>
          </a:p>
          <a:p>
            <a:pPr>
              <a:buNone/>
            </a:pPr>
            <a:r>
              <a:rPr lang="en-US" sz="1400" dirty="0"/>
              <a:t>3.3 Use punctuation correctly and effectively to communicate their intended meaning</a:t>
            </a:r>
          </a:p>
          <a:p>
            <a:pPr>
              <a:buNone/>
            </a:pPr>
            <a:r>
              <a:rPr lang="en-US" sz="1400" dirty="0"/>
              <a:t>3.4 Use grammar conventions correctly and appropriately to communicate their intended meaning clearly and effectively</a:t>
            </a:r>
          </a:p>
          <a:p>
            <a:pPr>
              <a:buNone/>
            </a:pPr>
            <a:r>
              <a:rPr lang="en-US" sz="1400" dirty="0"/>
              <a:t>3.5 Regularly proofread and correct their writing</a:t>
            </a:r>
          </a:p>
          <a:p>
            <a:pPr>
              <a:buNone/>
            </a:pPr>
            <a:r>
              <a:rPr lang="en-US" sz="1400" dirty="0"/>
              <a:t>3.6 Use a variety of presentation features, including print and script, fonts, graphics and layout, to improve the clarity and coherence of their written work and to heighten its appeal and effectiveness for their audience</a:t>
            </a:r>
          </a:p>
          <a:p>
            <a:pPr>
              <a:buNone/>
            </a:pPr>
            <a:r>
              <a:rPr lang="en-US" sz="1400" dirty="0"/>
              <a:t>3.7 Produce pieces of published work to meet criteria identified by the teacher based on the curriculum expectations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Teacher Modeling</a:t>
            </a:r>
            <a:br>
              <a:rPr lang="en-CA" sz="3200" dirty="0">
                <a:solidFill>
                  <a:srgbClr val="FF0000"/>
                </a:solidFill>
              </a:rPr>
            </a:br>
            <a:r>
              <a:rPr lang="en-CA" sz="2400" dirty="0">
                <a:solidFill>
                  <a:srgbClr val="FF0000"/>
                </a:solidFill>
              </a:rPr>
              <a:t>Assignment 1 Journal Entry</a:t>
            </a:r>
          </a:p>
        </p:txBody>
      </p:sp>
      <p:sp>
        <p:nvSpPr>
          <p:cNvPr id="3" name="Content Placeholder 2"/>
          <p:cNvSpPr>
            <a:spLocks noGrp="1"/>
          </p:cNvSpPr>
          <p:nvPr>
            <p:ph idx="1"/>
          </p:nvPr>
        </p:nvSpPr>
        <p:spPr/>
        <p:txBody>
          <a:bodyPr>
            <a:normAutofit/>
          </a:bodyPr>
          <a:lstStyle/>
          <a:p>
            <a:pPr>
              <a:buNone/>
            </a:pPr>
            <a:r>
              <a:rPr lang="en-US" sz="1600" b="1" u="sng" dirty="0"/>
              <a:t>Choose Main Character/Perspective</a:t>
            </a:r>
            <a:r>
              <a:rPr lang="en-US" sz="1600" dirty="0"/>
              <a:t>: Gene</a:t>
            </a:r>
          </a:p>
          <a:p>
            <a:pPr>
              <a:buNone/>
            </a:pPr>
            <a:r>
              <a:rPr lang="en-US" sz="1600" b="1" u="sng" dirty="0"/>
              <a:t>Choose Main Event From Ch.1-13</a:t>
            </a:r>
            <a:r>
              <a:rPr lang="en-US" sz="1600" b="1" dirty="0"/>
              <a:t>: </a:t>
            </a:r>
            <a:r>
              <a:rPr lang="en-US" sz="1600" dirty="0"/>
              <a:t>Finny falling from tree branch</a:t>
            </a:r>
          </a:p>
          <a:p>
            <a:pPr>
              <a:buNone/>
            </a:pPr>
            <a:r>
              <a:rPr lang="en-US" sz="1600" b="1" u="sng" dirty="0"/>
              <a:t>Sample Section Below</a:t>
            </a:r>
            <a:r>
              <a:rPr lang="en-US" sz="1600" b="1" dirty="0"/>
              <a:t>:  </a:t>
            </a:r>
            <a:r>
              <a:rPr lang="en-US" sz="1600" b="1" dirty="0">
                <a:solidFill>
                  <a:srgbClr val="FF0000"/>
                </a:solidFill>
              </a:rPr>
              <a:t>**This is a sample only. </a:t>
            </a:r>
            <a:r>
              <a:rPr lang="en-US" sz="1600" b="1" dirty="0"/>
              <a:t>You will need to extend and elaborate your own (1.5 pages, 1-2 paragraphs) using proper Paragraph Form, topic Sentences etc.</a:t>
            </a:r>
          </a:p>
          <a:p>
            <a:pPr>
              <a:buNone/>
            </a:pPr>
            <a:r>
              <a:rPr lang="en-US" sz="1600" dirty="0">
                <a:solidFill>
                  <a:srgbClr val="FF0000"/>
                </a:solidFill>
              </a:rPr>
              <a:t>What is Gene Feeling?</a:t>
            </a:r>
          </a:p>
          <a:p>
            <a:pPr>
              <a:buNone/>
            </a:pPr>
            <a:r>
              <a:rPr lang="en-US" sz="1600" dirty="0"/>
              <a:t>       I feel so </a:t>
            </a:r>
            <a:r>
              <a:rPr lang="en-US" sz="1600" b="1" dirty="0"/>
              <a:t>angry</a:t>
            </a:r>
            <a:r>
              <a:rPr lang="en-US" sz="1600" dirty="0"/>
              <a:t> for what happened.  Finny fell and broke his leg and it seems like it’s all my fault!  I never should have gone to the river with Finny.  My friendship with Finny was never a good idea.  He is my roommate and that’s all.  </a:t>
            </a:r>
            <a:endParaRPr lang="en-CA" sz="1600" dirty="0"/>
          </a:p>
          <a:p>
            <a:pPr>
              <a:buNone/>
            </a:pPr>
            <a:r>
              <a:rPr lang="en-US" sz="1600" dirty="0">
                <a:solidFill>
                  <a:srgbClr val="FF0000"/>
                </a:solidFill>
              </a:rPr>
              <a:t>How does Gene understand the event?</a:t>
            </a:r>
            <a:r>
              <a:rPr lang="en-US" sz="1600" dirty="0"/>
              <a:t> </a:t>
            </a:r>
            <a:endParaRPr lang="en-CA" sz="1600" dirty="0"/>
          </a:p>
          <a:p>
            <a:pPr>
              <a:buNone/>
            </a:pPr>
            <a:r>
              <a:rPr lang="en-US" sz="1600" dirty="0"/>
              <a:t>      What </a:t>
            </a:r>
            <a:r>
              <a:rPr lang="en-US" sz="1600" b="1" dirty="0"/>
              <a:t>really happened</a:t>
            </a:r>
            <a:r>
              <a:rPr lang="en-US" sz="1600" dirty="0"/>
              <a:t>?  Why can’t I remember?  Finny thinks it could be my fault.  Did I push him?  What will people think?  I feel so </a:t>
            </a:r>
            <a:r>
              <a:rPr lang="en-US" sz="1600" b="1" dirty="0"/>
              <a:t>confused!</a:t>
            </a:r>
          </a:p>
          <a:p>
            <a:pPr>
              <a:buNone/>
            </a:pPr>
            <a:r>
              <a:rPr lang="en-US" sz="1600" dirty="0">
                <a:solidFill>
                  <a:srgbClr val="FF0000"/>
                </a:solidFill>
              </a:rPr>
              <a:t>What does Gene worry about?</a:t>
            </a:r>
          </a:p>
          <a:p>
            <a:pPr>
              <a:buNone/>
            </a:pPr>
            <a:r>
              <a:rPr lang="en-CA" sz="1600" dirty="0">
                <a:solidFill>
                  <a:srgbClr val="FF0000"/>
                </a:solidFill>
              </a:rPr>
              <a:t>       </a:t>
            </a:r>
            <a:r>
              <a:rPr lang="en-US" sz="1600" dirty="0"/>
              <a:t>What will </a:t>
            </a:r>
            <a:r>
              <a:rPr lang="en-US" sz="1600" b="1" dirty="0"/>
              <a:t>happen to my friendship with Finny</a:t>
            </a:r>
            <a:r>
              <a:rPr lang="en-US" sz="1600" dirty="0"/>
              <a:t>?  We are leaving for the holiday and I will see him in September for the start of school.  Maybe I should visit him at home and see if he’s OK.  I hope he will be able to play sports again.</a:t>
            </a:r>
            <a:endParaRPr lang="en-CA" sz="1600" dirty="0"/>
          </a:p>
          <a:p>
            <a:pPr>
              <a:buNone/>
            </a:pPr>
            <a:endParaRPr lang="en-CA"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Style of Writing</a:t>
            </a:r>
            <a:br>
              <a:rPr lang="en-CA" sz="3200" dirty="0">
                <a:solidFill>
                  <a:srgbClr val="FF0000"/>
                </a:solidFill>
              </a:rPr>
            </a:br>
            <a:r>
              <a:rPr lang="en-CA" sz="2400" dirty="0">
                <a:solidFill>
                  <a:srgbClr val="FF0000"/>
                </a:solidFill>
              </a:rPr>
              <a:t>Creative and Personal</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CA" sz="1800" u="sng" dirty="0"/>
              <a:t>Journal Writing</a:t>
            </a:r>
          </a:p>
          <a:p>
            <a:r>
              <a:rPr lang="en-CA" sz="1800" dirty="0"/>
              <a:t>Personal </a:t>
            </a:r>
            <a:r>
              <a:rPr lang="en-CA" sz="1800" b="1" dirty="0"/>
              <a:t>thinking, feelings and beliefs</a:t>
            </a:r>
          </a:p>
          <a:p>
            <a:r>
              <a:rPr lang="en-CA" sz="1800" dirty="0"/>
              <a:t>Mostly thoughts that have not yet been spoken</a:t>
            </a:r>
          </a:p>
          <a:p>
            <a:r>
              <a:rPr lang="en-CA" sz="1800" b="1" dirty="0"/>
              <a:t>Extending</a:t>
            </a:r>
            <a:r>
              <a:rPr lang="en-CA" sz="1800" dirty="0"/>
              <a:t> a Main Event or Idea</a:t>
            </a:r>
          </a:p>
          <a:p>
            <a:r>
              <a:rPr lang="en-CA" sz="1800" dirty="0"/>
              <a:t>Includes </a:t>
            </a:r>
            <a:r>
              <a:rPr lang="en-CA" sz="1800" b="1" dirty="0"/>
              <a:t>Narrative First Person </a:t>
            </a:r>
            <a:r>
              <a:rPr lang="en-CA" sz="1800" i="1" dirty="0"/>
              <a:t>‘I think, I feel, According to me…etc.’</a:t>
            </a:r>
          </a:p>
          <a:p>
            <a:r>
              <a:rPr lang="en-CA" sz="1800" dirty="0"/>
              <a:t>Uses a lot of </a:t>
            </a:r>
            <a:r>
              <a:rPr lang="en-CA" sz="1800" i="1" dirty="0"/>
              <a:t>description, adjectives, Figurative Language</a:t>
            </a:r>
          </a:p>
          <a:p>
            <a:r>
              <a:rPr lang="en-CA" sz="1800" dirty="0"/>
              <a:t>Uses </a:t>
            </a:r>
            <a:r>
              <a:rPr lang="en-CA" sz="1800" b="1" dirty="0"/>
              <a:t>creativity, imagination and new thinking; </a:t>
            </a:r>
            <a:r>
              <a:rPr lang="en-CA" sz="1800" dirty="0"/>
              <a:t>adds to an existing story</a:t>
            </a:r>
          </a:p>
          <a:p>
            <a:pPr>
              <a:buNone/>
            </a:pPr>
            <a:r>
              <a:rPr lang="en-CA" sz="1800" u="sng" dirty="0"/>
              <a:t>Drafting</a:t>
            </a:r>
          </a:p>
          <a:p>
            <a:r>
              <a:rPr lang="en-CA" sz="1800" i="1" dirty="0"/>
              <a:t>Formal Topic Sentences </a:t>
            </a:r>
            <a:r>
              <a:rPr lang="en-CA" sz="1800" b="1" dirty="0"/>
              <a:t>are not </a:t>
            </a:r>
            <a:r>
              <a:rPr lang="en-CA" sz="1800" dirty="0"/>
              <a:t>needed, but the reader needs to follow an </a:t>
            </a:r>
            <a:r>
              <a:rPr lang="en-CA" sz="1800" i="1" dirty="0"/>
              <a:t>organized train of thought</a:t>
            </a:r>
            <a:r>
              <a:rPr lang="en-CA" sz="1800" dirty="0"/>
              <a:t>…</a:t>
            </a:r>
          </a:p>
          <a:p>
            <a:r>
              <a:rPr lang="en-CA" sz="1800" i="1" dirty="0"/>
              <a:t>Paragraphs organized according to categories</a:t>
            </a:r>
            <a:endParaRPr lang="en-CA" sz="1800" dirty="0"/>
          </a:p>
          <a:p>
            <a:pPr>
              <a:buNone/>
            </a:pPr>
            <a:r>
              <a:rPr lang="en-CA" sz="1800" dirty="0"/>
              <a:t>EX. Para #1: Character’s View of what occurred</a:t>
            </a:r>
          </a:p>
          <a:p>
            <a:pPr>
              <a:buNone/>
            </a:pPr>
            <a:r>
              <a:rPr lang="en-CA" sz="1800" dirty="0"/>
              <a:t>       Para #2: Thinking, Emotions, Feelings of the character and follow-up actions taken by the character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488</TotalTime>
  <Words>1313</Words>
  <Application>Microsoft Office PowerPoint</Application>
  <PresentationFormat>On-screen Show (4:3)</PresentationFormat>
  <Paragraphs>89</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   Assignment #5 Diary Entry A Separate Peace Ch.1-13   </vt:lpstr>
      <vt:lpstr>Directions</vt:lpstr>
      <vt:lpstr>Requirements</vt:lpstr>
      <vt:lpstr>Expectations</vt:lpstr>
      <vt:lpstr>Expectations</vt:lpstr>
      <vt:lpstr>Expectations</vt:lpstr>
      <vt:lpstr>Expectations</vt:lpstr>
      <vt:lpstr>Teacher Modeling Assignment 1 Journal Entry</vt:lpstr>
      <vt:lpstr>Style of Writing Creative and Personal</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 Matthews</cp:lastModifiedBy>
  <cp:revision>141</cp:revision>
  <dcterms:created xsi:type="dcterms:W3CDTF">2019-05-08T03:08:00Z</dcterms:created>
  <dcterms:modified xsi:type="dcterms:W3CDTF">2024-04-11T15:47:16Z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1033-10.2.0.7646</vt:lpwstr>
  </property>
</Properties>
</file>