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71" r:id="rId4"/>
    <p:sldId id="260" r:id="rId5"/>
    <p:sldId id="261" r:id="rId6"/>
    <p:sldId id="262" r:id="rId7"/>
    <p:sldId id="265" r:id="rId8"/>
    <p:sldId id="264" r:id="rId9"/>
    <p:sldId id="267" r:id="rId10"/>
    <p:sldId id="2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2020-11-17</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2020-11-17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2020-11-17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600" dirty="0" smtClean="0">
                <a:solidFill>
                  <a:srgbClr val="C00000"/>
                </a:solidFill>
              </a:rPr>
              <a:t>A Separate Peace</a:t>
            </a:r>
            <a:br>
              <a:rPr lang="en-CA" sz="3600" dirty="0" smtClean="0">
                <a:solidFill>
                  <a:srgbClr val="C00000"/>
                </a:solidFill>
              </a:rPr>
            </a:br>
            <a:r>
              <a:rPr lang="en-CA" sz="3600" dirty="0" smtClean="0">
                <a:solidFill>
                  <a:srgbClr val="C00000"/>
                </a:solidFill>
              </a:rPr>
              <a:t>by </a:t>
            </a:r>
            <a:r>
              <a:rPr lang="en-CA" sz="3200" dirty="0" smtClean="0">
                <a:solidFill>
                  <a:srgbClr val="C00000"/>
                </a:solidFill>
              </a:rPr>
              <a:t>John Knowles</a:t>
            </a:r>
            <a:endParaRPr lang="en-CA" sz="3600" dirty="0">
              <a:solidFill>
                <a:srgbClr val="C00000"/>
              </a:solidFill>
            </a:endParaRPr>
          </a:p>
        </p:txBody>
      </p:sp>
      <p:sp>
        <p:nvSpPr>
          <p:cNvPr id="3" name="Subtitle 2"/>
          <p:cNvSpPr>
            <a:spLocks noGrp="1"/>
          </p:cNvSpPr>
          <p:nvPr>
            <p:ph type="subTitle" idx="1"/>
          </p:nvPr>
        </p:nvSpPr>
        <p:spPr/>
        <p:txBody>
          <a:bodyPr/>
          <a:lstStyle/>
          <a:p>
            <a:r>
              <a:rPr lang="en-CA" dirty="0" smtClean="0">
                <a:solidFill>
                  <a:srgbClr val="C00000"/>
                </a:solidFill>
              </a:rPr>
              <a:t>Literary Elements: Chapter 10-11</a:t>
            </a:r>
            <a:endParaRPr lang="en-CA" dirty="0">
              <a:solidFill>
                <a:srgbClr val="C00000"/>
              </a:solidFill>
            </a:endParaRPr>
          </a:p>
        </p:txBody>
      </p:sp>
      <p:sp>
        <p:nvSpPr>
          <p:cNvPr id="1028" name="AutoShape 4" descr="C:\Users\Gillian\Documents\ESL On-Line Language Tutoring\literary elements 2.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9" name="Picture 5" descr="C:\Users\Gillian\Documents\ESL On-Line Language Tutoring\literary e.jpg"/>
          <p:cNvPicPr>
            <a:picLocks noChangeAspect="1" noChangeArrowheads="1"/>
          </p:cNvPicPr>
          <p:nvPr/>
        </p:nvPicPr>
        <p:blipFill>
          <a:blip r:embed="rId3" cstate="print"/>
          <a:srcRect/>
          <a:stretch>
            <a:fillRect/>
          </a:stretch>
        </p:blipFill>
        <p:spPr bwMode="auto">
          <a:xfrm>
            <a:off x="6862528" y="0"/>
            <a:ext cx="2281472" cy="3525912"/>
          </a:xfrm>
          <a:prstGeom prst="rect">
            <a:avLst/>
          </a:prstGeom>
          <a:noFill/>
        </p:spPr>
      </p:pic>
      <p:pic>
        <p:nvPicPr>
          <p:cNvPr id="6" name="Picture 4" descr="A Separate Peace by Strawberrie-Soda on DeviantArt"/>
          <p:cNvPicPr>
            <a:picLocks noChangeAspect="1" noChangeArrowheads="1"/>
          </p:cNvPicPr>
          <p:nvPr/>
        </p:nvPicPr>
        <p:blipFill>
          <a:blip r:embed="rId4" cstate="print"/>
          <a:srcRect/>
          <a:stretch>
            <a:fillRect/>
          </a:stretch>
        </p:blipFill>
        <p:spPr bwMode="auto">
          <a:xfrm>
            <a:off x="428596" y="285728"/>
            <a:ext cx="1896665" cy="2436640"/>
          </a:xfrm>
          <a:prstGeom prst="rect">
            <a:avLst/>
          </a:prstGeom>
          <a:noFill/>
        </p:spPr>
      </p:pic>
      <p:pic>
        <p:nvPicPr>
          <p:cNvPr id="7" name="Picture 2" descr="C:\Users\Gillian\Documents\Tutoring Gabby and Quinn\Quinn\Place Value Worksheets\cropped-o-A-SEPARATE-PEACE-facebook.jpg"/>
          <p:cNvPicPr>
            <a:picLocks noChangeAspect="1" noChangeArrowheads="1"/>
          </p:cNvPicPr>
          <p:nvPr/>
        </p:nvPicPr>
        <p:blipFill>
          <a:blip r:embed="rId5" cstate="print"/>
          <a:srcRect/>
          <a:stretch>
            <a:fillRect/>
          </a:stretch>
        </p:blipFill>
        <p:spPr bwMode="auto">
          <a:xfrm>
            <a:off x="285720" y="5214950"/>
            <a:ext cx="2483768" cy="1407469"/>
          </a:xfrm>
          <a:prstGeom prst="rect">
            <a:avLst/>
          </a:prstGeom>
          <a:noFill/>
        </p:spPr>
      </p:pic>
      <p:pic>
        <p:nvPicPr>
          <p:cNvPr id="8" name="Picture 8" descr="Theme: Friendship - A Separate Peace by John Knowles"/>
          <p:cNvPicPr>
            <a:picLocks noChangeAspect="1" noChangeArrowheads="1"/>
          </p:cNvPicPr>
          <p:nvPr/>
        </p:nvPicPr>
        <p:blipFill>
          <a:blip r:embed="rId6" cstate="print"/>
          <a:srcRect/>
          <a:stretch>
            <a:fillRect/>
          </a:stretch>
        </p:blipFill>
        <p:spPr bwMode="auto">
          <a:xfrm>
            <a:off x="7715272" y="4643446"/>
            <a:ext cx="1291605" cy="202818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C00000"/>
                </a:solidFill>
              </a:rPr>
              <a:t>Text and Society</a:t>
            </a:r>
            <a:endParaRPr lang="en-US" sz="3200" dirty="0">
              <a:solidFill>
                <a:srgbClr val="C00000"/>
              </a:solidFill>
            </a:endParaRPr>
          </a:p>
        </p:txBody>
      </p:sp>
      <p:sp>
        <p:nvSpPr>
          <p:cNvPr id="3" name="Content Placeholder 2"/>
          <p:cNvSpPr>
            <a:spLocks noGrp="1"/>
          </p:cNvSpPr>
          <p:nvPr>
            <p:ph idx="1"/>
          </p:nvPr>
        </p:nvSpPr>
        <p:spPr/>
        <p:txBody>
          <a:bodyPr>
            <a:normAutofit/>
          </a:bodyPr>
          <a:lstStyle/>
          <a:p>
            <a:pPr marL="457200" indent="-457200">
              <a:buNone/>
            </a:pPr>
            <a:r>
              <a:rPr lang="en-US" sz="2000" b="1" dirty="0" smtClean="0"/>
              <a:t>1. Wartime Negative Effects: </a:t>
            </a:r>
            <a:r>
              <a:rPr lang="en-US" sz="2000" dirty="0" smtClean="0"/>
              <a:t>Leper’s Hallucinations  could be too much pressure for Leper and too difficult to handle; Gene is disturbed  by this; Does participating in the military have too dangerous emotional consequences for students in any society? Are students from any society prepared emotionally to handle war?  </a:t>
            </a:r>
          </a:p>
          <a:p>
            <a:pPr marL="457200" indent="-457200">
              <a:buNone/>
            </a:pPr>
            <a:endParaRPr lang="en-US" sz="2000" b="1" u="sng" dirty="0" smtClean="0"/>
          </a:p>
          <a:p>
            <a:pPr marL="457200" indent="-457200">
              <a:buNone/>
            </a:pPr>
            <a:r>
              <a:rPr lang="en-US" sz="2000" b="1" dirty="0" smtClean="0"/>
              <a:t>2.  Inquiry Process For Students</a:t>
            </a:r>
            <a:r>
              <a:rPr lang="en-US" sz="2000" dirty="0" smtClean="0"/>
              <a:t>: The aftermath/following up of an accident. Is this fair?  Is this just?  Does it place too much pressure on Gene?  Is it necessary to solve the issue over what really happened between Finny and Gene at the time of the accident? Is an Inquiry Process too difficult for students to handle?</a:t>
            </a:r>
          </a:p>
          <a:p>
            <a:pPr marL="457200" indent="-457200">
              <a:buAutoNum type="arabicPeriod"/>
            </a:pP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Characters</a:t>
            </a:r>
            <a:endParaRPr lang="en-CA" sz="3600" dirty="0">
              <a:solidFill>
                <a:srgbClr val="C00000"/>
              </a:solidFill>
            </a:endParaRPr>
          </a:p>
        </p:txBody>
      </p:sp>
      <p:sp>
        <p:nvSpPr>
          <p:cNvPr id="3" name="Content Placeholder 2"/>
          <p:cNvSpPr>
            <a:spLocks noGrp="1"/>
          </p:cNvSpPr>
          <p:nvPr>
            <p:ph idx="1"/>
          </p:nvPr>
        </p:nvSpPr>
        <p:spPr/>
        <p:txBody>
          <a:bodyPr>
            <a:normAutofit lnSpcReduction="10000"/>
          </a:bodyPr>
          <a:lstStyle/>
          <a:p>
            <a:pPr>
              <a:buNone/>
            </a:pPr>
            <a:endParaRPr lang="en-CA" sz="2000" u="sng" dirty="0" smtClean="0"/>
          </a:p>
          <a:p>
            <a:pPr marL="457200" indent="-457200">
              <a:buAutoNum type="arabicPeriod"/>
            </a:pPr>
            <a:r>
              <a:rPr lang="en-CA" sz="1600" u="sng" dirty="0" smtClean="0"/>
              <a:t>Gene Forrester</a:t>
            </a:r>
            <a:r>
              <a:rPr lang="en-CA" sz="1600" dirty="0" smtClean="0"/>
              <a:t>: </a:t>
            </a:r>
          </a:p>
          <a:p>
            <a:pPr marL="457200" indent="-457200"/>
            <a:r>
              <a:rPr lang="en-CA" sz="1600" u="sng" dirty="0" smtClean="0"/>
              <a:t>Listens</a:t>
            </a:r>
            <a:r>
              <a:rPr lang="en-CA" sz="1600" dirty="0" smtClean="0"/>
              <a:t> to Leper’s adventures in the military; </a:t>
            </a:r>
            <a:r>
              <a:rPr lang="en-CA" sz="1600" u="sng" dirty="0" smtClean="0"/>
              <a:t>difficulty accepting the truth  </a:t>
            </a:r>
            <a:r>
              <a:rPr lang="en-CA" sz="1600" dirty="0" smtClean="0"/>
              <a:t>that Leper was crazy/disturbed by his time in the war</a:t>
            </a:r>
          </a:p>
          <a:p>
            <a:pPr marL="457200" indent="-457200"/>
            <a:r>
              <a:rPr lang="en-CA" sz="1600" u="sng" dirty="0" smtClean="0"/>
              <a:t>Cooperates </a:t>
            </a:r>
            <a:r>
              <a:rPr lang="en-CA" sz="1600" dirty="0" smtClean="0"/>
              <a:t>with Finny about the truth over </a:t>
            </a:r>
            <a:r>
              <a:rPr lang="en-CA" sz="1600" dirty="0" err="1" smtClean="0"/>
              <a:t>Finny’s</a:t>
            </a:r>
            <a:r>
              <a:rPr lang="en-CA" sz="1600" dirty="0" smtClean="0"/>
              <a:t> fall from the tree</a:t>
            </a:r>
          </a:p>
          <a:p>
            <a:pPr marL="457200" indent="-457200">
              <a:buNone/>
            </a:pPr>
            <a:endParaRPr lang="en-CA" sz="1600" dirty="0" smtClean="0"/>
          </a:p>
          <a:p>
            <a:pPr marL="457200" indent="-457200">
              <a:buAutoNum type="arabicPeriod" startAt="2"/>
            </a:pPr>
            <a:r>
              <a:rPr lang="en-CA" sz="1600" u="sng" dirty="0" smtClean="0"/>
              <a:t>Finny</a:t>
            </a:r>
            <a:r>
              <a:rPr lang="en-CA" sz="1600" dirty="0" smtClean="0"/>
              <a:t>:</a:t>
            </a:r>
          </a:p>
          <a:p>
            <a:pPr marL="457200" indent="-457200"/>
            <a:r>
              <a:rPr lang="en-CA" sz="1600" u="sng" dirty="0" smtClean="0"/>
              <a:t>Leader</a:t>
            </a:r>
            <a:r>
              <a:rPr lang="en-CA" sz="1600" dirty="0" smtClean="0"/>
              <a:t> when he returns to Devon; started a snowball fight</a:t>
            </a:r>
          </a:p>
          <a:p>
            <a:pPr marL="457200" indent="-457200"/>
            <a:r>
              <a:rPr lang="en-CA" sz="1600" dirty="0" smtClean="0"/>
              <a:t>Wants to </a:t>
            </a:r>
            <a:r>
              <a:rPr lang="en-CA" sz="1600" u="sng" dirty="0" smtClean="0"/>
              <a:t>protect Gene </a:t>
            </a:r>
            <a:r>
              <a:rPr lang="en-CA" sz="1600" dirty="0" smtClean="0"/>
              <a:t>about truth of his fall and what really happened</a:t>
            </a:r>
          </a:p>
          <a:p>
            <a:pPr marL="457200" indent="-457200"/>
            <a:r>
              <a:rPr lang="en-CA" sz="1600" dirty="0" smtClean="0"/>
              <a:t>Finally </a:t>
            </a:r>
            <a:r>
              <a:rPr lang="en-CA" sz="1600" u="sng" dirty="0" smtClean="0"/>
              <a:t>recognizes</a:t>
            </a:r>
            <a:r>
              <a:rPr lang="en-CA" sz="1600" dirty="0" smtClean="0"/>
              <a:t> that the </a:t>
            </a:r>
            <a:r>
              <a:rPr lang="en-CA" sz="1600" u="sng" dirty="0" smtClean="0"/>
              <a:t>war is real </a:t>
            </a:r>
            <a:r>
              <a:rPr lang="en-CA" sz="1600" dirty="0" smtClean="0"/>
              <a:t>after hearing Leper’s experiences</a:t>
            </a:r>
          </a:p>
          <a:p>
            <a:pPr marL="457200" indent="-457200"/>
            <a:r>
              <a:rPr lang="en-CA" sz="1600" u="sng" dirty="0" smtClean="0"/>
              <a:t>Mad and upset </a:t>
            </a:r>
            <a:r>
              <a:rPr lang="en-CA" sz="1600" dirty="0" smtClean="0"/>
              <a:t>about the Inquiry in the Meeting Room</a:t>
            </a:r>
          </a:p>
          <a:p>
            <a:pPr>
              <a:buNone/>
            </a:pPr>
            <a:endParaRPr lang="en-CA" sz="2000" u="sng" dirty="0" smtClean="0"/>
          </a:p>
          <a:p>
            <a:pPr>
              <a:buNone/>
            </a:pPr>
            <a:endParaRPr lang="en-CA" sz="2000" u="sng" dirty="0" smtClean="0"/>
          </a:p>
          <a:p>
            <a:pPr>
              <a:buNone/>
            </a:pPr>
            <a:endParaRPr lang="en-CA" sz="2000" u="sng" dirty="0" smtClean="0"/>
          </a:p>
          <a:p>
            <a:pPr>
              <a:buNone/>
            </a:pPr>
            <a:r>
              <a:rPr lang="en-CA" sz="2000" u="sng" dirty="0" smtClean="0"/>
              <a:t>:</a:t>
            </a:r>
            <a:endParaRPr lang="en-CA" sz="2000"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C00000"/>
                </a:solidFill>
              </a:rPr>
              <a:t>Secondary Characters</a:t>
            </a:r>
            <a:endParaRPr lang="en-CA" sz="32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CA" sz="1600" u="sng" dirty="0" smtClean="0"/>
              <a:t>Leper:</a:t>
            </a:r>
            <a:r>
              <a:rPr lang="en-CA" sz="1600" dirty="0" smtClean="0"/>
              <a:t> </a:t>
            </a:r>
          </a:p>
          <a:p>
            <a:r>
              <a:rPr lang="en-CA" sz="1600" dirty="0" smtClean="0"/>
              <a:t>plays a more </a:t>
            </a:r>
            <a:r>
              <a:rPr lang="en-CA" sz="1600" u="sng" dirty="0" smtClean="0"/>
              <a:t>important role </a:t>
            </a:r>
            <a:r>
              <a:rPr lang="en-CA" sz="1600" dirty="0" smtClean="0"/>
              <a:t>sharing about his </a:t>
            </a:r>
            <a:r>
              <a:rPr lang="en-CA" sz="1600" u="sng" dirty="0" smtClean="0"/>
              <a:t>disturbing war </a:t>
            </a:r>
            <a:r>
              <a:rPr lang="en-CA" sz="1600" dirty="0" smtClean="0"/>
              <a:t>experience; plays an important </a:t>
            </a:r>
            <a:r>
              <a:rPr lang="en-CA" sz="1600" u="sng" dirty="0" smtClean="0"/>
              <a:t>role in the Inquiry Process </a:t>
            </a:r>
            <a:r>
              <a:rPr lang="en-CA" sz="1600" dirty="0" smtClean="0"/>
              <a:t>as a witness for </a:t>
            </a:r>
            <a:r>
              <a:rPr lang="en-CA" sz="1600" dirty="0" err="1" smtClean="0"/>
              <a:t>Finny’s</a:t>
            </a:r>
            <a:r>
              <a:rPr lang="en-CA" sz="1600" dirty="0" smtClean="0"/>
              <a:t> fall</a:t>
            </a:r>
          </a:p>
          <a:p>
            <a:pPr>
              <a:buNone/>
            </a:pPr>
            <a:r>
              <a:rPr lang="en-CA" sz="1600" dirty="0" smtClean="0"/>
              <a:t>2.   </a:t>
            </a:r>
            <a:r>
              <a:rPr lang="en-CA" sz="1600" u="sng" dirty="0" smtClean="0"/>
              <a:t>Brinker:</a:t>
            </a:r>
            <a:r>
              <a:rPr lang="en-CA" sz="1600" dirty="0" smtClean="0"/>
              <a:t> </a:t>
            </a:r>
          </a:p>
          <a:p>
            <a:r>
              <a:rPr lang="en-CA" sz="1600" dirty="0" smtClean="0"/>
              <a:t>shows </a:t>
            </a:r>
            <a:r>
              <a:rPr lang="en-CA" sz="1600" u="sng" dirty="0" smtClean="0"/>
              <a:t>leadership and curiosity </a:t>
            </a:r>
            <a:r>
              <a:rPr lang="en-CA" sz="1600" dirty="0" smtClean="0"/>
              <a:t>by asking about </a:t>
            </a:r>
            <a:r>
              <a:rPr lang="en-CA" sz="1600" dirty="0" err="1" smtClean="0"/>
              <a:t>Finny’s</a:t>
            </a:r>
            <a:r>
              <a:rPr lang="en-CA" sz="1600" dirty="0" smtClean="0"/>
              <a:t> fall and what really happened; he acts as a judge</a:t>
            </a:r>
            <a:endParaRPr lang="en-CA" sz="1600"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Setting</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r>
              <a:rPr lang="en-CA" sz="1600" u="sng" dirty="0" smtClean="0"/>
              <a:t>Location</a:t>
            </a:r>
            <a:r>
              <a:rPr lang="en-CA" sz="1600" dirty="0" smtClean="0"/>
              <a:t>: Leper’s home in Vermont; battlefield where Leper carries out war duties; boot camp</a:t>
            </a:r>
          </a:p>
          <a:p>
            <a:pPr>
              <a:buNone/>
            </a:pPr>
            <a:endParaRPr lang="en-CA" sz="2000" dirty="0" smtClean="0"/>
          </a:p>
          <a:p>
            <a:pPr>
              <a:buNone/>
            </a:pPr>
            <a:endParaRPr lang="en-CA" sz="2000" dirty="0" smtClean="0"/>
          </a:p>
          <a:p>
            <a:pPr>
              <a:buNone/>
            </a:pPr>
            <a:r>
              <a:rPr lang="en-CA" sz="1600" u="sng" dirty="0" smtClean="0"/>
              <a:t>Time Period</a:t>
            </a:r>
            <a:r>
              <a:rPr lang="en-CA" sz="1600" dirty="0" smtClean="0"/>
              <a:t>: war</a:t>
            </a:r>
          </a:p>
          <a:p>
            <a:pPr>
              <a:buNone/>
            </a:pPr>
            <a:endParaRPr lang="en-CA" sz="1600" dirty="0" smtClean="0"/>
          </a:p>
          <a:p>
            <a:pPr>
              <a:buNone/>
            </a:pPr>
            <a:r>
              <a:rPr lang="en-CA" sz="1600" u="sng" dirty="0" smtClean="0"/>
              <a:t>Mood:</a:t>
            </a:r>
          </a:p>
          <a:p>
            <a:r>
              <a:rPr lang="en-US" sz="1600" u="sng" dirty="0" smtClean="0"/>
              <a:t>Tense</a:t>
            </a:r>
            <a:r>
              <a:rPr lang="en-US" sz="1600" dirty="0" smtClean="0"/>
              <a:t> in Inquiry Process</a:t>
            </a:r>
          </a:p>
          <a:p>
            <a:r>
              <a:rPr lang="en-US" sz="1600" u="sng" dirty="0" smtClean="0"/>
              <a:t>Tense</a:t>
            </a:r>
            <a:r>
              <a:rPr lang="en-US" sz="1600" dirty="0" smtClean="0"/>
              <a:t> hearing about Leper’s war experience</a:t>
            </a:r>
          </a:p>
          <a:p>
            <a:pPr>
              <a:buNone/>
            </a:pPr>
            <a:endParaRPr lang="en-CA" sz="1600"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Events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None/>
            </a:pPr>
            <a:r>
              <a:rPr lang="en-CA" sz="1600" u="sng" dirty="0" smtClean="0"/>
              <a:t>Chapter 10</a:t>
            </a:r>
          </a:p>
          <a:p>
            <a:pPr marL="457200" indent="-457200"/>
            <a:r>
              <a:rPr lang="en-CA" sz="1600" dirty="0" smtClean="0"/>
              <a:t>Gene visits Leper’s home in Vermont after he left the military; he left because he was going to be given a </a:t>
            </a:r>
            <a:r>
              <a:rPr lang="en-CA" sz="1600" i="1" dirty="0" smtClean="0"/>
              <a:t>Section 8</a:t>
            </a:r>
            <a:r>
              <a:rPr lang="en-CA" sz="1600" dirty="0" smtClean="0"/>
              <a:t> discharge for insanity which would have affected his education and career</a:t>
            </a:r>
          </a:p>
          <a:p>
            <a:pPr marL="457200" indent="-457200"/>
            <a:r>
              <a:rPr lang="en-CA" sz="1600" dirty="0" smtClean="0"/>
              <a:t>Leper and Gene argue about </a:t>
            </a:r>
            <a:r>
              <a:rPr lang="en-CA" sz="1600" dirty="0" err="1" smtClean="0"/>
              <a:t>Finny’s</a:t>
            </a:r>
            <a:r>
              <a:rPr lang="en-CA" sz="1600" dirty="0" smtClean="0"/>
              <a:t> fall and what happened </a:t>
            </a:r>
          </a:p>
          <a:p>
            <a:pPr marL="457200" indent="-457200"/>
            <a:r>
              <a:rPr lang="en-CA" sz="1600" dirty="0" smtClean="0"/>
              <a:t>Gene was upset at Leper’s wartime hallucinations</a:t>
            </a:r>
          </a:p>
          <a:p>
            <a:pPr marL="457200" indent="-457200">
              <a:buNone/>
            </a:pPr>
            <a:r>
              <a:rPr lang="en-CA" sz="1600" u="sng" dirty="0" smtClean="0"/>
              <a:t>Chapter 11</a:t>
            </a:r>
          </a:p>
          <a:p>
            <a:pPr marL="457200" indent="-457200"/>
            <a:r>
              <a:rPr lang="en-CA" sz="1600" dirty="0" smtClean="0"/>
              <a:t>Back at Devon; Finny and Gene roommates</a:t>
            </a:r>
          </a:p>
          <a:p>
            <a:pPr marL="457200" indent="-457200"/>
            <a:r>
              <a:rPr lang="en-CA" sz="1600" dirty="0" smtClean="0"/>
              <a:t>Hanging out </a:t>
            </a:r>
            <a:r>
              <a:rPr lang="en-CA" sz="1600" dirty="0" smtClean="0"/>
              <a:t>with</a:t>
            </a:r>
            <a:r>
              <a:rPr lang="en-CA" sz="1600" dirty="0" smtClean="0"/>
              <a:t> </a:t>
            </a:r>
            <a:r>
              <a:rPr lang="en-CA" sz="1600" dirty="0" smtClean="0"/>
              <a:t>Gene, Finny, Brinker, Leper, discuss the war and also the accident</a:t>
            </a:r>
          </a:p>
          <a:p>
            <a:pPr marL="457200" indent="-457200"/>
            <a:r>
              <a:rPr lang="en-CA" sz="1600" dirty="0" smtClean="0"/>
              <a:t>Brinker’s idea to hold an Inquiry Process at Assembly Hall for the events of </a:t>
            </a:r>
            <a:r>
              <a:rPr lang="en-CA" sz="1600" dirty="0" err="1" smtClean="0"/>
              <a:t>Finny’s</a:t>
            </a:r>
            <a:r>
              <a:rPr lang="en-CA" sz="1600" dirty="0" smtClean="0"/>
              <a:t> fall</a:t>
            </a:r>
          </a:p>
          <a:p>
            <a:pPr marL="457200" indent="-457200"/>
            <a:r>
              <a:rPr lang="en-CA" sz="1600" dirty="0" smtClean="0"/>
              <a:t>Leper acting as a witness, Brinker as a judge</a:t>
            </a:r>
          </a:p>
          <a:p>
            <a:pPr marL="457200" indent="-457200"/>
            <a:r>
              <a:rPr lang="en-CA" sz="1600" dirty="0" smtClean="0"/>
              <a:t>Finny says he doesn’t care anymore about the results; he hobbles out of the Inquiry, seemed upset and likely fell down the stairs</a:t>
            </a:r>
          </a:p>
          <a:p>
            <a:pPr marL="457200" indent="-457200"/>
            <a:endParaRPr lang="en-CA" sz="1600" dirty="0" smtClean="0"/>
          </a:p>
          <a:p>
            <a:pPr marL="457200" indent="-457200"/>
            <a:endParaRPr lang="en-CA" sz="1600" dirty="0" smtClean="0"/>
          </a:p>
          <a:p>
            <a:pPr marL="457200" indent="-457200">
              <a:buNone/>
            </a:pPr>
            <a:endParaRPr lang="en-CA" sz="1600" dirty="0" smtClean="0"/>
          </a:p>
          <a:p>
            <a:pPr marL="457200" indent="-457200"/>
            <a:endParaRPr lang="en-CA" sz="1600" dirty="0" smtClean="0"/>
          </a:p>
          <a:p>
            <a:pPr marL="457200" indent="-457200"/>
            <a:endParaRPr lang="en-CA" sz="1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Theme</a:t>
            </a:r>
            <a:endParaRPr lang="en-CA" sz="3600" dirty="0">
              <a:solidFill>
                <a:srgbClr val="C00000"/>
              </a:solidFill>
            </a:endParaRPr>
          </a:p>
        </p:txBody>
      </p:sp>
      <p:sp>
        <p:nvSpPr>
          <p:cNvPr id="3" name="Content Placeholder 2"/>
          <p:cNvSpPr>
            <a:spLocks noGrp="1"/>
          </p:cNvSpPr>
          <p:nvPr>
            <p:ph idx="1"/>
          </p:nvPr>
        </p:nvSpPr>
        <p:spPr/>
        <p:txBody>
          <a:bodyPr>
            <a:normAutofit lnSpcReduction="10000"/>
          </a:bodyPr>
          <a:lstStyle/>
          <a:p>
            <a:pPr marL="457200" indent="-457200">
              <a:buAutoNum type="arabicPeriod"/>
            </a:pPr>
            <a:endParaRPr lang="en-CA" sz="2000" dirty="0" smtClean="0"/>
          </a:p>
          <a:p>
            <a:pPr marL="457200" indent="-457200">
              <a:buAutoNum type="arabicPeriod"/>
            </a:pPr>
            <a:r>
              <a:rPr lang="en-CA" sz="1600" u="sng" dirty="0" smtClean="0"/>
              <a:t>Education</a:t>
            </a:r>
            <a:r>
              <a:rPr lang="en-CA" sz="1600" dirty="0" smtClean="0"/>
              <a:t>: style of education (private boys’ US boarding school; takes a second spot to the War </a:t>
            </a:r>
            <a:r>
              <a:rPr lang="en-CA" sz="1600" dirty="0" smtClean="0"/>
              <a:t>Effort); </a:t>
            </a:r>
            <a:r>
              <a:rPr lang="en-CA" sz="1600" dirty="0" smtClean="0"/>
              <a:t>finding the truth about </a:t>
            </a:r>
            <a:r>
              <a:rPr lang="en-CA" sz="1600" dirty="0" err="1" smtClean="0"/>
              <a:t>Finny’s</a:t>
            </a:r>
            <a:r>
              <a:rPr lang="en-CA" sz="1600" dirty="0" smtClean="0"/>
              <a:t> fall</a:t>
            </a:r>
          </a:p>
          <a:p>
            <a:pPr marL="457200" indent="-457200">
              <a:buAutoNum type="arabicPeriod"/>
            </a:pPr>
            <a:endParaRPr lang="en-CA" sz="1600" u="sng" dirty="0" smtClean="0"/>
          </a:p>
          <a:p>
            <a:pPr marL="457200" indent="-457200">
              <a:buNone/>
            </a:pPr>
            <a:r>
              <a:rPr lang="en-CA" sz="1600" dirty="0" smtClean="0"/>
              <a:t>2.      </a:t>
            </a:r>
            <a:r>
              <a:rPr lang="en-CA" sz="1600" u="sng" dirty="0" smtClean="0"/>
              <a:t>Trust:</a:t>
            </a:r>
            <a:r>
              <a:rPr lang="en-CA" sz="1600" dirty="0" smtClean="0"/>
              <a:t> still good trust between Finny/Gene; Brinker does not trust Gene about the Fall; All boys trust Leper’s bad experiences from the war</a:t>
            </a:r>
          </a:p>
          <a:p>
            <a:pPr marL="457200" indent="-457200">
              <a:buAutoNum type="arabicPeriod"/>
            </a:pPr>
            <a:endParaRPr lang="en-CA" sz="1600" u="sng" dirty="0" smtClean="0"/>
          </a:p>
          <a:p>
            <a:pPr marL="457200" indent="-457200">
              <a:buAutoNum type="arabicPeriod" startAt="3"/>
            </a:pPr>
            <a:r>
              <a:rPr lang="en-CA" sz="1600" u="sng" dirty="0" smtClean="0"/>
              <a:t>Friendship:</a:t>
            </a:r>
            <a:r>
              <a:rPr lang="en-CA" sz="1600" dirty="0" smtClean="0"/>
              <a:t> New developing Friendship between Leper/Gene, takes the focus away from Gene/Finny; Brinker seems to be looking for friendships </a:t>
            </a:r>
          </a:p>
          <a:p>
            <a:pPr marL="457200" indent="-457200">
              <a:buNone/>
            </a:pPr>
            <a:endParaRPr lang="en-CA" sz="1600" dirty="0" smtClean="0"/>
          </a:p>
          <a:p>
            <a:pPr marL="457200" indent="-457200">
              <a:buNone/>
            </a:pPr>
            <a:endParaRPr lang="en-CA" sz="1600" u="sng" dirty="0" smtClean="0"/>
          </a:p>
          <a:p>
            <a:pPr marL="457200" indent="-457200">
              <a:buNone/>
            </a:pPr>
            <a:r>
              <a:rPr lang="en-CA" sz="1600" dirty="0" smtClean="0"/>
              <a:t>4.       </a:t>
            </a:r>
            <a:r>
              <a:rPr lang="en-CA" sz="1600" u="sng" dirty="0" smtClean="0"/>
              <a:t>Identity:</a:t>
            </a:r>
            <a:r>
              <a:rPr lang="en-CA" sz="1600" dirty="0" smtClean="0"/>
              <a:t>  Gene still trying to find his identity (pursuing Leper as a friend); Leper trying to find his identity; Finny still has strong identity; Brinker strong identity</a:t>
            </a:r>
          </a:p>
          <a:p>
            <a:pPr marL="457200" indent="-457200">
              <a:buAutoNum type="arabicPeriod" startAt="3"/>
            </a:pPr>
            <a:endParaRPr lang="en-CA" sz="1600" u="sng" dirty="0" smtClean="0"/>
          </a:p>
          <a:p>
            <a:pPr marL="457200" indent="-457200">
              <a:buNone/>
            </a:pPr>
            <a:r>
              <a:rPr lang="en-CA" sz="1600" dirty="0" smtClean="0"/>
              <a:t>5.      </a:t>
            </a:r>
            <a:r>
              <a:rPr lang="en-CA" sz="1600" u="sng" dirty="0" smtClean="0"/>
              <a:t>Reality:</a:t>
            </a:r>
            <a:r>
              <a:rPr lang="en-CA" sz="1600" dirty="0" smtClean="0"/>
              <a:t> all seem to be tuned into the war experience, becomes more real after Leper’s experience; Inquiry Process turns </a:t>
            </a:r>
            <a:r>
              <a:rPr lang="en-CA" sz="1600" dirty="0" err="1" smtClean="0"/>
              <a:t>Finny’s</a:t>
            </a:r>
            <a:r>
              <a:rPr lang="en-CA" sz="1600" dirty="0" smtClean="0"/>
              <a:t> fall into more of a reality; digs up the past</a:t>
            </a: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None/>
            </a:pPr>
            <a:endParaRPr lang="en-CA"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Meaningful Quotes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CA" sz="1600" dirty="0" smtClean="0"/>
              <a:t>Pg. 152 </a:t>
            </a:r>
            <a:r>
              <a:rPr lang="en-CA" sz="1600" i="1" dirty="0" smtClean="0"/>
              <a:t>“I wanted to see </a:t>
            </a:r>
            <a:r>
              <a:rPr lang="en-CA" sz="1600" i="1" dirty="0" err="1" smtClean="0"/>
              <a:t>Phinneas</a:t>
            </a:r>
            <a:r>
              <a:rPr lang="en-CA" sz="1600" i="1" dirty="0" smtClean="0"/>
              <a:t> and </a:t>
            </a:r>
            <a:r>
              <a:rPr lang="en-CA" sz="1600" i="1" dirty="0" err="1" smtClean="0"/>
              <a:t>Phinneas</a:t>
            </a:r>
            <a:r>
              <a:rPr lang="en-CA" sz="1600" i="1" dirty="0" smtClean="0"/>
              <a:t> only. With him there was no conflict except between athletes. Something Greek inspired and Olympian in which victory would go to whoever was the strongest in body and heart.”</a:t>
            </a:r>
            <a:r>
              <a:rPr lang="en-CA" sz="1600" dirty="0" smtClean="0"/>
              <a:t>This was the only conflict he had ever believed in”.  Gene speaking, still looking up to Finny, really admiring him for his athletic strength</a:t>
            </a:r>
          </a:p>
          <a:p>
            <a:pPr>
              <a:buAutoNum type="arabicPeriod"/>
            </a:pPr>
            <a:endParaRPr lang="en-CA" sz="1600" dirty="0" smtClean="0"/>
          </a:p>
          <a:p>
            <a:pPr>
              <a:buAutoNum type="arabicPeriod"/>
            </a:pPr>
            <a:r>
              <a:rPr lang="en-CA" sz="1600" dirty="0" smtClean="0"/>
              <a:t>Pg. 160 </a:t>
            </a:r>
            <a:r>
              <a:rPr lang="en-CA" sz="1600" i="1" dirty="0" smtClean="0"/>
              <a:t>“ I don’t know” he shrugged and chuckled in his best manner , “nobody knows “. Then the charm disappeared and he added “unless you knew. </a:t>
            </a:r>
            <a:r>
              <a:rPr lang="en-CA" sz="1600" dirty="0" smtClean="0"/>
              <a:t>Brinker talking to Gene about what happened; pushing/prodding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Figurative Language</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1600" dirty="0" smtClean="0"/>
              <a:t>pg. 140 </a:t>
            </a:r>
            <a:r>
              <a:rPr lang="en-CA" sz="1600" i="1" dirty="0" smtClean="0"/>
              <a:t>“ In which the snow white almost too blueness lay like a soft comforter over the hills and the birches and pines indestructibly held their ground.” </a:t>
            </a:r>
            <a:r>
              <a:rPr lang="en-CA" sz="1600" dirty="0" smtClean="0"/>
              <a:t>describing the season and setting, importance of it, stillness, Simile</a:t>
            </a:r>
          </a:p>
          <a:p>
            <a:pPr marL="457200" indent="-457200">
              <a:buAutoNum type="arabicPeriod"/>
            </a:pPr>
            <a:endParaRPr lang="en-CA" sz="1600" dirty="0" smtClean="0"/>
          </a:p>
          <a:p>
            <a:pPr marL="457200" indent="-457200">
              <a:buAutoNum type="arabicPeriod"/>
            </a:pPr>
            <a:r>
              <a:rPr lang="en-CA" sz="1600" dirty="0" smtClean="0"/>
              <a:t>Pg. 139 “</a:t>
            </a:r>
            <a:r>
              <a:rPr lang="en-CA" sz="1600" i="1" dirty="0" smtClean="0"/>
              <a:t>A bleak draughty train ride that deports seemingly near no town a bus station in which none of the people were fully awake or seems claim or looked as though they had homes anywhere.”</a:t>
            </a:r>
            <a:r>
              <a:rPr lang="en-CA" sz="1600" dirty="0" smtClean="0"/>
              <a:t> Simile to show poor town</a:t>
            </a:r>
          </a:p>
          <a:p>
            <a:pPr marL="457200" indent="-457200">
              <a:buAutoNum type="arabicPeriod"/>
            </a:pPr>
            <a:endParaRPr lang="en-CA" sz="1600" dirty="0" smtClean="0"/>
          </a:p>
          <a:p>
            <a:pPr marL="457200" indent="-457200">
              <a:buAutoNum type="arabicPeriod"/>
            </a:pPr>
            <a:endParaRPr lang="en-CA" sz="1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Vocabulary-Ch.10-11</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CA" sz="1600" dirty="0" smtClean="0"/>
              <a:t>Indestructibly</a:t>
            </a:r>
          </a:p>
          <a:p>
            <a:pPr>
              <a:buAutoNum type="arabicPeriod"/>
            </a:pPr>
            <a:r>
              <a:rPr lang="en-CA" sz="1600" dirty="0" smtClean="0"/>
              <a:t>Bleak</a:t>
            </a:r>
          </a:p>
          <a:p>
            <a:pPr>
              <a:buAutoNum type="arabicPeriod"/>
            </a:pPr>
            <a:r>
              <a:rPr lang="en-CA" sz="1600" dirty="0" smtClean="0"/>
              <a:t>Draughty</a:t>
            </a:r>
          </a:p>
          <a:p>
            <a:pPr>
              <a:buAutoNum type="arabicPeriod"/>
            </a:pPr>
            <a:r>
              <a:rPr lang="en-CA" sz="1600" dirty="0" smtClean="0"/>
              <a:t>Dishonourable </a:t>
            </a:r>
          </a:p>
          <a:p>
            <a:pPr>
              <a:buAutoNum type="arabicPeriod"/>
            </a:pPr>
            <a:r>
              <a:rPr lang="en-CA" sz="1600" dirty="0" smtClean="0"/>
              <a:t>Imperceptibly</a:t>
            </a:r>
          </a:p>
          <a:p>
            <a:pPr>
              <a:buAutoNum type="arabicPeriod"/>
            </a:pPr>
            <a:r>
              <a:rPr lang="en-CA" sz="1600" dirty="0" smtClean="0"/>
              <a:t>Timidly</a:t>
            </a:r>
          </a:p>
          <a:p>
            <a:pPr>
              <a:buAutoNum type="arabicPeriod"/>
            </a:pPr>
            <a:r>
              <a:rPr lang="en-CA" sz="1600" dirty="0" smtClean="0"/>
              <a:t>Recruited</a:t>
            </a:r>
          </a:p>
          <a:p>
            <a:pPr>
              <a:buAutoNum type="arabicPeriod"/>
            </a:pPr>
            <a:r>
              <a:rPr lang="en-CA" sz="1600" dirty="0" smtClean="0"/>
              <a:t>Irresponsibility</a:t>
            </a:r>
          </a:p>
          <a:p>
            <a:pPr>
              <a:buAutoNum type="arabicPeriod"/>
            </a:pPr>
            <a:r>
              <a:rPr lang="en-CA" sz="1600" dirty="0" smtClean="0"/>
              <a:t>Cheerfully</a:t>
            </a:r>
          </a:p>
          <a:p>
            <a:pPr>
              <a:buAutoNum type="arabicPeriod"/>
            </a:pPr>
            <a:r>
              <a:rPr lang="en-CA" sz="1600" dirty="0" smtClean="0"/>
              <a:t>Enthusiasm</a:t>
            </a:r>
          </a:p>
          <a:p>
            <a:pPr>
              <a:buAutoNum type="arabicPeriod"/>
            </a:pPr>
            <a:endParaRPr lang="en-CA" sz="1600" dirty="0" smtClean="0"/>
          </a:p>
          <a:p>
            <a:pPr>
              <a:buAutoNum type="arabicPeriod"/>
            </a:pPr>
            <a:endParaRPr lang="en-CA" sz="1400" dirty="0" smtClean="0"/>
          </a:p>
          <a:p>
            <a:pPr>
              <a:buAutoNum type="arabicPeriod"/>
            </a:pPr>
            <a:endParaRPr lang="en-CA" sz="1600" dirty="0" smtClean="0"/>
          </a:p>
          <a:p>
            <a:pPr>
              <a:buAutoNum type="arabicPeriod"/>
            </a:pPr>
            <a:endParaRPr lang="en-CA"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1100</TotalTime>
  <Words>810</Words>
  <Application>Microsoft Office PowerPoint</Application>
  <PresentationFormat>On-screen Show (4:3)</PresentationFormat>
  <Paragraphs>95</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 Separate Peace by John Knowles</vt:lpstr>
      <vt:lpstr>Main Characters</vt:lpstr>
      <vt:lpstr>Secondary Characters</vt:lpstr>
      <vt:lpstr>Setting</vt:lpstr>
      <vt:lpstr>Main Events</vt:lpstr>
      <vt:lpstr>Theme</vt:lpstr>
      <vt:lpstr>Meaningful Quotes</vt:lpstr>
      <vt:lpstr>Figurative Language</vt:lpstr>
      <vt:lpstr>Vocabulary-Ch.10-11</vt:lpstr>
      <vt:lpstr>Text and Society</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teacher</cp:lastModifiedBy>
  <cp:revision>215</cp:revision>
  <dcterms:created xsi:type="dcterms:W3CDTF">2019-05-05T23:22:58Z</dcterms:created>
  <dcterms:modified xsi:type="dcterms:W3CDTF">2020-11-17T14:56:45Z</dcterms:modified>
</cp:coreProperties>
</file>