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2" r:id="rId6"/>
    <p:sldId id="286" r:id="rId7"/>
    <p:sldId id="281" r:id="rId8"/>
    <p:sldId id="288" r:id="rId9"/>
    <p:sldId id="289" r:id="rId10"/>
    <p:sldId id="279" r:id="rId11"/>
    <p:sldId id="291" r:id="rId12"/>
    <p:sldId id="292" r:id="rId13"/>
    <p:sldId id="28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Veteran Typewriter" panose="02000500000000000000" pitchFamily="2" charset="0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97" autoAdjust="0"/>
  </p:normalViewPr>
  <p:slideViewPr>
    <p:cSldViewPr>
      <p:cViewPr varScale="1">
        <p:scale>
          <a:sx n="69" d="100"/>
          <a:sy n="69" d="100"/>
        </p:scale>
        <p:origin x="1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B92544-3E9F-489F-98B6-12FA8AD44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7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9D280-55C5-40B3-A213-78FCD9756B70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CA" sz="1800" dirty="0">
                <a:solidFill>
                  <a:srgbClr val="0000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</a:br>
            <a:r>
              <a:rPr lang="en-CA" sz="1800" dirty="0">
                <a:solidFill>
                  <a:srgbClr val="0000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Copyright </a:t>
            </a:r>
            <a:r>
              <a:rPr lang="en-C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Cambria" panose="02040503050406030204" pitchFamily="18" charset="0"/>
              </a:rPr>
              <a:t>©</a:t>
            </a:r>
            <a:r>
              <a:rPr lang="en-CA" sz="1800" dirty="0">
                <a:solidFill>
                  <a:srgbClr val="0000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2022 Kosowan’s Korner. All rights reserved.</a:t>
            </a:r>
            <a:endParaRPr lang="en-C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92544-3E9F-489F-98B6-12FA8AD44FF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9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WET-SO-IH-TIN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92544-3E9F-489F-98B6-12FA8AD44FF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4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WET-SO-IH-TIN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92544-3E9F-489F-98B6-12FA8AD44FF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01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92544-3E9F-489F-98B6-12FA8AD44FF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73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In 1884, the federal government banned potlatches under the Indian Act, with other ceremonies such as the sun dance to follow in the coming years. 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These were important ceremonies for coastal First Nations in the British Columbia.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92544-3E9F-489F-98B6-12FA8AD44FF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87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In 1884, the federal government banned potlatches under the Indian Act, with other ceremonies such as the sun dance to follow in the coming years. 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These were important ceremonies for coastal First Nations in the British Columbia.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92544-3E9F-489F-98B6-12FA8AD44FF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8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A written page of the Williams Treaty for the </a:t>
            </a:r>
            <a:r>
              <a:rPr lang="en-US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Mississaugas</a:t>
            </a:r>
            <a:r>
              <a:rPr lang="en-US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of Rice, Mud and Scugog Lakes and </a:t>
            </a:r>
            <a:r>
              <a:rPr lang="en-US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Alderville</a:t>
            </a:r>
            <a:r>
              <a:rPr lang="en-US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. (Library and Archives Canada)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92544-3E9F-489F-98B6-12FA8AD44FF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62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F9FA-2E8A-4EED-9C07-2DA6AA89C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8429-E27D-4AEE-BFDA-AAB7CDA2E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34E7-AECF-40FA-AC62-B0435E9EF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CC2A-FFBE-4787-97C3-B39B3E5B5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D1AE-6731-4F7C-AF94-272F66E8C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7790-21BD-4496-ABC6-1E49B42E9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9BE7-99D6-4978-8EEF-657D43E5C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ED25-D280-47F5-9DFD-7A00FD4AB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073DE-CF26-43D3-B55F-8D770EC04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76C8-AE60-45FC-93A9-6799B1F6F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FC29-E804-4541-B0EE-1C9DE834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19CCD0-BAFD-416D-B8BB-61993619C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digenous self-government in Canada - Wikiwand">
            <a:extLst>
              <a:ext uri="{FF2B5EF4-FFF2-40B4-BE49-F238E27FC236}">
                <a16:creationId xmlns:a16="http://schemas.microsoft.com/office/drawing/2014/main" id="{27EC908D-003A-AA77-3E08-677AB03E4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5" b="19326"/>
          <a:stretch/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570" y="4072043"/>
            <a:ext cx="9141712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800" kern="1200" dirty="0">
                <a:solidFill>
                  <a:srgbClr val="FFFFFF"/>
                </a:solidFill>
                <a:latin typeface="Veteran Typewriter" panose="02000500000000000000" pitchFamily="2" charset="0"/>
                <a:ea typeface="+mn-ea"/>
                <a:cs typeface="+mn-cs"/>
              </a:rPr>
              <a:t>Indigenous Governance </a:t>
            </a:r>
            <a:br>
              <a:rPr lang="en-US" sz="4800" kern="1200" dirty="0">
                <a:solidFill>
                  <a:srgbClr val="FFFFFF"/>
                </a:solidFill>
                <a:latin typeface="Veteran Typewriter" panose="02000500000000000000" pitchFamily="2" charset="0"/>
                <a:ea typeface="+mn-ea"/>
                <a:cs typeface="+mn-cs"/>
              </a:rPr>
            </a:br>
            <a:r>
              <a:rPr lang="en-US" sz="4800" kern="1200" dirty="0">
                <a:solidFill>
                  <a:srgbClr val="FFFFFF"/>
                </a:solidFill>
                <a:latin typeface="Veteran Typewriter" panose="02000500000000000000" pitchFamily="2" charset="0"/>
                <a:ea typeface="+mn-ea"/>
                <a:cs typeface="+mn-cs"/>
              </a:rPr>
              <a:t>in Canada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534C2F-EB98-47EC-85A2-11B19EF45C57}"/>
              </a:ext>
            </a:extLst>
          </p:cNvPr>
          <p:cNvSpPr txBox="1"/>
          <p:nvPr/>
        </p:nvSpPr>
        <p:spPr>
          <a:xfrm>
            <a:off x="-6857" y="5934660"/>
            <a:ext cx="9143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br>
              <a:rPr lang="en-CA" dirty="0">
                <a:solidFill>
                  <a:srgbClr val="FFFF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</a:br>
            <a:r>
              <a:rPr lang="en-CA" dirty="0">
                <a:solidFill>
                  <a:srgbClr val="FFFF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Copyright </a:t>
            </a:r>
            <a:r>
              <a:rPr lang="en-CA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Cambria" panose="02040503050406030204" pitchFamily="18" charset="0"/>
              </a:rPr>
              <a:t>©</a:t>
            </a:r>
            <a:r>
              <a:rPr lang="en-CA" dirty="0">
                <a:solidFill>
                  <a:srgbClr val="FFFF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2022 Kosowan’s Korner. </a:t>
            </a:r>
            <a:br>
              <a:rPr lang="en-CA" dirty="0">
                <a:solidFill>
                  <a:srgbClr val="FFFF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</a:br>
            <a:r>
              <a:rPr lang="en-CA" dirty="0">
                <a:solidFill>
                  <a:srgbClr val="FFFF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All rights reserved.</a:t>
            </a:r>
            <a:endParaRPr lang="en-CA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700">
                <a:latin typeface="Veteran Typewriter" panose="02000500000000000000" pitchFamily="2" charset="0"/>
              </a:rPr>
              <a:t>The Indian Act</a:t>
            </a:r>
          </a:p>
        </p:txBody>
      </p:sp>
      <p:sp>
        <p:nvSpPr>
          <p:cNvPr id="105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 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Act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is the 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federal government’s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central legislation that provides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authority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administer 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status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local 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Nations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governments and the management of 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reserve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land.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also outlines governmental obligations to First Nations peoples.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hat do you really know about The Indian Act? | CBC Radio">
            <a:extLst>
              <a:ext uri="{FF2B5EF4-FFF2-40B4-BE49-F238E27FC236}">
                <a16:creationId xmlns:a16="http://schemas.microsoft.com/office/drawing/2014/main" id="{8F01982D-FB28-3DE8-6E94-A0226904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286" y="1893665"/>
            <a:ext cx="4094226" cy="30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4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700">
                <a:latin typeface="Veteran Typewriter" panose="02000500000000000000" pitchFamily="2" charset="0"/>
              </a:rPr>
              <a:t>The Indian Act</a:t>
            </a:r>
          </a:p>
        </p:txBody>
      </p:sp>
      <p:sp>
        <p:nvSpPr>
          <p:cNvPr id="105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Many see the Act as a symbol of Native Oppression, as it provided the Government with incredible control over the lives of its Indigenous peoples. 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The Residential School System and the Potlach Law of 1884 are examples of how the Indian Act made it possible for the Canadian Government to restrict Indigenous Rights.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hat do you really know about The Indian Act? | CBC Radio">
            <a:extLst>
              <a:ext uri="{FF2B5EF4-FFF2-40B4-BE49-F238E27FC236}">
                <a16:creationId xmlns:a16="http://schemas.microsoft.com/office/drawing/2014/main" id="{8F01982D-FB28-3DE8-6E94-A0226904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286" y="1893665"/>
            <a:ext cx="4094226" cy="30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3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806119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700" dirty="0">
                <a:latin typeface="Veteran Typewriter" panose="02000500000000000000" pitchFamily="2" charset="0"/>
              </a:rPr>
              <a:t>Reflecting on The Indian Act</a:t>
            </a:r>
          </a:p>
        </p:txBody>
      </p:sp>
      <p:sp>
        <p:nvSpPr>
          <p:cNvPr id="105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660904"/>
            <a:ext cx="8670798" cy="3547872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be federally recognized as an Indian either in Canada or the United States, an individual must be able to comply with very distinct standards of government regulation… The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Act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 Canada, in this respect, is much more than a body of laws that for over a century have controlled every aspect of Indian life. As a regulatory regime, the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Act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provides ways of understanding Native identity, organizing a conceptual framework that has shaped contemporary Native life in ways that are now so familiar as to almost seem “natural.”</a:t>
            </a:r>
          </a:p>
          <a:p>
            <a:pPr marL="0" indent="0" algn="r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–Bonita Lawrence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E293C-2522-95AA-DA19-1DE0AFF919FC}"/>
              </a:ext>
            </a:extLst>
          </p:cNvPr>
          <p:cNvSpPr txBox="1">
            <a:spLocks/>
          </p:cNvSpPr>
          <p:nvPr/>
        </p:nvSpPr>
        <p:spPr bwMode="auto">
          <a:xfrm>
            <a:off x="27878" y="5230219"/>
            <a:ext cx="9116122" cy="14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CA" sz="2200" kern="0" dirty="0">
                <a:solidFill>
                  <a:srgbClr val="FF0000"/>
                </a:solidFill>
                <a:latin typeface="Veteran Typewriter" panose="02000500000000000000" pitchFamily="2" charset="0"/>
              </a:rPr>
              <a:t>How do you think the Indian Act </a:t>
            </a:r>
            <a:br>
              <a:rPr lang="en-CA" sz="2200" kern="0" dirty="0">
                <a:solidFill>
                  <a:srgbClr val="FF0000"/>
                </a:solidFill>
                <a:latin typeface="Veteran Typewriter" panose="02000500000000000000" pitchFamily="2" charset="0"/>
              </a:rPr>
            </a:br>
            <a:r>
              <a:rPr lang="en-CA" sz="2200" kern="0" dirty="0">
                <a:solidFill>
                  <a:srgbClr val="FF0000"/>
                </a:solidFill>
                <a:latin typeface="Veteran Typewriter" panose="02000500000000000000" pitchFamily="2" charset="0"/>
              </a:rPr>
              <a:t>impacted the lives of Indigenous Peoples?</a:t>
            </a:r>
          </a:p>
        </p:txBody>
      </p:sp>
    </p:spTree>
    <p:extLst>
      <p:ext uri="{BB962C8B-B14F-4D97-AF65-F5344CB8AC3E}">
        <p14:creationId xmlns:p14="http://schemas.microsoft.com/office/powerpoint/2010/main" val="102112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275" y="713232"/>
            <a:ext cx="3865626" cy="119786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00"/>
                </a:solidFill>
                <a:latin typeface="Veteran Typewriter" panose="02000500000000000000" pitchFamily="2" charset="0"/>
              </a:rPr>
              <a:t>Treaties</a:t>
            </a:r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3D23A0BA-0833-6F28-1A73-C102BB802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r="9043" b="2"/>
          <a:stretch/>
        </p:blipFill>
        <p:spPr bwMode="auto">
          <a:xfrm>
            <a:off x="20" y="10"/>
            <a:ext cx="41213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9996" y="822960"/>
            <a:ext cx="6858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275" y="2048256"/>
            <a:ext cx="3865626" cy="41239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 m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ore than </a:t>
            </a:r>
            <a:r>
              <a:rPr lang="en-US" sz="18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 treaties 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other land agreements cover Ontario. </a:t>
            </a:r>
          </a:p>
          <a:p>
            <a:pPr marL="0" indent="0">
              <a:buNone/>
            </a:pPr>
            <a:endParaRPr lang="en-US" sz="1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Treaties are </a:t>
            </a:r>
            <a:r>
              <a:rPr lang="en-US" sz="18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legal agreements 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set out the </a:t>
            </a:r>
            <a:r>
              <a:rPr lang="en-US" sz="18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rights and responsibilities 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First Nations and the provincial and federal governments.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Indigenous Land Acknowledgement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you hear every morning names the specific treaties for the land upon which your school is built.</a:t>
            </a:r>
            <a:endParaRPr lang="en-C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12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00" y="662399"/>
            <a:ext cx="4496990" cy="1494000"/>
          </a:xfrm>
        </p:spPr>
        <p:txBody>
          <a:bodyPr anchor="t">
            <a:normAutofit fontScale="90000"/>
          </a:bodyPr>
          <a:lstStyle/>
          <a:p>
            <a:r>
              <a:rPr lang="en-CA" dirty="0">
                <a:latin typeface="Veteran Typewriter" panose="02000500000000000000" pitchFamily="2" charset="0"/>
              </a:rPr>
              <a:t>Indigenous Forms of Government</a:t>
            </a:r>
          </a:p>
        </p:txBody>
      </p:sp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3087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088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286000"/>
            <a:ext cx="4511923" cy="3844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Indigenous peoples 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 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 own forms of government for thousands of years.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>
                  <a:alpha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 government structures reflected the </a:t>
            </a:r>
            <a:r>
              <a:rPr lang="en-US" sz="2000" b="1" i="0" dirty="0">
                <a:solidFill>
                  <a:schemeClr val="accent6">
                    <a:lumMod val="50000"/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economic, social and geographic diversity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Indigenous peoples.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0" i="0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European colonizers, initial 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partnerships between colonial governments with Indigenous nations developed through </a:t>
            </a:r>
            <a:r>
              <a:rPr lang="en-US" sz="2000" b="1" i="0" dirty="0">
                <a:solidFill>
                  <a:schemeClr val="accent6">
                    <a:lumMod val="50000"/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treaties, trade and military alliances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0" i="0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tatue of 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E9AA7365-1334-0D24-4411-CE7B28706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71" y="865137"/>
            <a:ext cx="2935623" cy="512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82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00" y="662399"/>
            <a:ext cx="4496990" cy="1494000"/>
          </a:xfrm>
        </p:spPr>
        <p:txBody>
          <a:bodyPr anchor="t">
            <a:normAutofit/>
          </a:bodyPr>
          <a:lstStyle/>
          <a:p>
            <a:r>
              <a:rPr lang="en-CA" dirty="0">
                <a:latin typeface="Veteran Typewriter" panose="02000500000000000000" pitchFamily="2" charset="0"/>
              </a:rPr>
              <a:t>Relationship Sours</a:t>
            </a:r>
          </a:p>
        </p:txBody>
      </p:sp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3087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088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286000"/>
            <a:ext cx="4511923" cy="3844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 many centuries, these relationships were eroded by laws, policies and decisions that were based on a </a:t>
            </a:r>
            <a:r>
              <a:rPr lang="en-US" sz="2000" b="1" i="0" dirty="0">
                <a:solidFill>
                  <a:schemeClr val="accent6">
                    <a:lumMod val="50000"/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colonial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i="0" dirty="0">
                <a:solidFill>
                  <a:schemeClr val="accent6">
                    <a:lumMod val="50000"/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paternalistic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approach.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>
                  <a:alpha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includes the </a:t>
            </a:r>
            <a:r>
              <a:rPr lang="en-US" sz="2000" b="1" i="1" dirty="0">
                <a:solidFill>
                  <a:schemeClr val="accent6">
                    <a:lumMod val="50000"/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Act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which was passed in 1876 and still determines the way the First Nations in Canada are governed to this day. </a:t>
            </a:r>
            <a:b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 </a:t>
            </a:r>
            <a:r>
              <a:rPr lang="en-US" sz="2000" b="0" i="1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Act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imposed a </a:t>
            </a:r>
            <a:r>
              <a:rPr lang="en-US" sz="2000" b="1" i="0" dirty="0">
                <a:solidFill>
                  <a:schemeClr val="accent6">
                    <a:lumMod val="50000"/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colonial governance system </a:t>
            </a:r>
            <a:r>
              <a:rPr lang="en-US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First Nation communities where authority rested with the federal Minister.</a:t>
            </a:r>
          </a:p>
        </p:txBody>
      </p:sp>
      <p:pic>
        <p:nvPicPr>
          <p:cNvPr id="5" name="Picture 4" descr="A statue of 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E9AA7365-1334-0D24-4411-CE7B28706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71" y="865137"/>
            <a:ext cx="2935623" cy="51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CA" sz="3100" dirty="0">
                <a:latin typeface="Veteran Typewriter" panose="02000500000000000000" pitchFamily="2" charset="0"/>
              </a:rPr>
              <a:t>Control of Indigenous Government</a:t>
            </a:r>
          </a:p>
        </p:txBody>
      </p:sp>
      <p:pic>
        <p:nvPicPr>
          <p:cNvPr id="4100" name="Picture 4" descr="Image Gallery - Library and Archives Canada">
            <a:extLst>
              <a:ext uri="{FF2B5EF4-FFF2-40B4-BE49-F238E27FC236}">
                <a16:creationId xmlns:a16="http://schemas.microsoft.com/office/drawing/2014/main" id="{463BBE83-1D72-D097-D681-F77EE81F6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2" b="18830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4038600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Since Confederation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Canadian colonial legislation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dictates how Indigenous peoples were to be governed.</a:t>
            </a:r>
          </a:p>
          <a:p>
            <a:pPr marL="0" indent="0">
              <a:buNone/>
            </a:pPr>
            <a:b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Canada, First Nations, Intuit and the </a:t>
            </a:r>
            <a:r>
              <a:rPr lang="en-CA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Métis have a right of self-government that is guaranteed in Section 35 of </a:t>
            </a:r>
            <a:r>
              <a:rPr lang="en-CA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Constitution Act, 1982</a:t>
            </a:r>
            <a: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91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2B161DA9-FCC6-6907-8FDB-65D0BE4DA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535"/>
          <a:stretch/>
        </p:blipFill>
        <p:spPr bwMode="auto">
          <a:xfrm>
            <a:off x="-27305" y="-75512"/>
            <a:ext cx="9171076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61" y="4407899"/>
            <a:ext cx="2438628" cy="1509931"/>
          </a:xfrm>
        </p:spPr>
        <p:txBody>
          <a:bodyPr>
            <a:normAutofit/>
          </a:bodyPr>
          <a:lstStyle/>
          <a:p>
            <a:r>
              <a:rPr lang="en-CA" sz="31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Indigenous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99" y="4992042"/>
            <a:ext cx="5562601" cy="150993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Today, decision making power about how social programs and services are delivered is in the hands of local Indigenous governments.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governance deals with implementation of services such as public health, social supports, education, land access and hunting/fishing rights amongst others.</a:t>
            </a:r>
            <a:b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0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0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2B161DA9-FCC6-6907-8FDB-65D0BE4DA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535"/>
          <a:stretch/>
        </p:blipFill>
        <p:spPr bwMode="auto">
          <a:xfrm>
            <a:off x="-27305" y="-75512"/>
            <a:ext cx="9171076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07899"/>
            <a:ext cx="2438628" cy="1509931"/>
          </a:xfrm>
        </p:spPr>
        <p:txBody>
          <a:bodyPr>
            <a:normAutofit/>
          </a:bodyPr>
          <a:lstStyle/>
          <a:p>
            <a:r>
              <a:rPr lang="en-CA" sz="31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Indigenous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444" y="4500232"/>
            <a:ext cx="5943600" cy="150993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Canadian governments, including Indigenous ones, are subject to the Constitution and the </a:t>
            </a:r>
            <a:r>
              <a:rPr lang="en-US" sz="2000" b="1" i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Charter of Rights and Freedoms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 Claims 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been a catalyst for change for Indigenous Communities across Canada.</a:t>
            </a:r>
          </a:p>
        </p:txBody>
      </p:sp>
    </p:spTree>
    <p:extLst>
      <p:ext uri="{BB962C8B-B14F-4D97-AF65-F5344CB8AC3E}">
        <p14:creationId xmlns:p14="http://schemas.microsoft.com/office/powerpoint/2010/main" val="169086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98CA-263D-D3F6-FAB6-64BDAC4A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5" y="3962400"/>
            <a:ext cx="3124199" cy="2452687"/>
          </a:xfrm>
        </p:spPr>
        <p:txBody>
          <a:bodyPr anchor="ctr">
            <a:normAutofit fontScale="90000"/>
          </a:bodyPr>
          <a:lstStyle/>
          <a:p>
            <a:r>
              <a:rPr lang="en-CA" sz="3100" dirty="0">
                <a:latin typeface="Veteran Typewriter" panose="02000500000000000000" pitchFamily="2" charset="0"/>
              </a:rPr>
              <a:t>Land Claims &amp; Effective Change</a:t>
            </a:r>
            <a:br>
              <a:rPr lang="en-CA" sz="3100" dirty="0">
                <a:latin typeface="Veteran Typewriter" panose="02000500000000000000" pitchFamily="2" charset="0"/>
              </a:rPr>
            </a:br>
            <a:br>
              <a:rPr lang="en-CA" sz="3100" dirty="0">
                <a:latin typeface="Veteran Typewriter" panose="02000500000000000000" pitchFamily="2" charset="0"/>
              </a:rPr>
            </a:br>
            <a:r>
              <a:rPr lang="en-CA" sz="3100" b="1" dirty="0">
                <a:solidFill>
                  <a:srgbClr val="0070C0"/>
                </a:solidFill>
                <a:latin typeface="Veteran Typewriter" panose="02000500000000000000" pitchFamily="2" charset="0"/>
              </a:rPr>
              <a:t>James Bay &amp; Northern Quebec Agreement (1975)</a:t>
            </a:r>
          </a:p>
        </p:txBody>
      </p:sp>
      <p:pic>
        <p:nvPicPr>
          <p:cNvPr id="5122" name="Picture 2" descr="James Bay Hydro Project, Québec, Canada | EJAtlas">
            <a:extLst>
              <a:ext uri="{FF2B5EF4-FFF2-40B4-BE49-F238E27FC236}">
                <a16:creationId xmlns:a16="http://schemas.microsoft.com/office/drawing/2014/main" id="{615BFFAB-4179-E5D7-A5F1-561478E60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19939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940" y="4267200"/>
            <a:ext cx="5614060" cy="245268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Negotiated and settled because of a proposed hydroelectric power development. The Cree and Inuit, who had not signed a treaty with Canada fought the project.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esulted in the 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Cree-Naskapi (of Quebec) Act, 1984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the first piece of Indigenous self-government legislation in Canada. This replaced the 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Act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 established Indigenous communities in the region as 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corporate entities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Catholic groups fear Wet'suwet'en dispute puts First Nations reconciliation  at risk - Grandin Media">
            <a:extLst>
              <a:ext uri="{FF2B5EF4-FFF2-40B4-BE49-F238E27FC236}">
                <a16:creationId xmlns:a16="http://schemas.microsoft.com/office/drawing/2014/main" id="{50D84C43-7144-A1CD-A062-5E119896E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0" r="1" b="785"/>
          <a:stretch/>
        </p:blipFill>
        <p:spPr bwMode="auto">
          <a:xfrm>
            <a:off x="20" y="10"/>
            <a:ext cx="9171076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6159" name="Freeform: Shape 6158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371" y="4200452"/>
            <a:ext cx="5750480" cy="3047999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Recently, the 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Office of the Hereditary Chiefs of the </a:t>
            </a:r>
            <a:r>
              <a:rPr lang="en-US" sz="2000" b="1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Wetʼsuwetʼen</a:t>
            </a:r>
            <a:r>
              <a:rPr lang="en-US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were involved  in a landmark Land Claim issue in British Columbia. 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2021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Wetʼsuwetʼen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ruled by </a:t>
            </a:r>
            <a:r>
              <a:rPr lang="en-US" sz="200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Hereditery</a:t>
            </a:r>
            <a:r>
              <a:rPr lang="en-US" sz="200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Chiefs and are run as a Non-Profit Society with a Board of Directors.</a:t>
            </a:r>
          </a:p>
          <a:p>
            <a:pPr marL="0" indent="0" algn="l">
              <a:buNone/>
            </a:pPr>
            <a:br>
              <a:rPr lang="en-US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rgbClr val="2021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7DB18E-1BA6-3F4B-18FD-B17BEF1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6BB2D5-10FB-A5CD-053A-9E8DCCB94F83}"/>
              </a:ext>
            </a:extLst>
          </p:cNvPr>
          <p:cNvSpPr txBox="1">
            <a:spLocks/>
          </p:cNvSpPr>
          <p:nvPr/>
        </p:nvSpPr>
        <p:spPr bwMode="auto">
          <a:xfrm>
            <a:off x="31595" y="3962400"/>
            <a:ext cx="3124199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100" kern="0" dirty="0">
                <a:latin typeface="Veteran Typewriter" panose="02000500000000000000" pitchFamily="2" charset="0"/>
              </a:rPr>
              <a:t>Land Claims &amp; Effective Change</a:t>
            </a:r>
            <a:br>
              <a:rPr lang="en-CA" sz="3100" kern="0" dirty="0">
                <a:latin typeface="Veteran Typewriter" panose="02000500000000000000" pitchFamily="2" charset="0"/>
              </a:rPr>
            </a:br>
            <a:br>
              <a:rPr lang="en-CA" sz="3100" kern="0" dirty="0">
                <a:latin typeface="Veteran Typewriter" panose="02000500000000000000" pitchFamily="2" charset="0"/>
              </a:rPr>
            </a:br>
            <a:r>
              <a:rPr lang="en-CA" sz="3100" kern="0" dirty="0">
                <a:latin typeface="Veteran Typewriter" panose="02000500000000000000" pitchFamily="2" charset="0"/>
              </a:rPr>
              <a:t>Wet'suwet'en</a:t>
            </a:r>
            <a:endParaRPr lang="en-CA" sz="3100" b="1" kern="0" dirty="0">
              <a:solidFill>
                <a:srgbClr val="0070C0"/>
              </a:solidFill>
              <a:latin typeface="Veteran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5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Catholic groups fear Wet'suwet'en dispute puts First Nations reconciliation  at risk - Grandin Media">
            <a:extLst>
              <a:ext uri="{FF2B5EF4-FFF2-40B4-BE49-F238E27FC236}">
                <a16:creationId xmlns:a16="http://schemas.microsoft.com/office/drawing/2014/main" id="{50D84C43-7144-A1CD-A062-5E119896E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0" r="1" b="785"/>
          <a:stretch/>
        </p:blipFill>
        <p:spPr bwMode="auto">
          <a:xfrm>
            <a:off x="20" y="10"/>
            <a:ext cx="9171076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6159" name="Freeform: Shape 6158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4525-BF53-59A5-14E0-4830555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468" y="3962400"/>
            <a:ext cx="6104937" cy="30479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conflict over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Pipelines running under unceded lands</a:t>
            </a:r>
            <a:r>
              <a:rPr lang="en-US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provincial and federal Governments came to an agreement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the Wet’suwet’en hereditary chiefs.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2021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agreement recognized that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Wet’suwet’en rights and title are held by the Wet’suwet’en under their system of governance and that Indigenous communities should have control over infrastructure such as pipelines.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7DB18E-1BA6-3F4B-18FD-B17BEF1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6BB2D5-10FB-A5CD-053A-9E8DCCB94F83}"/>
              </a:ext>
            </a:extLst>
          </p:cNvPr>
          <p:cNvSpPr txBox="1">
            <a:spLocks/>
          </p:cNvSpPr>
          <p:nvPr/>
        </p:nvSpPr>
        <p:spPr bwMode="auto">
          <a:xfrm>
            <a:off x="31595" y="3962400"/>
            <a:ext cx="3124199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100" kern="0" dirty="0">
                <a:latin typeface="Veteran Typewriter" panose="02000500000000000000" pitchFamily="2" charset="0"/>
              </a:rPr>
              <a:t>Land Claims &amp; Effective Change</a:t>
            </a:r>
            <a:br>
              <a:rPr lang="en-CA" sz="3100" kern="0" dirty="0">
                <a:latin typeface="Veteran Typewriter" panose="02000500000000000000" pitchFamily="2" charset="0"/>
              </a:rPr>
            </a:br>
            <a:br>
              <a:rPr lang="en-CA" sz="3100" kern="0" dirty="0">
                <a:latin typeface="Veteran Typewriter" panose="02000500000000000000" pitchFamily="2" charset="0"/>
              </a:rPr>
            </a:br>
            <a:r>
              <a:rPr lang="en-CA" sz="3100" kern="0" dirty="0">
                <a:latin typeface="Veteran Typewriter" panose="02000500000000000000" pitchFamily="2" charset="0"/>
              </a:rPr>
              <a:t>Wet'suwet'en</a:t>
            </a:r>
            <a:endParaRPr lang="en-CA" sz="3100" b="1" kern="0" dirty="0">
              <a:solidFill>
                <a:srgbClr val="0070C0"/>
              </a:solidFill>
              <a:latin typeface="Veteran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843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890</Words>
  <Application>Microsoft Office PowerPoint</Application>
  <PresentationFormat>On-screen Show (4:3)</PresentationFormat>
  <Paragraphs>70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Veteran Typewriter</vt:lpstr>
      <vt:lpstr>Verdana</vt:lpstr>
      <vt:lpstr>Arial</vt:lpstr>
      <vt:lpstr>Calibri</vt:lpstr>
      <vt:lpstr>Open Sans</vt:lpstr>
      <vt:lpstr>Cambria</vt:lpstr>
      <vt:lpstr>Default Design</vt:lpstr>
      <vt:lpstr>PowerPoint Presentation</vt:lpstr>
      <vt:lpstr>Indigenous Forms of Government</vt:lpstr>
      <vt:lpstr>Relationship Sours</vt:lpstr>
      <vt:lpstr>Control of Indigenous Government</vt:lpstr>
      <vt:lpstr>Indigenous Governance</vt:lpstr>
      <vt:lpstr>Indigenous Governance</vt:lpstr>
      <vt:lpstr>Land Claims &amp; Effective Change  James Bay &amp; Northern Quebec Agreement (1975)</vt:lpstr>
      <vt:lpstr>PowerPoint Presentation</vt:lpstr>
      <vt:lpstr>PowerPoint Presentation</vt:lpstr>
      <vt:lpstr>The Indian Act</vt:lpstr>
      <vt:lpstr>The Indian Act</vt:lpstr>
      <vt:lpstr>Reflecting on The Indian Act</vt:lpstr>
      <vt:lpstr>Treaties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Kosowan, Kenneth</dc:creator>
  <cp:lastModifiedBy>Kosowan, Kenneth</cp:lastModifiedBy>
  <cp:revision>9</cp:revision>
  <dcterms:created xsi:type="dcterms:W3CDTF">2020-09-23T01:17:48Z</dcterms:created>
  <dcterms:modified xsi:type="dcterms:W3CDTF">2022-08-06T13:42:00Z</dcterms:modified>
</cp:coreProperties>
</file>