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7" r:id="rId2"/>
    <p:sldId id="315" r:id="rId3"/>
    <p:sldId id="320" r:id="rId4"/>
    <p:sldId id="322" r:id="rId5"/>
    <p:sldId id="284" r:id="rId6"/>
    <p:sldId id="292" r:id="rId7"/>
    <p:sldId id="323" r:id="rId8"/>
    <p:sldId id="283" r:id="rId9"/>
    <p:sldId id="321" r:id="rId10"/>
    <p:sldId id="329" r:id="rId11"/>
    <p:sldId id="267" r:id="rId12"/>
    <p:sldId id="258" r:id="rId13"/>
    <p:sldId id="326" r:id="rId14"/>
    <p:sldId id="327" r:id="rId15"/>
    <p:sldId id="328" r:id="rId16"/>
    <p:sldId id="311" r:id="rId17"/>
    <p:sldId id="313" r:id="rId18"/>
    <p:sldId id="310"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Veteran Typewriter" panose="02000500000000000000"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806" autoAdjust="0"/>
  </p:normalViewPr>
  <p:slideViewPr>
    <p:cSldViewPr snapToGrid="0">
      <p:cViewPr varScale="1">
        <p:scale>
          <a:sx n="68" d="100"/>
          <a:sy n="68" d="100"/>
        </p:scale>
        <p:origin x="126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36433-CEC6-49A9-B6EF-AFF4E12B4B46}" type="datetimeFigureOut">
              <a:rPr lang="en-CA" smtClean="0"/>
              <a:t>2022-08-06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F30A-7E14-4383-A927-91063540653F}" type="slidenum">
              <a:rPr lang="en-CA" smtClean="0"/>
              <a:t>‹#›</a:t>
            </a:fld>
            <a:endParaRPr lang="en-CA"/>
          </a:p>
        </p:txBody>
      </p:sp>
    </p:spTree>
    <p:extLst>
      <p:ext uri="{BB962C8B-B14F-4D97-AF65-F5344CB8AC3E}">
        <p14:creationId xmlns:p14="http://schemas.microsoft.com/office/powerpoint/2010/main" val="127493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9D2BC28-98FE-4737-BDF9-F07058F368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038C95-5162-4DE8-92BE-9870876083B8}" type="slidenum">
              <a:rPr lang="en-US" altLang="en-US" smtClean="0"/>
              <a:pPr/>
              <a:t>1</a:t>
            </a:fld>
            <a:endParaRPr lang="en-US" altLang="en-US"/>
          </a:p>
        </p:txBody>
      </p:sp>
      <p:sp>
        <p:nvSpPr>
          <p:cNvPr id="6147" name="Rectangle 2">
            <a:extLst>
              <a:ext uri="{FF2B5EF4-FFF2-40B4-BE49-F238E27FC236}">
                <a16:creationId xmlns:a16="http://schemas.microsoft.com/office/drawing/2014/main" id="{BB969E55-3358-4DAD-A7C1-AE67A5107BA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0B19D43-2F3C-4448-9F6E-B9A75F03A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Examples of traditions could be:</a:t>
            </a:r>
            <a:br>
              <a:rPr lang="en-CA" dirty="0"/>
            </a:br>
            <a:br>
              <a:rPr lang="en-CA" dirty="0"/>
            </a:br>
            <a:r>
              <a:rPr lang="en-CA" dirty="0"/>
              <a:t>- Inter-faith marriage</a:t>
            </a:r>
          </a:p>
          <a:p>
            <a:r>
              <a:rPr lang="en-CA" dirty="0"/>
              <a:t>- Gender norms</a:t>
            </a:r>
          </a:p>
          <a:p>
            <a:r>
              <a:rPr lang="en-CA" dirty="0"/>
              <a:t>- Work Ethic Beliefs</a:t>
            </a:r>
          </a:p>
          <a:p>
            <a:r>
              <a:rPr lang="en-CA" dirty="0"/>
              <a:t>- Views on Sex and Sexuality</a:t>
            </a:r>
          </a:p>
          <a:p>
            <a:endParaRPr lang="en-CA" dirty="0"/>
          </a:p>
        </p:txBody>
      </p:sp>
      <p:sp>
        <p:nvSpPr>
          <p:cNvPr id="4" name="Slide Number Placeholder 3"/>
          <p:cNvSpPr>
            <a:spLocks noGrp="1"/>
          </p:cNvSpPr>
          <p:nvPr>
            <p:ph type="sldNum" sz="quarter" idx="5"/>
          </p:nvPr>
        </p:nvSpPr>
        <p:spPr/>
        <p:txBody>
          <a:bodyPr/>
          <a:lstStyle/>
          <a:p>
            <a:fld id="{3930F30A-7E14-4383-A927-91063540653F}" type="slidenum">
              <a:rPr lang="en-CA" smtClean="0"/>
              <a:t>4</a:t>
            </a:fld>
            <a:endParaRPr lang="en-CA"/>
          </a:p>
        </p:txBody>
      </p:sp>
    </p:spTree>
    <p:extLst>
      <p:ext uri="{BB962C8B-B14F-4D97-AF65-F5344CB8AC3E}">
        <p14:creationId xmlns:p14="http://schemas.microsoft.com/office/powerpoint/2010/main" val="201739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0E68A51-A691-4A71-8D25-36184EF312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97548C-79CD-4093-892E-81D8B9F86A48}" type="slidenum">
              <a:rPr lang="en-US" altLang="en-US" smtClean="0">
                <a:solidFill>
                  <a:srgbClr val="000000"/>
                </a:solidFill>
              </a:rPr>
              <a:pPr/>
              <a:t>5</a:t>
            </a:fld>
            <a:endParaRPr lang="en-US" altLang="en-US">
              <a:solidFill>
                <a:srgbClr val="000000"/>
              </a:solidFill>
            </a:endParaRPr>
          </a:p>
        </p:txBody>
      </p:sp>
      <p:sp>
        <p:nvSpPr>
          <p:cNvPr id="18435" name="Rectangle 2">
            <a:extLst>
              <a:ext uri="{FF2B5EF4-FFF2-40B4-BE49-F238E27FC236}">
                <a16:creationId xmlns:a16="http://schemas.microsoft.com/office/drawing/2014/main" id="{E9620BF2-02A6-4EAF-A9CC-3F4B59541B78}"/>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84839C0-C8A5-4616-AC6F-380A2B77F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2C4A8FE-87F2-4145-BCD7-7CA1853F5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DC4747-6FA0-49FB-AABA-172D7A5D4029}" type="slidenum">
              <a:rPr lang="en-US" altLang="en-US" smtClean="0">
                <a:solidFill>
                  <a:srgbClr val="000000"/>
                </a:solidFill>
              </a:rPr>
              <a:pPr/>
              <a:t>6</a:t>
            </a:fld>
            <a:endParaRPr lang="en-US" altLang="en-US">
              <a:solidFill>
                <a:srgbClr val="000000"/>
              </a:solidFill>
            </a:endParaRPr>
          </a:p>
        </p:txBody>
      </p:sp>
      <p:sp>
        <p:nvSpPr>
          <p:cNvPr id="12291" name="Rectangle 2">
            <a:extLst>
              <a:ext uri="{FF2B5EF4-FFF2-40B4-BE49-F238E27FC236}">
                <a16:creationId xmlns:a16="http://schemas.microsoft.com/office/drawing/2014/main" id="{013DFD1E-EEA4-4CED-9C4B-84E6E965549C}"/>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6767564-03F6-4A24-9D4D-B6A43162C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2C4A8FE-87F2-4145-BCD7-7CA1853F5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DC4747-6FA0-49FB-AABA-172D7A5D4029}" type="slidenum">
              <a:rPr lang="en-US" altLang="en-US" smtClean="0">
                <a:solidFill>
                  <a:srgbClr val="000000"/>
                </a:solidFill>
              </a:rPr>
              <a:pPr/>
              <a:t>7</a:t>
            </a:fld>
            <a:endParaRPr lang="en-US" altLang="en-US">
              <a:solidFill>
                <a:srgbClr val="000000"/>
              </a:solidFill>
            </a:endParaRPr>
          </a:p>
        </p:txBody>
      </p:sp>
      <p:sp>
        <p:nvSpPr>
          <p:cNvPr id="12291" name="Rectangle 2">
            <a:extLst>
              <a:ext uri="{FF2B5EF4-FFF2-40B4-BE49-F238E27FC236}">
                <a16:creationId xmlns:a16="http://schemas.microsoft.com/office/drawing/2014/main" id="{013DFD1E-EEA4-4CED-9C4B-84E6E965549C}"/>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6767564-03F6-4A24-9D4D-B6A43162C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776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A8346DC-12B5-4197-AEF5-4E12E02CF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59669C-7979-42AF-8A4A-FA5679FC0890}" type="slidenum">
              <a:rPr lang="en-US" altLang="en-US" smtClean="0">
                <a:solidFill>
                  <a:srgbClr val="000000"/>
                </a:solidFill>
              </a:rPr>
              <a:pPr/>
              <a:t>8</a:t>
            </a:fld>
            <a:endParaRPr lang="en-US" altLang="en-US">
              <a:solidFill>
                <a:srgbClr val="000000"/>
              </a:solidFill>
            </a:endParaRPr>
          </a:p>
        </p:txBody>
      </p:sp>
      <p:sp>
        <p:nvSpPr>
          <p:cNvPr id="16387" name="Rectangle 2">
            <a:extLst>
              <a:ext uri="{FF2B5EF4-FFF2-40B4-BE49-F238E27FC236}">
                <a16:creationId xmlns:a16="http://schemas.microsoft.com/office/drawing/2014/main" id="{E4D93AE7-9636-4544-80AA-CE5BBAEB242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DB5ADE9-F5E3-4E9B-A972-0007DE50E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Canadian Political Party Placement on the Political Spectrum, as per the Political Compass for the Summer of 2021</a:t>
            </a:r>
          </a:p>
          <a:p>
            <a:endParaRPr lang="en-CA" dirty="0"/>
          </a:p>
          <a:p>
            <a:r>
              <a:rPr lang="en-CA" dirty="0"/>
              <a:t>Some might find the placement of the Liberal party to be somewhat surprising. Placing the Liberals can be very difficult for political scientists, as they tend to have business friendly agenda while also promoting the ideas of individual rights. Usually, the party moves between 0 and +5 on the horizontal axis and +2 to +6 on the vertical, despite the popular belief that the party should be right in the middle.</a:t>
            </a:r>
          </a:p>
        </p:txBody>
      </p:sp>
      <p:sp>
        <p:nvSpPr>
          <p:cNvPr id="4" name="Slide Number Placeholder 3"/>
          <p:cNvSpPr>
            <a:spLocks noGrp="1"/>
          </p:cNvSpPr>
          <p:nvPr>
            <p:ph type="sldNum" sz="quarter" idx="5"/>
          </p:nvPr>
        </p:nvSpPr>
        <p:spPr/>
        <p:txBody>
          <a:bodyPr/>
          <a:lstStyle/>
          <a:p>
            <a:pPr>
              <a:defRPr/>
            </a:pPr>
            <a:fld id="{8AF4E66A-BFF5-4C9B-BE48-E29B6C97EFB4}" type="slidenum">
              <a:rPr lang="en-US" altLang="en-US" smtClean="0"/>
              <a:pPr>
                <a:defRPr/>
              </a:pPr>
              <a:t>17</a:t>
            </a:fld>
            <a:endParaRPr lang="en-US" altLang="en-US"/>
          </a:p>
        </p:txBody>
      </p:sp>
    </p:spTree>
    <p:extLst>
      <p:ext uri="{BB962C8B-B14F-4D97-AF65-F5344CB8AC3E}">
        <p14:creationId xmlns:p14="http://schemas.microsoft.com/office/powerpoint/2010/main" val="221239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links on this slide will present students with the chance to see where they align on the political compass. Some will likely need help to understand concepts provided in the questions. </a:t>
            </a:r>
            <a:br>
              <a:rPr lang="en-CA" dirty="0"/>
            </a:br>
            <a:br>
              <a:rPr lang="en-CA" dirty="0"/>
            </a:br>
            <a:r>
              <a:rPr lang="en-CA" dirty="0"/>
              <a:t>I’ve done the quizzes question by question with the group or letting them work at their own speeds. Use your professional judgement to determine which works best in your class. </a:t>
            </a:r>
            <a:r>
              <a:rPr lang="en-CA" b="1" dirty="0"/>
              <a:t>Be wary of tipping your hand when it comes to your own beliefs for each question though.</a:t>
            </a:r>
          </a:p>
        </p:txBody>
      </p:sp>
      <p:sp>
        <p:nvSpPr>
          <p:cNvPr id="4" name="Slide Number Placeholder 3"/>
          <p:cNvSpPr>
            <a:spLocks noGrp="1"/>
          </p:cNvSpPr>
          <p:nvPr>
            <p:ph type="sldNum" sz="quarter" idx="5"/>
          </p:nvPr>
        </p:nvSpPr>
        <p:spPr/>
        <p:txBody>
          <a:bodyPr/>
          <a:lstStyle/>
          <a:p>
            <a:fld id="{3930F30A-7E14-4383-A927-91063540653F}" type="slidenum">
              <a:rPr lang="en-CA" smtClean="0"/>
              <a:t>18</a:t>
            </a:fld>
            <a:endParaRPr lang="en-CA"/>
          </a:p>
        </p:txBody>
      </p:sp>
    </p:spTree>
    <p:extLst>
      <p:ext uri="{BB962C8B-B14F-4D97-AF65-F5344CB8AC3E}">
        <p14:creationId xmlns:p14="http://schemas.microsoft.com/office/powerpoint/2010/main" val="327061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4B8E-3538-477D-8481-DC5C901B60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12F3312-C496-45DB-B07A-3E11C17BB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6C67DB0-E77E-494A-A205-E0779F61576E}"/>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5" name="Footer Placeholder 4">
            <a:extLst>
              <a:ext uri="{FF2B5EF4-FFF2-40B4-BE49-F238E27FC236}">
                <a16:creationId xmlns:a16="http://schemas.microsoft.com/office/drawing/2014/main" id="{E639A99E-6504-4AC4-A130-2C5466EC6D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240A54-7FEF-4C57-A7AF-744A0A7308CA}"/>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91409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5868-1E95-4E80-9237-96B34577C32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88F797-C327-426D-B450-1A633FC00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7F6837-44F9-4331-BA3B-54D138B506E0}"/>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5" name="Footer Placeholder 4">
            <a:extLst>
              <a:ext uri="{FF2B5EF4-FFF2-40B4-BE49-F238E27FC236}">
                <a16:creationId xmlns:a16="http://schemas.microsoft.com/office/drawing/2014/main" id="{D358AE2D-2119-41C6-A10B-66CBBF803A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5FD244-0948-49C3-9D21-A199412F26BD}"/>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26615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06098-1BC8-4442-BDD7-F25D4AEA3D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58D1394-F00F-449E-B64E-7E8D634253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1725F6-8F24-48EF-AD09-7A4F6D96025F}"/>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5" name="Footer Placeholder 4">
            <a:extLst>
              <a:ext uri="{FF2B5EF4-FFF2-40B4-BE49-F238E27FC236}">
                <a16:creationId xmlns:a16="http://schemas.microsoft.com/office/drawing/2014/main" id="{B366D183-1EF9-4CD8-A300-700A94ED33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A079CF-BC41-4D92-9CC1-0E1460C56D00}"/>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65918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B227-14F1-4B56-B136-E80F4F3B366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DD1CCDE-1EF6-4523-BDCA-60A6DD1F2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1E558E-2DC0-4134-A021-7E7672E35FCE}"/>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5" name="Footer Placeholder 4">
            <a:extLst>
              <a:ext uri="{FF2B5EF4-FFF2-40B4-BE49-F238E27FC236}">
                <a16:creationId xmlns:a16="http://schemas.microsoft.com/office/drawing/2014/main" id="{6ACFF84D-8F71-49FD-BBD2-53325D1026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F11296-0EF6-4B7F-B5C6-BAD6E268FDC0}"/>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228690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EAAF-0700-405C-ABFA-910C15092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EBF05EB-DE07-4EDF-9788-FE34C9AB8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4443E-A300-4D9D-BDBD-AD33184A5FCD}"/>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5" name="Footer Placeholder 4">
            <a:extLst>
              <a:ext uri="{FF2B5EF4-FFF2-40B4-BE49-F238E27FC236}">
                <a16:creationId xmlns:a16="http://schemas.microsoft.com/office/drawing/2014/main" id="{5D9D2ED7-11BB-4F8E-AF42-E0C28D8D6D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1A597D-FD20-4BA1-AD28-7794F8397749}"/>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16417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6A69-35BE-4B3B-B0DD-364D7EB8FA9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003715-FED7-4B58-BC75-9777F3499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AC67BE6-DC8B-4BAB-8BC7-F480395B6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957B1B0-1BEB-45F2-AE2E-81D7DF63CC2D}"/>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6" name="Footer Placeholder 5">
            <a:extLst>
              <a:ext uri="{FF2B5EF4-FFF2-40B4-BE49-F238E27FC236}">
                <a16:creationId xmlns:a16="http://schemas.microsoft.com/office/drawing/2014/main" id="{93895590-6EF2-46C3-A68B-1A43A3885C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633692-F4F7-4512-B217-F40836891470}"/>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204707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D877-DAD0-4F52-BBEB-ACD2B89F5F3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FF89C5-18E0-498D-9302-4E900018D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7239B1-C6D4-4523-B2AC-5D3CCBF43C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B80F4F-F9B5-4BB6-AE55-725F15C3F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773E56-2AF1-4EA0-A195-4189618B1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ADD577E-58A6-4423-8293-5074D083533A}"/>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8" name="Footer Placeholder 7">
            <a:extLst>
              <a:ext uri="{FF2B5EF4-FFF2-40B4-BE49-F238E27FC236}">
                <a16:creationId xmlns:a16="http://schemas.microsoft.com/office/drawing/2014/main" id="{00AD5D31-D702-4FBC-ADDC-8D729A95DD4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56E442F-109F-4144-9A2E-7F4EDA4AA4A2}"/>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412072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36F7-8330-4900-8B20-5E1A785BAC0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8B5872-E8CF-47C3-90FD-247196299E84}"/>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4" name="Footer Placeholder 3">
            <a:extLst>
              <a:ext uri="{FF2B5EF4-FFF2-40B4-BE49-F238E27FC236}">
                <a16:creationId xmlns:a16="http://schemas.microsoft.com/office/drawing/2014/main" id="{B0178E1A-62C7-458B-AD5D-0CA27102871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A69012C-D437-4755-A173-F48F2822C369}"/>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07231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76F1C-DF5B-4879-86F3-BD31EA55505A}"/>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3" name="Footer Placeholder 2">
            <a:extLst>
              <a:ext uri="{FF2B5EF4-FFF2-40B4-BE49-F238E27FC236}">
                <a16:creationId xmlns:a16="http://schemas.microsoft.com/office/drawing/2014/main" id="{945CDD03-0CFE-4084-87DF-C6D49FD66A1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0988CC8-222B-4080-A776-EB4E82366A17}"/>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73845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275D-3AAB-437C-A0E7-FF1A628EC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6231D3E-0731-47D3-BC6B-20F461F953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530EE40-CBBE-4948-9FBD-F07B612FB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C245A-BAAB-494A-B8C1-54F2A08B1DA5}"/>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6" name="Footer Placeholder 5">
            <a:extLst>
              <a:ext uri="{FF2B5EF4-FFF2-40B4-BE49-F238E27FC236}">
                <a16:creationId xmlns:a16="http://schemas.microsoft.com/office/drawing/2014/main" id="{1A72FC4E-D966-42B5-98FA-BC7FD8A2DD4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A181A1-B81B-490D-8C46-856C1224D50D}"/>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53100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4CDA-0D32-4053-A546-EB54E4C93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39B94E6-643B-4878-BBC8-1BFC2F232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0FBE58A-3626-43DB-8427-9D425882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9FF2F-6D00-4DF7-BCB4-8D8530D67005}"/>
              </a:ext>
            </a:extLst>
          </p:cNvPr>
          <p:cNvSpPr>
            <a:spLocks noGrp="1"/>
          </p:cNvSpPr>
          <p:nvPr>
            <p:ph type="dt" sz="half" idx="10"/>
          </p:nvPr>
        </p:nvSpPr>
        <p:spPr/>
        <p:txBody>
          <a:bodyPr/>
          <a:lstStyle/>
          <a:p>
            <a:fld id="{CA867E87-8F7F-438E-B526-8C2CDADA22C3}" type="datetimeFigureOut">
              <a:rPr lang="en-CA" smtClean="0"/>
              <a:t>2022-08-06</a:t>
            </a:fld>
            <a:endParaRPr lang="en-CA"/>
          </a:p>
        </p:txBody>
      </p:sp>
      <p:sp>
        <p:nvSpPr>
          <p:cNvPr id="6" name="Footer Placeholder 5">
            <a:extLst>
              <a:ext uri="{FF2B5EF4-FFF2-40B4-BE49-F238E27FC236}">
                <a16:creationId xmlns:a16="http://schemas.microsoft.com/office/drawing/2014/main" id="{287E1765-339A-4CDF-88F1-F024259909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120D57-DEB1-4641-A3A1-21FF687F00CF}"/>
              </a:ext>
            </a:extLst>
          </p:cNvPr>
          <p:cNvSpPr>
            <a:spLocks noGrp="1"/>
          </p:cNvSpPr>
          <p:nvPr>
            <p:ph type="sldNum" sz="quarter" idx="12"/>
          </p:nvPr>
        </p:nvSpPr>
        <p:spPr/>
        <p:txBody>
          <a:bodyPr/>
          <a:lstStyle/>
          <a:p>
            <a:fld id="{B018C58A-80A8-4601-BFBD-171BEFE47A2B}" type="slidenum">
              <a:rPr lang="en-CA" smtClean="0"/>
              <a:t>‹#›</a:t>
            </a:fld>
            <a:endParaRPr lang="en-CA"/>
          </a:p>
        </p:txBody>
      </p:sp>
    </p:spTree>
    <p:extLst>
      <p:ext uri="{BB962C8B-B14F-4D97-AF65-F5344CB8AC3E}">
        <p14:creationId xmlns:p14="http://schemas.microsoft.com/office/powerpoint/2010/main" val="134789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D4135-B157-4B6B-90C5-26BD36250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0FE08BC-91AD-4070-8FAF-6DE23E24C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2313C1-1D70-4292-98C6-11A89DCED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67E87-8F7F-438E-B526-8C2CDADA22C3}" type="datetimeFigureOut">
              <a:rPr lang="en-CA" smtClean="0"/>
              <a:t>2022-08-06</a:t>
            </a:fld>
            <a:endParaRPr lang="en-CA"/>
          </a:p>
        </p:txBody>
      </p:sp>
      <p:sp>
        <p:nvSpPr>
          <p:cNvPr id="5" name="Footer Placeholder 4">
            <a:extLst>
              <a:ext uri="{FF2B5EF4-FFF2-40B4-BE49-F238E27FC236}">
                <a16:creationId xmlns:a16="http://schemas.microsoft.com/office/drawing/2014/main" id="{9582A564-A71E-4D80-968B-D4165F0A5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3949AE-7944-4E2A-B23A-9C136087F2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8C58A-80A8-4601-BFBD-171BEFE47A2B}" type="slidenum">
              <a:rPr lang="en-CA" smtClean="0"/>
              <a:t>‹#›</a:t>
            </a:fld>
            <a:endParaRPr lang="en-CA"/>
          </a:p>
        </p:txBody>
      </p:sp>
    </p:spTree>
    <p:extLst>
      <p:ext uri="{BB962C8B-B14F-4D97-AF65-F5344CB8AC3E}">
        <p14:creationId xmlns:p14="http://schemas.microsoft.com/office/powerpoint/2010/main" val="89957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oliticalcompass.org/canada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canada.isidewith.com/political-qui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oliticalcompass.org/tes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lose-Up Photo of Rainbow Colors">
            <a:extLst>
              <a:ext uri="{FF2B5EF4-FFF2-40B4-BE49-F238E27FC236}">
                <a16:creationId xmlns:a16="http://schemas.microsoft.com/office/drawing/2014/main" id="{88B39E6D-298E-4CB0-B2F7-2A5E93E40756}"/>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11181" r="612" b="1"/>
          <a:stretch/>
        </p:blipFill>
        <p:spPr bwMode="auto">
          <a:xfrm>
            <a:off x="3132160" y="1021"/>
            <a:ext cx="9059839" cy="68559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CC347E9-864E-47F9-98AA-3134AD42D5FD}"/>
              </a:ext>
            </a:extLst>
          </p:cNvPr>
          <p:cNvSpPr txBox="1"/>
          <p:nvPr/>
        </p:nvSpPr>
        <p:spPr>
          <a:xfrm>
            <a:off x="5290008" y="6200947"/>
            <a:ext cx="6901687" cy="654880"/>
          </a:xfrm>
          <a:prstGeom prst="rect">
            <a:avLst/>
          </a:prstGeom>
        </p:spPr>
        <p:txBody>
          <a:bodyPr vert="horz" lIns="91440" tIns="45720" rIns="91440" bIns="45720" rtlCol="0" anchor="b">
            <a:normAutofit fontScale="92500"/>
          </a:bodyPr>
          <a:lstStyle/>
          <a:p>
            <a:pPr>
              <a:lnSpc>
                <a:spcPct val="90000"/>
              </a:lnSpc>
              <a:spcBef>
                <a:spcPct val="0"/>
              </a:spcBef>
              <a:spcAft>
                <a:spcPts val="600"/>
              </a:spcAft>
              <a:tabLst>
                <a:tab pos="2971800" algn="ctr"/>
                <a:tab pos="5943600" algn="r"/>
              </a:tabLst>
            </a:pPr>
            <a:br>
              <a:rPr lang="en-US" sz="2100" kern="1200" dirty="0">
                <a:latin typeface="Veteran Typewriter" panose="02000500000000000000" pitchFamily="2" charset="0"/>
                <a:ea typeface="+mj-ea"/>
                <a:cs typeface="+mj-cs"/>
              </a:rPr>
            </a:br>
            <a:r>
              <a:rPr lang="en-US" sz="2100" kern="1200" dirty="0">
                <a:latin typeface="Veteran Typewriter" panose="02000500000000000000" pitchFamily="2" charset="0"/>
                <a:ea typeface="+mj-ea"/>
                <a:cs typeface="+mj-cs"/>
              </a:rPr>
              <a:t>Copyright ©2022 Kosowan’s Korner. All rights reserved.</a:t>
            </a:r>
          </a:p>
        </p:txBody>
      </p:sp>
      <p:sp>
        <p:nvSpPr>
          <p:cNvPr id="5123" name="Rectangle 3">
            <a:extLst>
              <a:ext uri="{FF2B5EF4-FFF2-40B4-BE49-F238E27FC236}">
                <a16:creationId xmlns:a16="http://schemas.microsoft.com/office/drawing/2014/main" id="{80C963FA-6F34-4A55-A9D2-D49033EE0D62}"/>
              </a:ext>
            </a:extLst>
          </p:cNvPr>
          <p:cNvSpPr>
            <a:spLocks noGrp="1" noChangeArrowheads="1"/>
          </p:cNvSpPr>
          <p:nvPr>
            <p:ph type="subTitle" idx="1"/>
          </p:nvPr>
        </p:nvSpPr>
        <p:spPr>
          <a:xfrm>
            <a:off x="6505387" y="185654"/>
            <a:ext cx="4972512" cy="1517088"/>
          </a:xfrm>
        </p:spPr>
        <p:txBody>
          <a:bodyPr vert="horz" lIns="91440" tIns="45720" rIns="91440" bIns="45720" rtlCol="0">
            <a:noAutofit/>
          </a:bodyPr>
          <a:lstStyle/>
          <a:p>
            <a:pPr algn="l"/>
            <a:r>
              <a:rPr lang="en-US" altLang="en-US" sz="4400" b="1" kern="1200" dirty="0">
                <a:solidFill>
                  <a:schemeClr val="tx1"/>
                </a:solidFill>
                <a:latin typeface="Veteran Typewriter" panose="02000500000000000000" pitchFamily="2" charset="0"/>
              </a:rPr>
              <a:t>Political Ideologies and the Political Spectrum/Compass</a:t>
            </a:r>
          </a:p>
        </p:txBody>
      </p:sp>
      <p:sp>
        <p:nvSpPr>
          <p:cNvPr id="138" name="Freeform: Shape 137">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Political spectrum - Wikipedia">
            <a:extLst>
              <a:ext uri="{FF2B5EF4-FFF2-40B4-BE49-F238E27FC236}">
                <a16:creationId xmlns:a16="http://schemas.microsoft.com/office/drawing/2014/main" id="{353306F0-4F6A-4279-B9E7-FA09083676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70" r="471" b="2"/>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own and gray concrete brick">
            <a:extLst>
              <a:ext uri="{FF2B5EF4-FFF2-40B4-BE49-F238E27FC236}">
                <a16:creationId xmlns:a16="http://schemas.microsoft.com/office/drawing/2014/main" id="{1A064143-3718-7BEF-D8B6-F86B5356699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osiaicBubbles/>
                    </a14:imgEffect>
                    <a14:imgEffect>
                      <a14:brightnessContrast bright="-20000" contrast="20000"/>
                    </a14:imgEffect>
                  </a14:imgLayer>
                </a14:imgProps>
              </a:ext>
              <a:ext uri="{28A0092B-C50C-407E-A947-70E740481C1C}">
                <a14:useLocalDpi xmlns:a14="http://schemas.microsoft.com/office/drawing/2010/main" val="0"/>
              </a:ext>
            </a:extLst>
          </a:blip>
          <a:srcRect l="31818" b="9091"/>
          <a:stretch/>
        </p:blipFill>
        <p:spPr bwMode="auto">
          <a:xfrm rot="5400000">
            <a:off x="2667000" y="-2667000"/>
            <a:ext cx="6858000" cy="1219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882E2E0-5948-421A-878F-F1B0437ECE03}"/>
              </a:ext>
            </a:extLst>
          </p:cNvPr>
          <p:cNvSpPr/>
          <p:nvPr/>
        </p:nvSpPr>
        <p:spPr>
          <a:xfrm>
            <a:off x="146756" y="372533"/>
            <a:ext cx="4075288" cy="5949245"/>
          </a:xfrm>
          <a:prstGeom prst="roundRect">
            <a:avLst/>
          </a:prstGeom>
          <a:blipFill>
            <a:blip r:embed="rId4"/>
            <a:tile tx="0" ty="0" sx="100000" sy="100000" flip="none" algn="tl"/>
          </a:blip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49A4A290-6EB4-8EB8-9524-220561768C15}"/>
              </a:ext>
            </a:extLst>
          </p:cNvPr>
          <p:cNvSpPr/>
          <p:nvPr/>
        </p:nvSpPr>
        <p:spPr>
          <a:xfrm>
            <a:off x="7682089" y="355598"/>
            <a:ext cx="4075288" cy="5949245"/>
          </a:xfrm>
          <a:prstGeom prst="roundRect">
            <a:avLst/>
          </a:prstGeom>
          <a:blipFill>
            <a:blip r:embed="rId4"/>
            <a:tile tx="0" ty="0" sx="100000" sy="100000" flip="none" algn="tl"/>
          </a:blip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defRPr/>
            </a:pPr>
            <a:endParaRPr lang="en-US" sz="2200" dirty="0">
              <a:solidFill>
                <a:schemeClr val="tx1"/>
              </a:solidFill>
              <a:cs typeface="Calibri" panose="020F0502020204030204" pitchFamily="34" charset="0"/>
            </a:endParaRPr>
          </a:p>
          <a:p>
            <a:pPr marL="0" indent="0">
              <a:buNone/>
              <a:defRPr/>
            </a:pPr>
            <a:endParaRPr lang="en-US" sz="2200" dirty="0">
              <a:solidFill>
                <a:schemeClr val="tx1"/>
              </a:solidFill>
              <a:cs typeface="Calibri" panose="020F0502020204030204" pitchFamily="34" charset="0"/>
            </a:endParaRPr>
          </a:p>
          <a:p>
            <a:pPr marL="0" indent="0">
              <a:buNone/>
              <a:defRPr/>
            </a:pPr>
            <a:endParaRPr lang="en-US" sz="2200" dirty="0">
              <a:solidFill>
                <a:schemeClr val="tx1"/>
              </a:solidFill>
              <a:cs typeface="Calibri" panose="020F0502020204030204" pitchFamily="34" charset="0"/>
            </a:endParaRPr>
          </a:p>
          <a:p>
            <a:pPr marL="0" indent="0">
              <a:buNone/>
              <a:defRPr/>
            </a:pPr>
            <a:endParaRPr lang="en-US" sz="2200" dirty="0">
              <a:solidFill>
                <a:schemeClr val="tx1"/>
              </a:solidFill>
              <a:cs typeface="Calibri" panose="020F0502020204030204" pitchFamily="34" charset="0"/>
            </a:endParaRPr>
          </a:p>
          <a:p>
            <a:pPr marL="0" indent="0">
              <a:buNone/>
              <a:defRPr/>
            </a:pPr>
            <a:r>
              <a:rPr lang="en-US" sz="2200" dirty="0">
                <a:solidFill>
                  <a:schemeClr val="tx1"/>
                </a:solidFill>
                <a:cs typeface="Calibri" panose="020F0502020204030204" pitchFamily="34" charset="0"/>
              </a:rPr>
              <a:t>“The answers” can be found in old ideas or the way things used to be.</a:t>
            </a:r>
          </a:p>
          <a:p>
            <a:pPr marL="0" indent="0">
              <a:buNone/>
              <a:defRPr/>
            </a:pPr>
            <a:endParaRPr lang="en-US" sz="2200" dirty="0">
              <a:solidFill>
                <a:schemeClr val="tx1"/>
              </a:solidFill>
              <a:cs typeface="Calibri" panose="020F0502020204030204" pitchFamily="34" charset="0"/>
            </a:endParaRPr>
          </a:p>
          <a:p>
            <a:pPr marL="0" indent="0">
              <a:buNone/>
              <a:defRPr/>
            </a:pPr>
            <a:r>
              <a:rPr lang="en-US" sz="2200" dirty="0">
                <a:solidFill>
                  <a:schemeClr val="tx1"/>
                </a:solidFill>
                <a:cs typeface="Calibri" panose="020F0502020204030204" pitchFamily="34" charset="0"/>
              </a:rPr>
              <a:t>Conservatives non-violent but </a:t>
            </a:r>
            <a:r>
              <a:rPr lang="en-US" sz="2200" b="1" dirty="0">
                <a:solidFill>
                  <a:srgbClr val="FF0000"/>
                </a:solidFill>
                <a:cs typeface="Calibri" panose="020F0502020204030204" pitchFamily="34" charset="0"/>
              </a:rPr>
              <a:t>Reactionaries</a:t>
            </a:r>
            <a:r>
              <a:rPr lang="en-US" sz="2200" dirty="0">
                <a:solidFill>
                  <a:schemeClr val="tx1"/>
                </a:solidFill>
                <a:cs typeface="Calibri" panose="020F0502020204030204" pitchFamily="34" charset="0"/>
              </a:rPr>
              <a:t> will use violence if necessary to make their point.</a:t>
            </a:r>
          </a:p>
          <a:p>
            <a:pPr marL="0" indent="0">
              <a:buNone/>
              <a:defRPr/>
            </a:pPr>
            <a:endParaRPr lang="en-US" sz="2200" dirty="0">
              <a:solidFill>
                <a:schemeClr val="tx1"/>
              </a:solidFill>
              <a:cs typeface="Calibri" panose="020F0502020204030204" pitchFamily="34" charset="0"/>
            </a:endParaRPr>
          </a:p>
        </p:txBody>
      </p:sp>
      <p:sp>
        <p:nvSpPr>
          <p:cNvPr id="9" name="Title 1">
            <a:extLst>
              <a:ext uri="{FF2B5EF4-FFF2-40B4-BE49-F238E27FC236}">
                <a16:creationId xmlns:a16="http://schemas.microsoft.com/office/drawing/2014/main" id="{CA21C8B6-10D7-3168-282B-98CFE39A0F0A}"/>
              </a:ext>
            </a:extLst>
          </p:cNvPr>
          <p:cNvSpPr>
            <a:spLocks noGrp="1" noChangeArrowheads="1"/>
          </p:cNvSpPr>
          <p:nvPr>
            <p:ph type="title"/>
          </p:nvPr>
        </p:nvSpPr>
        <p:spPr>
          <a:xfrm>
            <a:off x="355209" y="632989"/>
            <a:ext cx="4340969" cy="1043409"/>
          </a:xfrm>
        </p:spPr>
        <p:txBody>
          <a:bodyPr>
            <a:noAutofit/>
          </a:bodyPr>
          <a:lstStyle/>
          <a:p>
            <a:r>
              <a:rPr lang="en-US" altLang="en-US" dirty="0">
                <a:latin typeface="Veteran Typewriter" panose="02000500000000000000" pitchFamily="2" charset="0"/>
              </a:rPr>
              <a:t>What is “the left”?</a:t>
            </a:r>
          </a:p>
        </p:txBody>
      </p:sp>
      <p:sp>
        <p:nvSpPr>
          <p:cNvPr id="12" name="Content Placeholder 2">
            <a:extLst>
              <a:ext uri="{FF2B5EF4-FFF2-40B4-BE49-F238E27FC236}">
                <a16:creationId xmlns:a16="http://schemas.microsoft.com/office/drawing/2014/main" id="{F6786616-6A52-88D0-0FE3-1A59AC0009CB}"/>
              </a:ext>
            </a:extLst>
          </p:cNvPr>
          <p:cNvSpPr>
            <a:spLocks noGrp="1" noChangeArrowheads="1"/>
          </p:cNvSpPr>
          <p:nvPr>
            <p:ph idx="1"/>
          </p:nvPr>
        </p:nvSpPr>
        <p:spPr>
          <a:xfrm>
            <a:off x="159402" y="2552963"/>
            <a:ext cx="4062642" cy="2754086"/>
          </a:xfrm>
        </p:spPr>
        <p:txBody>
          <a:bodyPr anchor="t">
            <a:normAutofit/>
          </a:bodyPr>
          <a:lstStyle/>
          <a:p>
            <a:pPr marL="0" indent="0">
              <a:buNone/>
            </a:pPr>
            <a:r>
              <a:rPr lang="en-US" altLang="en-US" sz="2200" dirty="0">
                <a:latin typeface="Calibri" panose="020F0502020204030204" pitchFamily="34" charset="0"/>
                <a:cs typeface="Calibri" panose="020F0502020204030204" pitchFamily="34" charset="0"/>
              </a:rPr>
              <a:t>“The answers” can be found in new ideas.</a:t>
            </a:r>
          </a:p>
          <a:p>
            <a:pPr marL="0" indent="0">
              <a:buNone/>
            </a:pPr>
            <a:endParaRPr lang="en-US" altLang="en-US" sz="2200" dirty="0">
              <a:latin typeface="Calibri" panose="020F0502020204030204" pitchFamily="34" charset="0"/>
              <a:cs typeface="Calibri" panose="020F0502020204030204" pitchFamily="34" charset="0"/>
            </a:endParaRPr>
          </a:p>
          <a:p>
            <a:pPr marL="0" indent="0">
              <a:buNone/>
            </a:pPr>
            <a:r>
              <a:rPr lang="en-US" altLang="en-US" sz="2200" dirty="0">
                <a:latin typeface="Calibri" panose="020F0502020204030204" pitchFamily="34" charset="0"/>
                <a:cs typeface="Calibri" panose="020F0502020204030204" pitchFamily="34" charset="0"/>
              </a:rPr>
              <a:t>Liberals non-violent </a:t>
            </a:r>
            <a:r>
              <a:rPr lang="en-US" altLang="en-US" sz="2200" dirty="0">
                <a:cs typeface="Calibri" panose="020F0502020204030204" pitchFamily="34" charset="0"/>
              </a:rPr>
              <a:t>but </a:t>
            </a:r>
            <a:r>
              <a:rPr lang="en-US" altLang="en-US" sz="2200" b="1" dirty="0">
                <a:solidFill>
                  <a:schemeClr val="accent6">
                    <a:lumMod val="75000"/>
                  </a:schemeClr>
                </a:solidFill>
                <a:cs typeface="Calibri" panose="020F0502020204030204" pitchFamily="34" charset="0"/>
              </a:rPr>
              <a:t>Radicals</a:t>
            </a:r>
            <a:r>
              <a:rPr lang="en-US" altLang="en-US" sz="2200" dirty="0">
                <a:cs typeface="Calibri" panose="020F0502020204030204" pitchFamily="34" charset="0"/>
              </a:rPr>
              <a:t> will use violence if necessary to make their point.</a:t>
            </a:r>
          </a:p>
        </p:txBody>
      </p:sp>
      <p:sp>
        <p:nvSpPr>
          <p:cNvPr id="15" name="Title 1">
            <a:extLst>
              <a:ext uri="{FF2B5EF4-FFF2-40B4-BE49-F238E27FC236}">
                <a16:creationId xmlns:a16="http://schemas.microsoft.com/office/drawing/2014/main" id="{D1A63053-F940-AD06-8DFB-2D6FB457B1F3}"/>
              </a:ext>
            </a:extLst>
          </p:cNvPr>
          <p:cNvSpPr txBox="1">
            <a:spLocks noChangeArrowheads="1"/>
          </p:cNvSpPr>
          <p:nvPr/>
        </p:nvSpPr>
        <p:spPr>
          <a:xfrm>
            <a:off x="7851031" y="632990"/>
            <a:ext cx="4340969" cy="1043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latin typeface="Veteran Typewriter" panose="02000500000000000000" pitchFamily="2" charset="0"/>
              </a:rPr>
              <a:t>What is “the right”?</a:t>
            </a:r>
          </a:p>
        </p:txBody>
      </p:sp>
    </p:spTree>
    <p:extLst>
      <p:ext uri="{BB962C8B-B14F-4D97-AF65-F5344CB8AC3E}">
        <p14:creationId xmlns:p14="http://schemas.microsoft.com/office/powerpoint/2010/main" val="28639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ur Rock Formation">
            <a:extLst>
              <a:ext uri="{FF2B5EF4-FFF2-40B4-BE49-F238E27FC236}">
                <a16:creationId xmlns:a16="http://schemas.microsoft.com/office/drawing/2014/main" id="{AA29D792-B2A1-43FE-AC5D-C7EAB9D66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Title 1">
            <a:extLst>
              <a:ext uri="{FF2B5EF4-FFF2-40B4-BE49-F238E27FC236}">
                <a16:creationId xmlns:a16="http://schemas.microsoft.com/office/drawing/2014/main" id="{E315E7C0-E23B-4FC7-A2A4-C543835931DA}"/>
              </a:ext>
            </a:extLst>
          </p:cNvPr>
          <p:cNvSpPr>
            <a:spLocks noGrp="1" noChangeArrowheads="1"/>
          </p:cNvSpPr>
          <p:nvPr>
            <p:ph type="title"/>
          </p:nvPr>
        </p:nvSpPr>
        <p:spPr>
          <a:xfrm>
            <a:off x="1563914" y="0"/>
            <a:ext cx="10515600" cy="1325563"/>
          </a:xfrm>
        </p:spPr>
        <p:txBody>
          <a:bodyPr/>
          <a:lstStyle/>
          <a:p>
            <a:r>
              <a:rPr lang="en-US" altLang="en-US" sz="7000" dirty="0">
                <a:solidFill>
                  <a:schemeClr val="bg1"/>
                </a:solidFill>
                <a:latin typeface="Veteran Typewriter" panose="02000500000000000000" pitchFamily="2" charset="0"/>
              </a:rPr>
              <a:t>What is “the middle”?</a:t>
            </a:r>
          </a:p>
        </p:txBody>
      </p:sp>
      <p:sp>
        <p:nvSpPr>
          <p:cNvPr id="3" name="Content Placeholder 2">
            <a:extLst>
              <a:ext uri="{FF2B5EF4-FFF2-40B4-BE49-F238E27FC236}">
                <a16:creationId xmlns:a16="http://schemas.microsoft.com/office/drawing/2014/main" id="{F81D1A3C-434F-4D8F-AA71-1B32B4533557}"/>
              </a:ext>
            </a:extLst>
          </p:cNvPr>
          <p:cNvSpPr>
            <a:spLocks noGrp="1" noChangeArrowheads="1"/>
          </p:cNvSpPr>
          <p:nvPr>
            <p:ph idx="1"/>
          </p:nvPr>
        </p:nvSpPr>
        <p:spPr>
          <a:xfrm>
            <a:off x="5779391" y="1828800"/>
            <a:ext cx="5029200" cy="4525963"/>
          </a:xfrm>
        </p:spPr>
        <p:txBody>
          <a:bodyPr/>
          <a:lstStyle/>
          <a:p>
            <a:pPr marL="0" indent="0">
              <a:buNone/>
            </a:pPr>
            <a:r>
              <a:rPr lang="en-US" altLang="en-US" sz="3000" dirty="0">
                <a:solidFill>
                  <a:schemeClr val="bg1"/>
                </a:solidFill>
                <a:latin typeface="Calibri" panose="020F0502020204030204" pitchFamily="34" charset="0"/>
                <a:cs typeface="Calibri" panose="020F0502020204030204" pitchFamily="34" charset="0"/>
              </a:rPr>
              <a:t>People that are moderates will not resort to violence because they are satisfied with the way everything is.</a:t>
            </a:r>
          </a:p>
          <a:p>
            <a:pPr marL="0" indent="0">
              <a:buNone/>
            </a:pPr>
            <a:endParaRPr lang="en-US" altLang="en-US" sz="3000" dirty="0">
              <a:solidFill>
                <a:schemeClr val="bg1"/>
              </a:solidFill>
              <a:latin typeface="Calibri" panose="020F0502020204030204" pitchFamily="34" charset="0"/>
              <a:cs typeface="Calibri" panose="020F0502020204030204" pitchFamily="34" charset="0"/>
            </a:endParaRPr>
          </a:p>
          <a:p>
            <a:pPr marL="0" indent="0">
              <a:buNone/>
            </a:pPr>
            <a:r>
              <a:rPr lang="en-US" altLang="en-US" sz="3000" dirty="0">
                <a:solidFill>
                  <a:schemeClr val="bg1"/>
                </a:solidFill>
                <a:latin typeface="Calibri" panose="020F0502020204030204" pitchFamily="34" charset="0"/>
                <a:cs typeface="Calibri" panose="020F0502020204030204" pitchFamily="34" charset="0"/>
              </a:rPr>
              <a:t>They don’t like drastic changes.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lack Sand Dunes">
            <a:extLst>
              <a:ext uri="{FF2B5EF4-FFF2-40B4-BE49-F238E27FC236}">
                <a16:creationId xmlns:a16="http://schemas.microsoft.com/office/drawing/2014/main" id="{80569557-17F8-4B8C-B74E-46B254D35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A065AFAC-1D0F-43C3-BB1E-F0256DB66DCD}"/>
              </a:ext>
            </a:extLst>
          </p:cNvPr>
          <p:cNvSpPr>
            <a:spLocks noGrp="1" noChangeArrowheads="1"/>
          </p:cNvSpPr>
          <p:nvPr>
            <p:ph type="title"/>
          </p:nvPr>
        </p:nvSpPr>
        <p:spPr/>
        <p:txBody>
          <a:bodyPr>
            <a:normAutofit fontScale="90000"/>
          </a:bodyPr>
          <a:lstStyle/>
          <a:p>
            <a:pPr eaLnBrk="1" hangingPunct="1"/>
            <a:r>
              <a:rPr lang="en-US" altLang="en-US" sz="6000" dirty="0">
                <a:solidFill>
                  <a:schemeClr val="bg1"/>
                </a:solidFill>
                <a:latin typeface="Veteran Typewriter" panose="02000500000000000000" pitchFamily="2" charset="0"/>
              </a:rPr>
              <a:t>What about the vertical axis?</a:t>
            </a:r>
          </a:p>
        </p:txBody>
      </p:sp>
      <p:sp>
        <p:nvSpPr>
          <p:cNvPr id="9219" name="Rectangle 3">
            <a:extLst>
              <a:ext uri="{FF2B5EF4-FFF2-40B4-BE49-F238E27FC236}">
                <a16:creationId xmlns:a16="http://schemas.microsoft.com/office/drawing/2014/main" id="{94D6B5C7-1372-4FFC-BFEB-7464E2DD349C}"/>
              </a:ext>
            </a:extLst>
          </p:cNvPr>
          <p:cNvSpPr>
            <a:spLocks noGrp="1" noChangeArrowheads="1"/>
          </p:cNvSpPr>
          <p:nvPr>
            <p:ph type="body" idx="1"/>
          </p:nvPr>
        </p:nvSpPr>
        <p:spPr>
          <a:xfrm>
            <a:off x="2194950" y="1493838"/>
            <a:ext cx="3200399" cy="4525963"/>
          </a:xfrm>
        </p:spPr>
        <p:txBody>
          <a:bodyPr/>
          <a:lstStyle/>
          <a:p>
            <a:pPr algn="ctr" eaLnBrk="1" hangingPunct="1">
              <a:buNone/>
            </a:pPr>
            <a:r>
              <a:rPr lang="en-US" altLang="en-US" b="1" dirty="0">
                <a:solidFill>
                  <a:srgbClr val="FF6600"/>
                </a:solidFill>
                <a:latin typeface="Calibri" panose="020F0502020204030204" pitchFamily="34" charset="0"/>
                <a:cs typeface="Calibri" panose="020F0502020204030204" pitchFamily="34" charset="0"/>
              </a:rPr>
              <a:t>	</a:t>
            </a:r>
            <a:r>
              <a:rPr lang="en-US" altLang="en-US" b="1" dirty="0">
                <a:solidFill>
                  <a:srgbClr val="FF0000"/>
                </a:solidFill>
                <a:latin typeface="Calibri" panose="020F0502020204030204" pitchFamily="34" charset="0"/>
                <a:cs typeface="Calibri" panose="020F0502020204030204" pitchFamily="34" charset="0"/>
              </a:rPr>
              <a:t> </a:t>
            </a:r>
            <a:br>
              <a:rPr lang="en-US" altLang="en-US" b="1" dirty="0">
                <a:solidFill>
                  <a:srgbClr val="FF0000"/>
                </a:solidFill>
                <a:latin typeface="Calibri" panose="020F0502020204030204" pitchFamily="34" charset="0"/>
                <a:cs typeface="Calibri" panose="020F0502020204030204" pitchFamily="34" charset="0"/>
              </a:rPr>
            </a:br>
            <a:r>
              <a:rPr lang="en-US" altLang="en-US" b="1" dirty="0">
                <a:solidFill>
                  <a:schemeClr val="bg1"/>
                </a:solidFill>
                <a:latin typeface="Calibri" panose="020F0502020204030204" pitchFamily="34" charset="0"/>
                <a:cs typeface="Calibri" panose="020F0502020204030204" pitchFamily="34" charset="0"/>
              </a:rPr>
              <a:t>Authoritarian</a:t>
            </a:r>
          </a:p>
          <a:p>
            <a:pPr algn="ctr" eaLnBrk="1" hangingPunct="1">
              <a:buFontTx/>
              <a:buNone/>
            </a:pPr>
            <a:endParaRPr lang="en-US" altLang="en-US" b="1" dirty="0">
              <a:solidFill>
                <a:srgbClr val="FF0000"/>
              </a:solidFill>
              <a:latin typeface="Calibri" panose="020F0502020204030204" pitchFamily="34" charset="0"/>
              <a:cs typeface="Calibri" panose="020F0502020204030204" pitchFamily="34" charset="0"/>
            </a:endParaRPr>
          </a:p>
          <a:p>
            <a:pPr algn="ctr" eaLnBrk="1" hangingPunct="1">
              <a:buFontTx/>
              <a:buNone/>
            </a:pPr>
            <a:r>
              <a:rPr lang="en-US" altLang="en-US" b="1" dirty="0">
                <a:latin typeface="Calibri" panose="020F0502020204030204" pitchFamily="34" charset="0"/>
                <a:cs typeface="Calibri" panose="020F0502020204030204" pitchFamily="34" charset="0"/>
              </a:rPr>
              <a:t>	</a:t>
            </a:r>
            <a:br>
              <a:rPr lang="en-US" altLang="en-US" b="1" dirty="0">
                <a:latin typeface="Calibri" panose="020F0502020204030204" pitchFamily="34" charset="0"/>
                <a:cs typeface="Calibri" panose="020F0502020204030204" pitchFamily="34" charset="0"/>
              </a:rPr>
            </a:br>
            <a:r>
              <a:rPr lang="en-US" altLang="en-US" b="1" dirty="0">
                <a:solidFill>
                  <a:srgbClr val="FF6600"/>
                </a:solidFill>
                <a:latin typeface="Calibri" panose="020F0502020204030204" pitchFamily="34" charset="0"/>
                <a:cs typeface="Calibri" panose="020F0502020204030204" pitchFamily="34" charset="0"/>
              </a:rPr>
              <a:t>Centrist</a:t>
            </a:r>
          </a:p>
          <a:p>
            <a:pPr algn="ctr" eaLnBrk="1" hangingPunct="1">
              <a:buFontTx/>
              <a:buNone/>
            </a:pPr>
            <a:endParaRPr lang="en-US" altLang="en-US" b="1" dirty="0">
              <a:solidFill>
                <a:srgbClr val="FF6600"/>
              </a:solidFill>
              <a:latin typeface="Calibri" panose="020F0502020204030204" pitchFamily="34" charset="0"/>
              <a:cs typeface="Calibri" panose="020F0502020204030204" pitchFamily="34" charset="0"/>
            </a:endParaRPr>
          </a:p>
          <a:p>
            <a:pPr algn="ctr" eaLnBrk="1" hangingPunct="1">
              <a:buFontTx/>
              <a:buNone/>
            </a:pPr>
            <a:r>
              <a:rPr lang="en-US" altLang="en-US" b="1" dirty="0">
                <a:solidFill>
                  <a:srgbClr val="FFFF00"/>
                </a:solidFill>
                <a:latin typeface="Calibri" panose="020F0502020204030204" pitchFamily="34" charset="0"/>
                <a:cs typeface="Calibri" panose="020F0502020204030204" pitchFamily="34" charset="0"/>
              </a:rPr>
              <a:t> Libertarian</a:t>
            </a:r>
            <a:endParaRPr lang="en-US" altLang="en-US" b="1" dirty="0">
              <a:solidFill>
                <a:srgbClr val="FF6600"/>
              </a:solidFill>
              <a:latin typeface="Calibri" panose="020F0502020204030204" pitchFamily="34" charset="0"/>
              <a:cs typeface="Calibri" panose="020F0502020204030204" pitchFamily="34" charset="0"/>
            </a:endParaRPr>
          </a:p>
        </p:txBody>
      </p:sp>
      <p:sp>
        <p:nvSpPr>
          <p:cNvPr id="7172" name="Line 4">
            <a:extLst>
              <a:ext uri="{FF2B5EF4-FFF2-40B4-BE49-F238E27FC236}">
                <a16:creationId xmlns:a16="http://schemas.microsoft.com/office/drawing/2014/main" id="{B64EAF1E-9FFA-47D1-A573-8A1E7CC31CA1}"/>
              </a:ext>
            </a:extLst>
          </p:cNvPr>
          <p:cNvSpPr>
            <a:spLocks noChangeShapeType="1"/>
          </p:cNvSpPr>
          <p:nvPr/>
        </p:nvSpPr>
        <p:spPr bwMode="auto">
          <a:xfrm>
            <a:off x="5943600" y="1828800"/>
            <a:ext cx="0" cy="411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7173" name="Line 5">
            <a:extLst>
              <a:ext uri="{FF2B5EF4-FFF2-40B4-BE49-F238E27FC236}">
                <a16:creationId xmlns:a16="http://schemas.microsoft.com/office/drawing/2014/main" id="{7333E084-3B22-4DE2-A0AE-8EDB9C3328D6}"/>
              </a:ext>
            </a:extLst>
          </p:cNvPr>
          <p:cNvSpPr>
            <a:spLocks noChangeShapeType="1"/>
          </p:cNvSpPr>
          <p:nvPr/>
        </p:nvSpPr>
        <p:spPr bwMode="auto">
          <a:xfrm flipV="1">
            <a:off x="5943600" y="1676400"/>
            <a:ext cx="0" cy="3962400"/>
          </a:xfrm>
          <a:prstGeom prst="line">
            <a:avLst/>
          </a:prstGeom>
          <a:noFill/>
          <a:ln w="76200">
            <a:solidFill>
              <a:schemeClr val="accent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dirty="0"/>
          </a:p>
        </p:txBody>
      </p:sp>
      <p:sp>
        <p:nvSpPr>
          <p:cNvPr id="7174" name="Line 7">
            <a:extLst>
              <a:ext uri="{FF2B5EF4-FFF2-40B4-BE49-F238E27FC236}">
                <a16:creationId xmlns:a16="http://schemas.microsoft.com/office/drawing/2014/main" id="{C9888EF9-2709-46FA-AA2F-4C795F92C07D}"/>
              </a:ext>
            </a:extLst>
          </p:cNvPr>
          <p:cNvSpPr>
            <a:spLocks noChangeShapeType="1"/>
          </p:cNvSpPr>
          <p:nvPr/>
        </p:nvSpPr>
        <p:spPr bwMode="auto">
          <a:xfrm>
            <a:off x="5638800" y="3657600"/>
            <a:ext cx="609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9225" name="Oval 9">
            <a:extLst>
              <a:ext uri="{FF2B5EF4-FFF2-40B4-BE49-F238E27FC236}">
                <a16:creationId xmlns:a16="http://schemas.microsoft.com/office/drawing/2014/main" id="{11214A4A-752B-4C78-9D7F-8102F4595200}"/>
              </a:ext>
            </a:extLst>
          </p:cNvPr>
          <p:cNvSpPr>
            <a:spLocks noChangeArrowheads="1"/>
          </p:cNvSpPr>
          <p:nvPr/>
        </p:nvSpPr>
        <p:spPr bwMode="auto">
          <a:xfrm>
            <a:off x="5410200" y="1600200"/>
            <a:ext cx="1066800" cy="12192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endParaRPr>
          </a:p>
        </p:txBody>
      </p:sp>
      <p:sp>
        <p:nvSpPr>
          <p:cNvPr id="9228" name="Oval 12">
            <a:extLst>
              <a:ext uri="{FF2B5EF4-FFF2-40B4-BE49-F238E27FC236}">
                <a16:creationId xmlns:a16="http://schemas.microsoft.com/office/drawing/2014/main" id="{75F1A17E-6866-47F2-ABC5-70B8635A12CF}"/>
              </a:ext>
            </a:extLst>
          </p:cNvPr>
          <p:cNvSpPr>
            <a:spLocks noChangeArrowheads="1"/>
          </p:cNvSpPr>
          <p:nvPr/>
        </p:nvSpPr>
        <p:spPr bwMode="auto">
          <a:xfrm>
            <a:off x="5410200" y="4572000"/>
            <a:ext cx="1066800" cy="14478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232" name="Oval 16">
            <a:extLst>
              <a:ext uri="{FF2B5EF4-FFF2-40B4-BE49-F238E27FC236}">
                <a16:creationId xmlns:a16="http://schemas.microsoft.com/office/drawing/2014/main" id="{E8F5E56E-7EE5-4875-B0E6-AEE706551833}"/>
              </a:ext>
            </a:extLst>
          </p:cNvPr>
          <p:cNvSpPr>
            <a:spLocks noChangeArrowheads="1"/>
          </p:cNvSpPr>
          <p:nvPr/>
        </p:nvSpPr>
        <p:spPr bwMode="auto">
          <a:xfrm>
            <a:off x="5410200" y="2895600"/>
            <a:ext cx="1066800" cy="1600200"/>
          </a:xfrm>
          <a:prstGeom prst="ellipse">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 name="Rectangle 1">
            <a:extLst>
              <a:ext uri="{FF2B5EF4-FFF2-40B4-BE49-F238E27FC236}">
                <a16:creationId xmlns:a16="http://schemas.microsoft.com/office/drawing/2014/main" id="{AC95D7FD-B905-4609-883A-0DB63D3C2747}"/>
              </a:ext>
            </a:extLst>
          </p:cNvPr>
          <p:cNvSpPr/>
          <p:nvPr/>
        </p:nvSpPr>
        <p:spPr>
          <a:xfrm>
            <a:off x="6976501" y="2185735"/>
            <a:ext cx="3166169" cy="3046988"/>
          </a:xfrm>
          <a:prstGeom prst="rect">
            <a:avLst/>
          </a:prstGeom>
        </p:spPr>
        <p:txBody>
          <a:bodyPr wrap="square">
            <a:spAutoFit/>
          </a:bodyPr>
          <a:lstStyle/>
          <a:p>
            <a:pPr eaLnBrk="1" hangingPunct="1">
              <a:defRPr/>
            </a:pPr>
            <a:r>
              <a:rPr lang="en-CA" altLang="en-US" sz="2700" dirty="0">
                <a:solidFill>
                  <a:schemeClr val="bg1"/>
                </a:solidFill>
                <a:latin typeface="Calibri" panose="020F0502020204030204" pitchFamily="34" charset="0"/>
              </a:rPr>
              <a:t>Represented as a vertical line, </a:t>
            </a:r>
          </a:p>
          <a:p>
            <a:pPr lvl="1" eaLnBrk="1" hangingPunct="1">
              <a:defRPr/>
            </a:pPr>
            <a:r>
              <a:rPr lang="en-CA" altLang="en-US" sz="2300" dirty="0">
                <a:solidFill>
                  <a:schemeClr val="bg1"/>
                </a:solidFill>
                <a:latin typeface="Calibri" panose="020F0502020204030204" pitchFamily="34" charset="0"/>
              </a:rPr>
              <a:t>the </a:t>
            </a:r>
            <a:r>
              <a:rPr lang="en-CA" altLang="en-US" sz="2300" dirty="0">
                <a:solidFill>
                  <a:srgbClr val="FFFF00"/>
                </a:solidFill>
                <a:latin typeface="Veteran Typewriter" panose="02000500000000000000" pitchFamily="2" charset="0"/>
              </a:rPr>
              <a:t>top</a:t>
            </a:r>
            <a:r>
              <a:rPr lang="en-CA" altLang="en-US" sz="2300" dirty="0">
                <a:solidFill>
                  <a:srgbClr val="FFC000"/>
                </a:solidFill>
                <a:latin typeface="Calibri" panose="020F0502020204030204" pitchFamily="34" charset="0"/>
              </a:rPr>
              <a:t> </a:t>
            </a:r>
            <a:r>
              <a:rPr lang="en-CA" altLang="en-US" sz="2300" dirty="0">
                <a:solidFill>
                  <a:schemeClr val="bg1"/>
                </a:solidFill>
                <a:latin typeface="Calibri" panose="020F0502020204030204" pitchFamily="34" charset="0"/>
              </a:rPr>
              <a:t>favouring government involvement, </a:t>
            </a:r>
          </a:p>
          <a:p>
            <a:pPr lvl="1" eaLnBrk="1" hangingPunct="1">
              <a:defRPr/>
            </a:pPr>
            <a:r>
              <a:rPr lang="en-CA" altLang="en-US" sz="2300" dirty="0">
                <a:solidFill>
                  <a:schemeClr val="bg1"/>
                </a:solidFill>
                <a:latin typeface="Calibri" panose="020F0502020204030204" pitchFamily="34" charset="0"/>
              </a:rPr>
              <a:t>the </a:t>
            </a:r>
            <a:r>
              <a:rPr lang="en-CA" altLang="en-US" sz="2300" dirty="0">
                <a:solidFill>
                  <a:srgbClr val="FFFF00"/>
                </a:solidFill>
                <a:latin typeface="Veteran Typewriter" panose="02000500000000000000" pitchFamily="2" charset="0"/>
              </a:rPr>
              <a:t>bottom</a:t>
            </a:r>
            <a:r>
              <a:rPr lang="en-CA" altLang="en-US" sz="2300" dirty="0">
                <a:solidFill>
                  <a:schemeClr val="bg1"/>
                </a:solidFill>
                <a:latin typeface="Calibri" panose="020F0502020204030204" pitchFamily="34" charset="0"/>
              </a:rPr>
              <a:t> favouring less government control.</a:t>
            </a:r>
            <a:endParaRPr lang="en-US" altLang="en-US" sz="2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lack Sand Dunes">
            <a:extLst>
              <a:ext uri="{FF2B5EF4-FFF2-40B4-BE49-F238E27FC236}">
                <a16:creationId xmlns:a16="http://schemas.microsoft.com/office/drawing/2014/main" id="{80569557-17F8-4B8C-B74E-46B254D35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A065AFAC-1D0F-43C3-BB1E-F0256DB66DCD}"/>
              </a:ext>
            </a:extLst>
          </p:cNvPr>
          <p:cNvSpPr>
            <a:spLocks noGrp="1" noChangeArrowheads="1"/>
          </p:cNvSpPr>
          <p:nvPr>
            <p:ph type="title"/>
          </p:nvPr>
        </p:nvSpPr>
        <p:spPr/>
        <p:txBody>
          <a:bodyPr>
            <a:normAutofit/>
          </a:bodyPr>
          <a:lstStyle/>
          <a:p>
            <a:pPr eaLnBrk="1" hangingPunct="1"/>
            <a:r>
              <a:rPr lang="en-US" altLang="en-US" sz="6000" dirty="0">
                <a:solidFill>
                  <a:schemeClr val="bg1"/>
                </a:solidFill>
                <a:latin typeface="Veteran Typewriter" panose="02000500000000000000" pitchFamily="2" charset="0"/>
              </a:rPr>
              <a:t>Authoritarians</a:t>
            </a:r>
          </a:p>
        </p:txBody>
      </p:sp>
      <p:sp>
        <p:nvSpPr>
          <p:cNvPr id="9219" name="Rectangle 3">
            <a:extLst>
              <a:ext uri="{FF2B5EF4-FFF2-40B4-BE49-F238E27FC236}">
                <a16:creationId xmlns:a16="http://schemas.microsoft.com/office/drawing/2014/main" id="{94D6B5C7-1372-4FFC-BFEB-7464E2DD349C}"/>
              </a:ext>
            </a:extLst>
          </p:cNvPr>
          <p:cNvSpPr>
            <a:spLocks noGrp="1" noChangeArrowheads="1"/>
          </p:cNvSpPr>
          <p:nvPr>
            <p:ph type="body" idx="1"/>
          </p:nvPr>
        </p:nvSpPr>
        <p:spPr>
          <a:xfrm>
            <a:off x="2194950" y="1493838"/>
            <a:ext cx="3200399" cy="4525963"/>
          </a:xfrm>
        </p:spPr>
        <p:txBody>
          <a:bodyPr/>
          <a:lstStyle/>
          <a:p>
            <a:pPr algn="ctr" eaLnBrk="1" hangingPunct="1">
              <a:buNone/>
            </a:pPr>
            <a:r>
              <a:rPr lang="en-US" altLang="en-US" b="1" dirty="0">
                <a:solidFill>
                  <a:srgbClr val="FF6600"/>
                </a:solidFill>
                <a:latin typeface="Calibri" panose="020F0502020204030204" pitchFamily="34" charset="0"/>
                <a:cs typeface="Calibri" panose="020F0502020204030204" pitchFamily="34" charset="0"/>
              </a:rPr>
              <a:t>	</a:t>
            </a:r>
            <a:r>
              <a:rPr lang="en-US" altLang="en-US" b="1" dirty="0">
                <a:solidFill>
                  <a:srgbClr val="FF0000"/>
                </a:solidFill>
                <a:latin typeface="Calibri" panose="020F0502020204030204" pitchFamily="34" charset="0"/>
                <a:cs typeface="Calibri" panose="020F0502020204030204" pitchFamily="34" charset="0"/>
              </a:rPr>
              <a:t> </a:t>
            </a:r>
            <a:br>
              <a:rPr lang="en-US" altLang="en-US" b="1" dirty="0">
                <a:solidFill>
                  <a:srgbClr val="FF0000"/>
                </a:solidFill>
                <a:latin typeface="Calibri" panose="020F0502020204030204" pitchFamily="34" charset="0"/>
                <a:cs typeface="Calibri" panose="020F0502020204030204" pitchFamily="34" charset="0"/>
              </a:rPr>
            </a:br>
            <a:r>
              <a:rPr lang="en-US" altLang="en-US" b="1" dirty="0">
                <a:solidFill>
                  <a:schemeClr val="bg1"/>
                </a:solidFill>
                <a:latin typeface="Calibri" panose="020F0502020204030204" pitchFamily="34" charset="0"/>
                <a:cs typeface="Calibri" panose="020F0502020204030204" pitchFamily="34" charset="0"/>
              </a:rPr>
              <a:t>Authoritarian</a:t>
            </a:r>
          </a:p>
          <a:p>
            <a:pPr algn="ctr" eaLnBrk="1" hangingPunct="1">
              <a:buFontTx/>
              <a:buNone/>
            </a:pPr>
            <a:endParaRPr lang="en-US" altLang="en-US" b="1" dirty="0">
              <a:solidFill>
                <a:srgbClr val="FF0000"/>
              </a:solidFill>
              <a:latin typeface="Calibri" panose="020F0502020204030204" pitchFamily="34" charset="0"/>
              <a:cs typeface="Calibri" panose="020F0502020204030204" pitchFamily="34" charset="0"/>
            </a:endParaRPr>
          </a:p>
          <a:p>
            <a:pPr algn="ctr" eaLnBrk="1" hangingPunct="1">
              <a:buFontTx/>
              <a:buNone/>
            </a:pPr>
            <a:r>
              <a:rPr lang="en-US" altLang="en-US" b="1" dirty="0">
                <a:latin typeface="Calibri" panose="020F0502020204030204" pitchFamily="34" charset="0"/>
                <a:cs typeface="Calibri" panose="020F0502020204030204" pitchFamily="34" charset="0"/>
              </a:rPr>
              <a:t>	</a:t>
            </a:r>
            <a:br>
              <a:rPr lang="en-US" altLang="en-US" b="1" dirty="0">
                <a:latin typeface="Calibri" panose="020F0502020204030204" pitchFamily="34" charset="0"/>
                <a:cs typeface="Calibri" panose="020F0502020204030204" pitchFamily="34" charset="0"/>
              </a:rPr>
            </a:br>
            <a:r>
              <a:rPr lang="en-US" altLang="en-US" b="1" dirty="0">
                <a:solidFill>
                  <a:srgbClr val="FF6600"/>
                </a:solidFill>
                <a:latin typeface="Calibri" panose="020F0502020204030204" pitchFamily="34" charset="0"/>
                <a:cs typeface="Calibri" panose="020F0502020204030204" pitchFamily="34" charset="0"/>
              </a:rPr>
              <a:t>Centrist</a:t>
            </a:r>
          </a:p>
          <a:p>
            <a:pPr algn="ctr" eaLnBrk="1" hangingPunct="1">
              <a:buFontTx/>
              <a:buNone/>
            </a:pPr>
            <a:endParaRPr lang="en-US" altLang="en-US" b="1" dirty="0">
              <a:solidFill>
                <a:srgbClr val="FF6600"/>
              </a:solidFill>
              <a:latin typeface="Calibri" panose="020F0502020204030204" pitchFamily="34" charset="0"/>
              <a:cs typeface="Calibri" panose="020F0502020204030204" pitchFamily="34" charset="0"/>
            </a:endParaRPr>
          </a:p>
          <a:p>
            <a:pPr algn="ctr" eaLnBrk="1" hangingPunct="1">
              <a:buFontTx/>
              <a:buNone/>
            </a:pPr>
            <a:r>
              <a:rPr lang="en-US" altLang="en-US" b="1" dirty="0">
                <a:solidFill>
                  <a:srgbClr val="FFFF00"/>
                </a:solidFill>
                <a:latin typeface="Calibri" panose="020F0502020204030204" pitchFamily="34" charset="0"/>
                <a:cs typeface="Calibri" panose="020F0502020204030204" pitchFamily="34" charset="0"/>
              </a:rPr>
              <a:t> Libertarian</a:t>
            </a:r>
            <a:endParaRPr lang="en-US" altLang="en-US" b="1" dirty="0">
              <a:solidFill>
                <a:srgbClr val="FF6600"/>
              </a:solidFill>
              <a:latin typeface="Calibri" panose="020F0502020204030204" pitchFamily="34" charset="0"/>
              <a:cs typeface="Calibri" panose="020F0502020204030204" pitchFamily="34" charset="0"/>
            </a:endParaRPr>
          </a:p>
        </p:txBody>
      </p:sp>
      <p:sp>
        <p:nvSpPr>
          <p:cNvPr id="7172" name="Line 4">
            <a:extLst>
              <a:ext uri="{FF2B5EF4-FFF2-40B4-BE49-F238E27FC236}">
                <a16:creationId xmlns:a16="http://schemas.microsoft.com/office/drawing/2014/main" id="{B64EAF1E-9FFA-47D1-A573-8A1E7CC31CA1}"/>
              </a:ext>
            </a:extLst>
          </p:cNvPr>
          <p:cNvSpPr>
            <a:spLocks noChangeShapeType="1"/>
          </p:cNvSpPr>
          <p:nvPr/>
        </p:nvSpPr>
        <p:spPr bwMode="auto">
          <a:xfrm>
            <a:off x="5943600" y="1828800"/>
            <a:ext cx="0" cy="411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7173" name="Line 5">
            <a:extLst>
              <a:ext uri="{FF2B5EF4-FFF2-40B4-BE49-F238E27FC236}">
                <a16:creationId xmlns:a16="http://schemas.microsoft.com/office/drawing/2014/main" id="{7333E084-3B22-4DE2-A0AE-8EDB9C3328D6}"/>
              </a:ext>
            </a:extLst>
          </p:cNvPr>
          <p:cNvSpPr>
            <a:spLocks noChangeShapeType="1"/>
          </p:cNvSpPr>
          <p:nvPr/>
        </p:nvSpPr>
        <p:spPr bwMode="auto">
          <a:xfrm flipV="1">
            <a:off x="5943600" y="1676400"/>
            <a:ext cx="0" cy="3962400"/>
          </a:xfrm>
          <a:prstGeom prst="line">
            <a:avLst/>
          </a:prstGeom>
          <a:noFill/>
          <a:ln w="76200">
            <a:solidFill>
              <a:schemeClr val="accent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dirty="0"/>
          </a:p>
        </p:txBody>
      </p:sp>
      <p:sp>
        <p:nvSpPr>
          <p:cNvPr id="7174" name="Line 7">
            <a:extLst>
              <a:ext uri="{FF2B5EF4-FFF2-40B4-BE49-F238E27FC236}">
                <a16:creationId xmlns:a16="http://schemas.microsoft.com/office/drawing/2014/main" id="{C9888EF9-2709-46FA-AA2F-4C795F92C07D}"/>
              </a:ext>
            </a:extLst>
          </p:cNvPr>
          <p:cNvSpPr>
            <a:spLocks noChangeShapeType="1"/>
          </p:cNvSpPr>
          <p:nvPr/>
        </p:nvSpPr>
        <p:spPr bwMode="auto">
          <a:xfrm>
            <a:off x="5638800" y="3657600"/>
            <a:ext cx="609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9225" name="Oval 9">
            <a:extLst>
              <a:ext uri="{FF2B5EF4-FFF2-40B4-BE49-F238E27FC236}">
                <a16:creationId xmlns:a16="http://schemas.microsoft.com/office/drawing/2014/main" id="{11214A4A-752B-4C78-9D7F-8102F4595200}"/>
              </a:ext>
            </a:extLst>
          </p:cNvPr>
          <p:cNvSpPr>
            <a:spLocks noChangeArrowheads="1"/>
          </p:cNvSpPr>
          <p:nvPr/>
        </p:nvSpPr>
        <p:spPr bwMode="auto">
          <a:xfrm>
            <a:off x="5410200" y="1600200"/>
            <a:ext cx="1066800" cy="12192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endParaRPr>
          </a:p>
        </p:txBody>
      </p:sp>
      <p:sp>
        <p:nvSpPr>
          <p:cNvPr id="9228" name="Oval 12">
            <a:extLst>
              <a:ext uri="{FF2B5EF4-FFF2-40B4-BE49-F238E27FC236}">
                <a16:creationId xmlns:a16="http://schemas.microsoft.com/office/drawing/2014/main" id="{75F1A17E-6866-47F2-ABC5-70B8635A12CF}"/>
              </a:ext>
            </a:extLst>
          </p:cNvPr>
          <p:cNvSpPr>
            <a:spLocks noChangeArrowheads="1"/>
          </p:cNvSpPr>
          <p:nvPr/>
        </p:nvSpPr>
        <p:spPr bwMode="auto">
          <a:xfrm>
            <a:off x="5410200" y="4572000"/>
            <a:ext cx="1066800" cy="14478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232" name="Oval 16">
            <a:extLst>
              <a:ext uri="{FF2B5EF4-FFF2-40B4-BE49-F238E27FC236}">
                <a16:creationId xmlns:a16="http://schemas.microsoft.com/office/drawing/2014/main" id="{E8F5E56E-7EE5-4875-B0E6-AEE706551833}"/>
              </a:ext>
            </a:extLst>
          </p:cNvPr>
          <p:cNvSpPr>
            <a:spLocks noChangeArrowheads="1"/>
          </p:cNvSpPr>
          <p:nvPr/>
        </p:nvSpPr>
        <p:spPr bwMode="auto">
          <a:xfrm>
            <a:off x="5410200" y="2895600"/>
            <a:ext cx="1066800" cy="1600200"/>
          </a:xfrm>
          <a:prstGeom prst="ellipse">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 name="Rectangle 1">
            <a:extLst>
              <a:ext uri="{FF2B5EF4-FFF2-40B4-BE49-F238E27FC236}">
                <a16:creationId xmlns:a16="http://schemas.microsoft.com/office/drawing/2014/main" id="{AC95D7FD-B905-4609-883A-0DB63D3C2747}"/>
              </a:ext>
            </a:extLst>
          </p:cNvPr>
          <p:cNvSpPr/>
          <p:nvPr/>
        </p:nvSpPr>
        <p:spPr>
          <a:xfrm>
            <a:off x="8018115" y="1443841"/>
            <a:ext cx="3166169" cy="4832092"/>
          </a:xfrm>
          <a:prstGeom prst="rect">
            <a:avLst/>
          </a:prstGeom>
        </p:spPr>
        <p:txBody>
          <a:bodyPr wrap="square">
            <a:spAutoFit/>
          </a:bodyPr>
          <a:lstStyle/>
          <a:p>
            <a:pPr marL="0" indent="0">
              <a:buNone/>
            </a:pPr>
            <a:r>
              <a:rPr lang="en-US" altLang="en-US" sz="2800" dirty="0">
                <a:solidFill>
                  <a:schemeClr val="bg1"/>
                </a:solidFill>
                <a:latin typeface="Calibri" panose="020F0502020204030204" pitchFamily="34" charset="0"/>
                <a:cs typeface="Calibri" panose="020F0502020204030204" pitchFamily="34" charset="0"/>
              </a:rPr>
              <a:t>Want the government to take more control in their lives.</a:t>
            </a: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a:p>
            <a:pPr marL="0" indent="0">
              <a:buNone/>
            </a:pPr>
            <a:r>
              <a:rPr lang="en-US" altLang="en-US" sz="2800" dirty="0">
                <a:solidFill>
                  <a:schemeClr val="bg1"/>
                </a:solidFill>
                <a:latin typeface="Calibri" panose="020F0502020204030204" pitchFamily="34" charset="0"/>
                <a:cs typeface="Calibri" panose="020F0502020204030204" pitchFamily="34" charset="0"/>
              </a:rPr>
              <a:t>They believe Government has solutions to those problems.</a:t>
            </a: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924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lack Sand Dunes">
            <a:extLst>
              <a:ext uri="{FF2B5EF4-FFF2-40B4-BE49-F238E27FC236}">
                <a16:creationId xmlns:a16="http://schemas.microsoft.com/office/drawing/2014/main" id="{80569557-17F8-4B8C-B74E-46B254D35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A065AFAC-1D0F-43C3-BB1E-F0256DB66DCD}"/>
              </a:ext>
            </a:extLst>
          </p:cNvPr>
          <p:cNvSpPr>
            <a:spLocks noGrp="1" noChangeArrowheads="1"/>
          </p:cNvSpPr>
          <p:nvPr>
            <p:ph type="title"/>
          </p:nvPr>
        </p:nvSpPr>
        <p:spPr/>
        <p:txBody>
          <a:bodyPr>
            <a:normAutofit/>
          </a:bodyPr>
          <a:lstStyle/>
          <a:p>
            <a:pPr eaLnBrk="1" hangingPunct="1"/>
            <a:r>
              <a:rPr lang="en-US" altLang="en-US" sz="6000" dirty="0">
                <a:solidFill>
                  <a:schemeClr val="bg1"/>
                </a:solidFill>
                <a:latin typeface="Veteran Typewriter" panose="02000500000000000000" pitchFamily="2" charset="0"/>
              </a:rPr>
              <a:t>Libertarians</a:t>
            </a:r>
          </a:p>
        </p:txBody>
      </p:sp>
      <p:sp>
        <p:nvSpPr>
          <p:cNvPr id="9219" name="Rectangle 3">
            <a:extLst>
              <a:ext uri="{FF2B5EF4-FFF2-40B4-BE49-F238E27FC236}">
                <a16:creationId xmlns:a16="http://schemas.microsoft.com/office/drawing/2014/main" id="{94D6B5C7-1372-4FFC-BFEB-7464E2DD349C}"/>
              </a:ext>
            </a:extLst>
          </p:cNvPr>
          <p:cNvSpPr>
            <a:spLocks noGrp="1" noChangeArrowheads="1"/>
          </p:cNvSpPr>
          <p:nvPr>
            <p:ph type="body" idx="1"/>
          </p:nvPr>
        </p:nvSpPr>
        <p:spPr>
          <a:xfrm>
            <a:off x="2194950" y="1493838"/>
            <a:ext cx="3200399" cy="4525963"/>
          </a:xfrm>
        </p:spPr>
        <p:txBody>
          <a:bodyPr/>
          <a:lstStyle/>
          <a:p>
            <a:pPr algn="ctr" eaLnBrk="1" hangingPunct="1">
              <a:buNone/>
            </a:pPr>
            <a:r>
              <a:rPr lang="en-US" altLang="en-US" b="1" dirty="0">
                <a:solidFill>
                  <a:srgbClr val="FF6600"/>
                </a:solidFill>
                <a:latin typeface="Calibri" panose="020F0502020204030204" pitchFamily="34" charset="0"/>
                <a:cs typeface="Calibri" panose="020F0502020204030204" pitchFamily="34" charset="0"/>
              </a:rPr>
              <a:t>	</a:t>
            </a:r>
            <a:r>
              <a:rPr lang="en-US" altLang="en-US" b="1" dirty="0">
                <a:solidFill>
                  <a:srgbClr val="FF0000"/>
                </a:solidFill>
                <a:latin typeface="Calibri" panose="020F0502020204030204" pitchFamily="34" charset="0"/>
                <a:cs typeface="Calibri" panose="020F0502020204030204" pitchFamily="34" charset="0"/>
              </a:rPr>
              <a:t> </a:t>
            </a:r>
            <a:br>
              <a:rPr lang="en-US" altLang="en-US" b="1" dirty="0">
                <a:solidFill>
                  <a:srgbClr val="FF0000"/>
                </a:solidFill>
                <a:latin typeface="Calibri" panose="020F0502020204030204" pitchFamily="34" charset="0"/>
                <a:cs typeface="Calibri" panose="020F0502020204030204" pitchFamily="34" charset="0"/>
              </a:rPr>
            </a:br>
            <a:r>
              <a:rPr lang="en-US" altLang="en-US" b="1" dirty="0">
                <a:solidFill>
                  <a:schemeClr val="bg1"/>
                </a:solidFill>
                <a:latin typeface="Calibri" panose="020F0502020204030204" pitchFamily="34" charset="0"/>
                <a:cs typeface="Calibri" panose="020F0502020204030204" pitchFamily="34" charset="0"/>
              </a:rPr>
              <a:t>Authoritarian</a:t>
            </a:r>
          </a:p>
          <a:p>
            <a:pPr algn="ctr" eaLnBrk="1" hangingPunct="1">
              <a:buFontTx/>
              <a:buNone/>
            </a:pPr>
            <a:endParaRPr lang="en-US" altLang="en-US" b="1" dirty="0">
              <a:solidFill>
                <a:srgbClr val="FF0000"/>
              </a:solidFill>
              <a:latin typeface="Calibri" panose="020F0502020204030204" pitchFamily="34" charset="0"/>
              <a:cs typeface="Calibri" panose="020F0502020204030204" pitchFamily="34" charset="0"/>
            </a:endParaRPr>
          </a:p>
          <a:p>
            <a:pPr algn="ctr" eaLnBrk="1" hangingPunct="1">
              <a:buFontTx/>
              <a:buNone/>
            </a:pPr>
            <a:r>
              <a:rPr lang="en-US" altLang="en-US" b="1" dirty="0">
                <a:latin typeface="Calibri" panose="020F0502020204030204" pitchFamily="34" charset="0"/>
                <a:cs typeface="Calibri" panose="020F0502020204030204" pitchFamily="34" charset="0"/>
              </a:rPr>
              <a:t>	</a:t>
            </a:r>
            <a:br>
              <a:rPr lang="en-US" altLang="en-US" b="1" dirty="0">
                <a:latin typeface="Calibri" panose="020F0502020204030204" pitchFamily="34" charset="0"/>
                <a:cs typeface="Calibri" panose="020F0502020204030204" pitchFamily="34" charset="0"/>
              </a:rPr>
            </a:br>
            <a:r>
              <a:rPr lang="en-US" altLang="en-US" b="1" dirty="0">
                <a:solidFill>
                  <a:srgbClr val="FF6600"/>
                </a:solidFill>
                <a:latin typeface="Calibri" panose="020F0502020204030204" pitchFamily="34" charset="0"/>
                <a:cs typeface="Calibri" panose="020F0502020204030204" pitchFamily="34" charset="0"/>
              </a:rPr>
              <a:t>Centrist</a:t>
            </a:r>
          </a:p>
          <a:p>
            <a:pPr algn="ctr" eaLnBrk="1" hangingPunct="1">
              <a:buFontTx/>
              <a:buNone/>
            </a:pPr>
            <a:endParaRPr lang="en-US" altLang="en-US" b="1" dirty="0">
              <a:solidFill>
                <a:srgbClr val="FF6600"/>
              </a:solidFill>
              <a:latin typeface="Calibri" panose="020F0502020204030204" pitchFamily="34" charset="0"/>
              <a:cs typeface="Calibri" panose="020F0502020204030204" pitchFamily="34" charset="0"/>
            </a:endParaRPr>
          </a:p>
          <a:p>
            <a:pPr algn="ctr" eaLnBrk="1" hangingPunct="1">
              <a:buFontTx/>
              <a:buNone/>
            </a:pPr>
            <a:r>
              <a:rPr lang="en-US" altLang="en-US" b="1" dirty="0">
                <a:solidFill>
                  <a:srgbClr val="FFFF00"/>
                </a:solidFill>
                <a:latin typeface="Calibri" panose="020F0502020204030204" pitchFamily="34" charset="0"/>
                <a:cs typeface="Calibri" panose="020F0502020204030204" pitchFamily="34" charset="0"/>
              </a:rPr>
              <a:t> Libertarian</a:t>
            </a:r>
            <a:endParaRPr lang="en-US" altLang="en-US" b="1" dirty="0">
              <a:solidFill>
                <a:srgbClr val="FF6600"/>
              </a:solidFill>
              <a:latin typeface="Calibri" panose="020F0502020204030204" pitchFamily="34" charset="0"/>
              <a:cs typeface="Calibri" panose="020F0502020204030204" pitchFamily="34" charset="0"/>
            </a:endParaRPr>
          </a:p>
        </p:txBody>
      </p:sp>
      <p:sp>
        <p:nvSpPr>
          <p:cNvPr id="7172" name="Line 4">
            <a:extLst>
              <a:ext uri="{FF2B5EF4-FFF2-40B4-BE49-F238E27FC236}">
                <a16:creationId xmlns:a16="http://schemas.microsoft.com/office/drawing/2014/main" id="{B64EAF1E-9FFA-47D1-A573-8A1E7CC31CA1}"/>
              </a:ext>
            </a:extLst>
          </p:cNvPr>
          <p:cNvSpPr>
            <a:spLocks noChangeShapeType="1"/>
          </p:cNvSpPr>
          <p:nvPr/>
        </p:nvSpPr>
        <p:spPr bwMode="auto">
          <a:xfrm>
            <a:off x="5943600" y="1828800"/>
            <a:ext cx="0" cy="411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7173" name="Line 5">
            <a:extLst>
              <a:ext uri="{FF2B5EF4-FFF2-40B4-BE49-F238E27FC236}">
                <a16:creationId xmlns:a16="http://schemas.microsoft.com/office/drawing/2014/main" id="{7333E084-3B22-4DE2-A0AE-8EDB9C3328D6}"/>
              </a:ext>
            </a:extLst>
          </p:cNvPr>
          <p:cNvSpPr>
            <a:spLocks noChangeShapeType="1"/>
          </p:cNvSpPr>
          <p:nvPr/>
        </p:nvSpPr>
        <p:spPr bwMode="auto">
          <a:xfrm flipV="1">
            <a:off x="5943600" y="1676400"/>
            <a:ext cx="0" cy="3962400"/>
          </a:xfrm>
          <a:prstGeom prst="line">
            <a:avLst/>
          </a:prstGeom>
          <a:noFill/>
          <a:ln w="76200">
            <a:solidFill>
              <a:schemeClr val="accent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dirty="0"/>
          </a:p>
        </p:txBody>
      </p:sp>
      <p:sp>
        <p:nvSpPr>
          <p:cNvPr id="7174" name="Line 7">
            <a:extLst>
              <a:ext uri="{FF2B5EF4-FFF2-40B4-BE49-F238E27FC236}">
                <a16:creationId xmlns:a16="http://schemas.microsoft.com/office/drawing/2014/main" id="{C9888EF9-2709-46FA-AA2F-4C795F92C07D}"/>
              </a:ext>
            </a:extLst>
          </p:cNvPr>
          <p:cNvSpPr>
            <a:spLocks noChangeShapeType="1"/>
          </p:cNvSpPr>
          <p:nvPr/>
        </p:nvSpPr>
        <p:spPr bwMode="auto">
          <a:xfrm>
            <a:off x="5638800" y="3657600"/>
            <a:ext cx="609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9225" name="Oval 9">
            <a:extLst>
              <a:ext uri="{FF2B5EF4-FFF2-40B4-BE49-F238E27FC236}">
                <a16:creationId xmlns:a16="http://schemas.microsoft.com/office/drawing/2014/main" id="{11214A4A-752B-4C78-9D7F-8102F4595200}"/>
              </a:ext>
            </a:extLst>
          </p:cNvPr>
          <p:cNvSpPr>
            <a:spLocks noChangeArrowheads="1"/>
          </p:cNvSpPr>
          <p:nvPr/>
        </p:nvSpPr>
        <p:spPr bwMode="auto">
          <a:xfrm>
            <a:off x="5410200" y="1600200"/>
            <a:ext cx="1066800" cy="12192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endParaRPr>
          </a:p>
        </p:txBody>
      </p:sp>
      <p:sp>
        <p:nvSpPr>
          <p:cNvPr id="9228" name="Oval 12">
            <a:extLst>
              <a:ext uri="{FF2B5EF4-FFF2-40B4-BE49-F238E27FC236}">
                <a16:creationId xmlns:a16="http://schemas.microsoft.com/office/drawing/2014/main" id="{75F1A17E-6866-47F2-ABC5-70B8635A12CF}"/>
              </a:ext>
            </a:extLst>
          </p:cNvPr>
          <p:cNvSpPr>
            <a:spLocks noChangeArrowheads="1"/>
          </p:cNvSpPr>
          <p:nvPr/>
        </p:nvSpPr>
        <p:spPr bwMode="auto">
          <a:xfrm>
            <a:off x="5410200" y="4572000"/>
            <a:ext cx="1066800" cy="14478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232" name="Oval 16">
            <a:extLst>
              <a:ext uri="{FF2B5EF4-FFF2-40B4-BE49-F238E27FC236}">
                <a16:creationId xmlns:a16="http://schemas.microsoft.com/office/drawing/2014/main" id="{E8F5E56E-7EE5-4875-B0E6-AEE706551833}"/>
              </a:ext>
            </a:extLst>
          </p:cNvPr>
          <p:cNvSpPr>
            <a:spLocks noChangeArrowheads="1"/>
          </p:cNvSpPr>
          <p:nvPr/>
        </p:nvSpPr>
        <p:spPr bwMode="auto">
          <a:xfrm>
            <a:off x="5410200" y="2895600"/>
            <a:ext cx="1066800" cy="1600200"/>
          </a:xfrm>
          <a:prstGeom prst="ellipse">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 name="Rectangle 1">
            <a:extLst>
              <a:ext uri="{FF2B5EF4-FFF2-40B4-BE49-F238E27FC236}">
                <a16:creationId xmlns:a16="http://schemas.microsoft.com/office/drawing/2014/main" id="{AC95D7FD-B905-4609-883A-0DB63D3C2747}"/>
              </a:ext>
            </a:extLst>
          </p:cNvPr>
          <p:cNvSpPr/>
          <p:nvPr/>
        </p:nvSpPr>
        <p:spPr>
          <a:xfrm>
            <a:off x="8018115" y="1443841"/>
            <a:ext cx="3166169" cy="4832092"/>
          </a:xfrm>
          <a:prstGeom prst="rect">
            <a:avLst/>
          </a:prstGeom>
        </p:spPr>
        <p:txBody>
          <a:bodyPr wrap="square">
            <a:spAutoFit/>
          </a:bodyPr>
          <a:lstStyle/>
          <a:p>
            <a:pPr marL="0" indent="0">
              <a:buNone/>
              <a:defRPr/>
            </a:pPr>
            <a:r>
              <a:rPr lang="en-US" sz="2800" dirty="0">
                <a:solidFill>
                  <a:schemeClr val="bg1"/>
                </a:solidFill>
                <a:latin typeface="Calibri" panose="020F0502020204030204" pitchFamily="34" charset="0"/>
                <a:cs typeface="Calibri" panose="020F0502020204030204" pitchFamily="34" charset="0"/>
              </a:rPr>
              <a:t>Want to remove the government from their daily lives.</a:t>
            </a:r>
          </a:p>
          <a:p>
            <a:pPr marL="0" indent="0">
              <a:buNone/>
              <a:defRPr/>
            </a:pPr>
            <a:endParaRPr lang="en-US" sz="2800" dirty="0">
              <a:solidFill>
                <a:schemeClr val="bg1"/>
              </a:solidFill>
              <a:latin typeface="Calibri" panose="020F0502020204030204" pitchFamily="34" charset="0"/>
              <a:cs typeface="Calibri" panose="020F0502020204030204" pitchFamily="34" charset="0"/>
            </a:endParaRPr>
          </a:p>
          <a:p>
            <a:pPr marL="0" indent="0">
              <a:buNone/>
              <a:defRPr/>
            </a:pPr>
            <a:r>
              <a:rPr lang="en-US" sz="2800" dirty="0">
                <a:solidFill>
                  <a:schemeClr val="bg1"/>
                </a:solidFill>
                <a:latin typeface="Calibri" panose="020F0502020204030204" pitchFamily="34" charset="0"/>
                <a:cs typeface="Calibri" panose="020F0502020204030204" pitchFamily="34" charset="0"/>
              </a:rPr>
              <a:t>Believe that an individual can make their own choices without government interference.</a:t>
            </a:r>
          </a:p>
          <a:p>
            <a:pPr marL="0" indent="0">
              <a:buNone/>
              <a:defRPr/>
            </a:pPr>
            <a:endParaRPr lang="en-US" sz="2800" dirty="0">
              <a:solidFill>
                <a:schemeClr val="bg1"/>
              </a:solidFill>
              <a:latin typeface="Calibri" panose="020F0502020204030204" pitchFamily="34" charset="0"/>
              <a:cs typeface="Calibri" panose="020F0502020204030204" pitchFamily="34" charset="0"/>
            </a:endParaRPr>
          </a:p>
          <a:p>
            <a:pPr marL="0" indent="0">
              <a:buNone/>
              <a:defRPr/>
            </a:pP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393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lack Sand Dunes">
            <a:extLst>
              <a:ext uri="{FF2B5EF4-FFF2-40B4-BE49-F238E27FC236}">
                <a16:creationId xmlns:a16="http://schemas.microsoft.com/office/drawing/2014/main" id="{80569557-17F8-4B8C-B74E-46B254D35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A065AFAC-1D0F-43C3-BB1E-F0256DB66DCD}"/>
              </a:ext>
            </a:extLst>
          </p:cNvPr>
          <p:cNvSpPr>
            <a:spLocks noGrp="1" noChangeArrowheads="1"/>
          </p:cNvSpPr>
          <p:nvPr>
            <p:ph type="title"/>
          </p:nvPr>
        </p:nvSpPr>
        <p:spPr/>
        <p:txBody>
          <a:bodyPr>
            <a:normAutofit/>
          </a:bodyPr>
          <a:lstStyle/>
          <a:p>
            <a:pPr eaLnBrk="1" hangingPunct="1"/>
            <a:r>
              <a:rPr lang="en-US" altLang="en-US" sz="6000" dirty="0">
                <a:solidFill>
                  <a:schemeClr val="bg1"/>
                </a:solidFill>
                <a:latin typeface="Veteran Typewriter" panose="02000500000000000000" pitchFamily="2" charset="0"/>
              </a:rPr>
              <a:t>Centrists</a:t>
            </a:r>
          </a:p>
        </p:txBody>
      </p:sp>
      <p:sp>
        <p:nvSpPr>
          <p:cNvPr id="9219" name="Rectangle 3">
            <a:extLst>
              <a:ext uri="{FF2B5EF4-FFF2-40B4-BE49-F238E27FC236}">
                <a16:creationId xmlns:a16="http://schemas.microsoft.com/office/drawing/2014/main" id="{94D6B5C7-1372-4FFC-BFEB-7464E2DD349C}"/>
              </a:ext>
            </a:extLst>
          </p:cNvPr>
          <p:cNvSpPr>
            <a:spLocks noGrp="1" noChangeArrowheads="1"/>
          </p:cNvSpPr>
          <p:nvPr>
            <p:ph type="body" idx="1"/>
          </p:nvPr>
        </p:nvSpPr>
        <p:spPr>
          <a:xfrm>
            <a:off x="2194950" y="1493838"/>
            <a:ext cx="3200399" cy="4525963"/>
          </a:xfrm>
        </p:spPr>
        <p:txBody>
          <a:bodyPr/>
          <a:lstStyle/>
          <a:p>
            <a:pPr algn="ctr" eaLnBrk="1" hangingPunct="1">
              <a:buNone/>
            </a:pPr>
            <a:r>
              <a:rPr lang="en-US" altLang="en-US" b="1" dirty="0">
                <a:solidFill>
                  <a:srgbClr val="FF6600"/>
                </a:solidFill>
                <a:latin typeface="Calibri" panose="020F0502020204030204" pitchFamily="34" charset="0"/>
                <a:cs typeface="Calibri" panose="020F0502020204030204" pitchFamily="34" charset="0"/>
              </a:rPr>
              <a:t>	</a:t>
            </a:r>
            <a:r>
              <a:rPr lang="en-US" altLang="en-US" b="1" dirty="0">
                <a:solidFill>
                  <a:srgbClr val="FF0000"/>
                </a:solidFill>
                <a:latin typeface="Calibri" panose="020F0502020204030204" pitchFamily="34" charset="0"/>
                <a:cs typeface="Calibri" panose="020F0502020204030204" pitchFamily="34" charset="0"/>
              </a:rPr>
              <a:t> </a:t>
            </a:r>
            <a:br>
              <a:rPr lang="en-US" altLang="en-US" b="1" dirty="0">
                <a:solidFill>
                  <a:srgbClr val="FF0000"/>
                </a:solidFill>
                <a:latin typeface="Calibri" panose="020F0502020204030204" pitchFamily="34" charset="0"/>
                <a:cs typeface="Calibri" panose="020F0502020204030204" pitchFamily="34" charset="0"/>
              </a:rPr>
            </a:br>
            <a:r>
              <a:rPr lang="en-US" altLang="en-US" b="1" dirty="0">
                <a:solidFill>
                  <a:schemeClr val="bg1"/>
                </a:solidFill>
                <a:latin typeface="Calibri" panose="020F0502020204030204" pitchFamily="34" charset="0"/>
                <a:cs typeface="Calibri" panose="020F0502020204030204" pitchFamily="34" charset="0"/>
              </a:rPr>
              <a:t>Authoritarian</a:t>
            </a:r>
          </a:p>
          <a:p>
            <a:pPr algn="ctr" eaLnBrk="1" hangingPunct="1">
              <a:buFontTx/>
              <a:buNone/>
            </a:pPr>
            <a:endParaRPr lang="en-US" altLang="en-US" b="1" dirty="0">
              <a:solidFill>
                <a:srgbClr val="FF0000"/>
              </a:solidFill>
              <a:latin typeface="Calibri" panose="020F0502020204030204" pitchFamily="34" charset="0"/>
              <a:cs typeface="Calibri" panose="020F0502020204030204" pitchFamily="34" charset="0"/>
            </a:endParaRPr>
          </a:p>
          <a:p>
            <a:pPr algn="ctr" eaLnBrk="1" hangingPunct="1">
              <a:buFontTx/>
              <a:buNone/>
            </a:pPr>
            <a:r>
              <a:rPr lang="en-US" altLang="en-US" b="1" dirty="0">
                <a:latin typeface="Calibri" panose="020F0502020204030204" pitchFamily="34" charset="0"/>
                <a:cs typeface="Calibri" panose="020F0502020204030204" pitchFamily="34" charset="0"/>
              </a:rPr>
              <a:t>	</a:t>
            </a:r>
            <a:br>
              <a:rPr lang="en-US" altLang="en-US" b="1" dirty="0">
                <a:latin typeface="Calibri" panose="020F0502020204030204" pitchFamily="34" charset="0"/>
                <a:cs typeface="Calibri" panose="020F0502020204030204" pitchFamily="34" charset="0"/>
              </a:rPr>
            </a:br>
            <a:r>
              <a:rPr lang="en-US" altLang="en-US" b="1" dirty="0">
                <a:solidFill>
                  <a:srgbClr val="FF6600"/>
                </a:solidFill>
                <a:latin typeface="Calibri" panose="020F0502020204030204" pitchFamily="34" charset="0"/>
                <a:cs typeface="Calibri" panose="020F0502020204030204" pitchFamily="34" charset="0"/>
              </a:rPr>
              <a:t>Centrist</a:t>
            </a:r>
          </a:p>
          <a:p>
            <a:pPr algn="ctr" eaLnBrk="1" hangingPunct="1">
              <a:buFontTx/>
              <a:buNone/>
            </a:pPr>
            <a:endParaRPr lang="en-US" altLang="en-US" b="1" dirty="0">
              <a:solidFill>
                <a:srgbClr val="FF6600"/>
              </a:solidFill>
              <a:latin typeface="Calibri" panose="020F0502020204030204" pitchFamily="34" charset="0"/>
              <a:cs typeface="Calibri" panose="020F0502020204030204" pitchFamily="34" charset="0"/>
            </a:endParaRPr>
          </a:p>
          <a:p>
            <a:pPr algn="ctr" eaLnBrk="1" hangingPunct="1">
              <a:buFontTx/>
              <a:buNone/>
            </a:pPr>
            <a:r>
              <a:rPr lang="en-US" altLang="en-US" b="1" dirty="0">
                <a:solidFill>
                  <a:srgbClr val="FFFF00"/>
                </a:solidFill>
                <a:latin typeface="Calibri" panose="020F0502020204030204" pitchFamily="34" charset="0"/>
                <a:cs typeface="Calibri" panose="020F0502020204030204" pitchFamily="34" charset="0"/>
              </a:rPr>
              <a:t> Libertarian</a:t>
            </a:r>
            <a:endParaRPr lang="en-US" altLang="en-US" b="1" dirty="0">
              <a:solidFill>
                <a:srgbClr val="FF6600"/>
              </a:solidFill>
              <a:latin typeface="Calibri" panose="020F0502020204030204" pitchFamily="34" charset="0"/>
              <a:cs typeface="Calibri" panose="020F0502020204030204" pitchFamily="34" charset="0"/>
            </a:endParaRPr>
          </a:p>
        </p:txBody>
      </p:sp>
      <p:sp>
        <p:nvSpPr>
          <p:cNvPr id="7172" name="Line 4">
            <a:extLst>
              <a:ext uri="{FF2B5EF4-FFF2-40B4-BE49-F238E27FC236}">
                <a16:creationId xmlns:a16="http://schemas.microsoft.com/office/drawing/2014/main" id="{B64EAF1E-9FFA-47D1-A573-8A1E7CC31CA1}"/>
              </a:ext>
            </a:extLst>
          </p:cNvPr>
          <p:cNvSpPr>
            <a:spLocks noChangeShapeType="1"/>
          </p:cNvSpPr>
          <p:nvPr/>
        </p:nvSpPr>
        <p:spPr bwMode="auto">
          <a:xfrm>
            <a:off x="5943600" y="1828800"/>
            <a:ext cx="0" cy="411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7173" name="Line 5">
            <a:extLst>
              <a:ext uri="{FF2B5EF4-FFF2-40B4-BE49-F238E27FC236}">
                <a16:creationId xmlns:a16="http://schemas.microsoft.com/office/drawing/2014/main" id="{7333E084-3B22-4DE2-A0AE-8EDB9C3328D6}"/>
              </a:ext>
            </a:extLst>
          </p:cNvPr>
          <p:cNvSpPr>
            <a:spLocks noChangeShapeType="1"/>
          </p:cNvSpPr>
          <p:nvPr/>
        </p:nvSpPr>
        <p:spPr bwMode="auto">
          <a:xfrm flipV="1">
            <a:off x="5943600" y="1676400"/>
            <a:ext cx="0" cy="3962400"/>
          </a:xfrm>
          <a:prstGeom prst="line">
            <a:avLst/>
          </a:prstGeom>
          <a:noFill/>
          <a:ln w="76200">
            <a:solidFill>
              <a:schemeClr val="accent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dirty="0"/>
          </a:p>
        </p:txBody>
      </p:sp>
      <p:sp>
        <p:nvSpPr>
          <p:cNvPr id="7174" name="Line 7">
            <a:extLst>
              <a:ext uri="{FF2B5EF4-FFF2-40B4-BE49-F238E27FC236}">
                <a16:creationId xmlns:a16="http://schemas.microsoft.com/office/drawing/2014/main" id="{C9888EF9-2709-46FA-AA2F-4C795F92C07D}"/>
              </a:ext>
            </a:extLst>
          </p:cNvPr>
          <p:cNvSpPr>
            <a:spLocks noChangeShapeType="1"/>
          </p:cNvSpPr>
          <p:nvPr/>
        </p:nvSpPr>
        <p:spPr bwMode="auto">
          <a:xfrm>
            <a:off x="5638800" y="3657600"/>
            <a:ext cx="609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CA"/>
          </a:p>
        </p:txBody>
      </p:sp>
      <p:sp>
        <p:nvSpPr>
          <p:cNvPr id="9225" name="Oval 9">
            <a:extLst>
              <a:ext uri="{FF2B5EF4-FFF2-40B4-BE49-F238E27FC236}">
                <a16:creationId xmlns:a16="http://schemas.microsoft.com/office/drawing/2014/main" id="{11214A4A-752B-4C78-9D7F-8102F4595200}"/>
              </a:ext>
            </a:extLst>
          </p:cNvPr>
          <p:cNvSpPr>
            <a:spLocks noChangeArrowheads="1"/>
          </p:cNvSpPr>
          <p:nvPr/>
        </p:nvSpPr>
        <p:spPr bwMode="auto">
          <a:xfrm>
            <a:off x="5410200" y="1600200"/>
            <a:ext cx="1066800" cy="12192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endParaRPr>
          </a:p>
        </p:txBody>
      </p:sp>
      <p:sp>
        <p:nvSpPr>
          <p:cNvPr id="9228" name="Oval 12">
            <a:extLst>
              <a:ext uri="{FF2B5EF4-FFF2-40B4-BE49-F238E27FC236}">
                <a16:creationId xmlns:a16="http://schemas.microsoft.com/office/drawing/2014/main" id="{75F1A17E-6866-47F2-ABC5-70B8635A12CF}"/>
              </a:ext>
            </a:extLst>
          </p:cNvPr>
          <p:cNvSpPr>
            <a:spLocks noChangeArrowheads="1"/>
          </p:cNvSpPr>
          <p:nvPr/>
        </p:nvSpPr>
        <p:spPr bwMode="auto">
          <a:xfrm>
            <a:off x="5410200" y="4572000"/>
            <a:ext cx="1066800" cy="14478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232" name="Oval 16">
            <a:extLst>
              <a:ext uri="{FF2B5EF4-FFF2-40B4-BE49-F238E27FC236}">
                <a16:creationId xmlns:a16="http://schemas.microsoft.com/office/drawing/2014/main" id="{E8F5E56E-7EE5-4875-B0E6-AEE706551833}"/>
              </a:ext>
            </a:extLst>
          </p:cNvPr>
          <p:cNvSpPr>
            <a:spLocks noChangeArrowheads="1"/>
          </p:cNvSpPr>
          <p:nvPr/>
        </p:nvSpPr>
        <p:spPr bwMode="auto">
          <a:xfrm>
            <a:off x="5410200" y="2895600"/>
            <a:ext cx="1066800" cy="1600200"/>
          </a:xfrm>
          <a:prstGeom prst="ellipse">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 name="Rectangle 1">
            <a:extLst>
              <a:ext uri="{FF2B5EF4-FFF2-40B4-BE49-F238E27FC236}">
                <a16:creationId xmlns:a16="http://schemas.microsoft.com/office/drawing/2014/main" id="{AC95D7FD-B905-4609-883A-0DB63D3C2747}"/>
              </a:ext>
            </a:extLst>
          </p:cNvPr>
          <p:cNvSpPr/>
          <p:nvPr/>
        </p:nvSpPr>
        <p:spPr>
          <a:xfrm>
            <a:off x="8018115" y="1443841"/>
            <a:ext cx="3166169" cy="3108543"/>
          </a:xfrm>
          <a:prstGeom prst="rect">
            <a:avLst/>
          </a:prstGeom>
        </p:spPr>
        <p:txBody>
          <a:bodyPr wrap="square">
            <a:spAutoFit/>
          </a:bodyPr>
          <a:lstStyle/>
          <a:p>
            <a:pPr marL="0" indent="0">
              <a:buNone/>
            </a:pPr>
            <a:r>
              <a:rPr lang="en-US" altLang="en-US" sz="2800" dirty="0">
                <a:solidFill>
                  <a:schemeClr val="bg1"/>
                </a:solidFill>
                <a:latin typeface="Calibri" panose="020F0502020204030204" pitchFamily="34" charset="0"/>
                <a:cs typeface="Calibri" panose="020F0502020204030204" pitchFamily="34" charset="0"/>
              </a:rPr>
              <a:t>People in the middle of the vertical axis line of the political compass like some involvement, but not total involvement.</a:t>
            </a:r>
          </a:p>
        </p:txBody>
      </p:sp>
    </p:spTree>
    <p:extLst>
      <p:ext uri="{BB962C8B-B14F-4D97-AF65-F5344CB8AC3E}">
        <p14:creationId xmlns:p14="http://schemas.microsoft.com/office/powerpoint/2010/main" val="164859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C26DE98-FDA9-46C7-8EAC-86036957CB95}"/>
              </a:ext>
            </a:extLst>
          </p:cNvPr>
          <p:cNvSpPr>
            <a:spLocks noGrp="1" noChangeArrowheads="1"/>
          </p:cNvSpPr>
          <p:nvPr>
            <p:ph type="title"/>
          </p:nvPr>
        </p:nvSpPr>
        <p:spPr>
          <a:xfrm>
            <a:off x="7848600" y="1122363"/>
            <a:ext cx="3977640" cy="3204134"/>
          </a:xfrm>
        </p:spPr>
        <p:txBody>
          <a:bodyPr vert="horz" lIns="91440" tIns="45720" rIns="91440" bIns="45720" rtlCol="0" anchor="b">
            <a:normAutofit/>
          </a:bodyPr>
          <a:lstStyle/>
          <a:p>
            <a:r>
              <a:rPr lang="en-US" altLang="en-US" sz="4800" dirty="0">
                <a:latin typeface="Veteran Typewriter" panose="02000500000000000000" pitchFamily="2" charset="0"/>
              </a:rPr>
              <a:t>The Political Compass</a:t>
            </a:r>
          </a:p>
        </p:txBody>
      </p:sp>
      <p:pic>
        <p:nvPicPr>
          <p:cNvPr id="1028" name="Picture 4">
            <a:extLst>
              <a:ext uri="{FF2B5EF4-FFF2-40B4-BE49-F238E27FC236}">
                <a16:creationId xmlns:a16="http://schemas.microsoft.com/office/drawing/2014/main" id="{216007A1-0CE1-4DB2-B17C-0C4E8E255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73" r="-1" b="7890"/>
          <a:stretch/>
        </p:blipFill>
        <p:spPr bwMode="auto">
          <a:xfrm>
            <a:off x="-246724" y="0"/>
            <a:ext cx="7443196"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2">
            <a:extLst>
              <a:ext uri="{FF2B5EF4-FFF2-40B4-BE49-F238E27FC236}">
                <a16:creationId xmlns:a16="http://schemas.microsoft.com/office/drawing/2014/main" id="{292B22CE-A470-4052-AD01-77A367C6965C}"/>
              </a:ext>
            </a:extLst>
          </p:cNvPr>
          <p:cNvSpPr txBox="1">
            <a:spLocks noChangeArrowheads="1"/>
          </p:cNvSpPr>
          <p:nvPr/>
        </p:nvSpPr>
        <p:spPr>
          <a:xfrm>
            <a:off x="7828788" y="3317551"/>
            <a:ext cx="397764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Veteran Typewriter" panose="02000500000000000000" pitchFamily="2" charset="0"/>
              </a:rPr>
              <a:t>This is the way we chart the horizontal axis and vertical axis to organize political ideologies.</a:t>
            </a:r>
          </a:p>
        </p:txBody>
      </p:sp>
    </p:spTree>
    <p:extLst>
      <p:ext uri="{BB962C8B-B14F-4D97-AF65-F5344CB8AC3E}">
        <p14:creationId xmlns:p14="http://schemas.microsoft.com/office/powerpoint/2010/main" val="385037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4C2BA-950D-4534-9D76-477FB60687CF}"/>
              </a:ext>
            </a:extLst>
          </p:cNvPr>
          <p:cNvSpPr>
            <a:spLocks noGrp="1"/>
          </p:cNvSpPr>
          <p:nvPr>
            <p:ph idx="1"/>
          </p:nvPr>
        </p:nvSpPr>
        <p:spPr>
          <a:xfrm>
            <a:off x="1628775" y="6285692"/>
            <a:ext cx="8153400" cy="543732"/>
          </a:xfrm>
        </p:spPr>
        <p:txBody>
          <a:bodyPr/>
          <a:lstStyle/>
          <a:p>
            <a:pPr marL="0" indent="0">
              <a:buNone/>
            </a:pPr>
            <a:r>
              <a:rPr lang="en-CA" sz="2200">
                <a:hlinkClick r:id="rId3"/>
              </a:rPr>
              <a:t>https://www.politicalcompass.org/canada2019</a:t>
            </a:r>
            <a:endParaRPr lang="en-CA" sz="2200" dirty="0"/>
          </a:p>
        </p:txBody>
      </p:sp>
      <p:sp>
        <p:nvSpPr>
          <p:cNvPr id="6" name="Rectangle 2">
            <a:extLst>
              <a:ext uri="{FF2B5EF4-FFF2-40B4-BE49-F238E27FC236}">
                <a16:creationId xmlns:a16="http://schemas.microsoft.com/office/drawing/2014/main" id="{8F733A47-39AA-4862-BB50-6B39566D2068}"/>
              </a:ext>
            </a:extLst>
          </p:cNvPr>
          <p:cNvSpPr>
            <a:spLocks noGrp="1" noChangeArrowheads="1"/>
          </p:cNvSpPr>
          <p:nvPr>
            <p:ph type="title"/>
          </p:nvPr>
        </p:nvSpPr>
        <p:spPr>
          <a:xfrm>
            <a:off x="0" y="0"/>
            <a:ext cx="12192000" cy="1143000"/>
          </a:xfrm>
        </p:spPr>
        <p:txBody>
          <a:bodyPr>
            <a:normAutofit/>
          </a:bodyPr>
          <a:lstStyle/>
          <a:p>
            <a:pPr eaLnBrk="1" hangingPunct="1"/>
            <a:r>
              <a:rPr lang="en-CA" sz="6000" dirty="0">
                <a:latin typeface="Veteran Typewriter" panose="02000500000000000000" pitchFamily="2" charset="0"/>
              </a:rPr>
              <a:t>Canada’s Political Compass, </a:t>
            </a:r>
            <a:r>
              <a:rPr lang="en-CA" sz="3000" dirty="0">
                <a:latin typeface="Veteran Typewriter" panose="02000500000000000000" pitchFamily="2" charset="0"/>
              </a:rPr>
              <a:t>Summer 2021</a:t>
            </a:r>
            <a:endParaRPr lang="en-US" altLang="en-US" sz="3000" dirty="0">
              <a:latin typeface="Veteran Typewriter" panose="02000500000000000000" pitchFamily="2" charset="0"/>
              <a:cs typeface="Calibri" panose="020F0502020204030204" pitchFamily="34" charset="0"/>
            </a:endParaRPr>
          </a:p>
        </p:txBody>
      </p:sp>
      <p:pic>
        <p:nvPicPr>
          <p:cNvPr id="5" name="Picture 4">
            <a:extLst>
              <a:ext uri="{FF2B5EF4-FFF2-40B4-BE49-F238E27FC236}">
                <a16:creationId xmlns:a16="http://schemas.microsoft.com/office/drawing/2014/main" id="{7F6D0ACE-4F9A-396C-503D-6253AAFF72EF}"/>
              </a:ext>
            </a:extLst>
          </p:cNvPr>
          <p:cNvPicPr>
            <a:picLocks noChangeAspect="1"/>
          </p:cNvPicPr>
          <p:nvPr/>
        </p:nvPicPr>
        <p:blipFill>
          <a:blip r:embed="rId4"/>
          <a:stretch>
            <a:fillRect/>
          </a:stretch>
        </p:blipFill>
        <p:spPr>
          <a:xfrm>
            <a:off x="182739" y="1249793"/>
            <a:ext cx="5772700" cy="4929105"/>
          </a:xfrm>
          <a:prstGeom prst="rect">
            <a:avLst/>
          </a:prstGeom>
        </p:spPr>
      </p:pic>
      <p:sp>
        <p:nvSpPr>
          <p:cNvPr id="8" name="TextBox 7">
            <a:extLst>
              <a:ext uri="{FF2B5EF4-FFF2-40B4-BE49-F238E27FC236}">
                <a16:creationId xmlns:a16="http://schemas.microsoft.com/office/drawing/2014/main" id="{71AB7957-5A55-42A5-651F-F96624B414AC}"/>
              </a:ext>
            </a:extLst>
          </p:cNvPr>
          <p:cNvSpPr txBox="1"/>
          <p:nvPr/>
        </p:nvSpPr>
        <p:spPr>
          <a:xfrm>
            <a:off x="6479823" y="3294923"/>
            <a:ext cx="5396088" cy="646331"/>
          </a:xfrm>
          <a:prstGeom prst="rect">
            <a:avLst/>
          </a:prstGeom>
          <a:noFill/>
        </p:spPr>
        <p:txBody>
          <a:bodyPr wrap="square">
            <a:spAutoFit/>
          </a:bodyPr>
          <a:lstStyle/>
          <a:p>
            <a:r>
              <a:rPr lang="en-US" altLang="en-US" sz="1800" dirty="0">
                <a:latin typeface="Veteran Typewriter" panose="02000500000000000000" pitchFamily="2" charset="0"/>
              </a:rPr>
              <a:t>Does this align with what you think you know about Canada’s political parties?</a:t>
            </a:r>
          </a:p>
        </p:txBody>
      </p:sp>
    </p:spTree>
    <p:extLst>
      <p:ext uri="{BB962C8B-B14F-4D97-AF65-F5344CB8AC3E}">
        <p14:creationId xmlns:p14="http://schemas.microsoft.com/office/powerpoint/2010/main" val="259550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B962-E167-48A8-B894-72A219028686}"/>
              </a:ext>
            </a:extLst>
          </p:cNvPr>
          <p:cNvSpPr>
            <a:spLocks noGrp="1"/>
          </p:cNvSpPr>
          <p:nvPr>
            <p:ph type="title"/>
          </p:nvPr>
        </p:nvSpPr>
        <p:spPr/>
        <p:txBody>
          <a:bodyPr/>
          <a:lstStyle/>
          <a:p>
            <a:r>
              <a:rPr lang="en-CA" sz="6000" dirty="0">
                <a:latin typeface="Veteran Typewriter" panose="02000500000000000000" pitchFamily="2" charset="0"/>
              </a:rPr>
              <a:t>Let’s see where you sit…</a:t>
            </a:r>
          </a:p>
        </p:txBody>
      </p:sp>
      <p:sp>
        <p:nvSpPr>
          <p:cNvPr id="3" name="Content Placeholder 2">
            <a:extLst>
              <a:ext uri="{FF2B5EF4-FFF2-40B4-BE49-F238E27FC236}">
                <a16:creationId xmlns:a16="http://schemas.microsoft.com/office/drawing/2014/main" id="{92E14A66-35FE-478B-B03C-DA6E8154DC43}"/>
              </a:ext>
            </a:extLst>
          </p:cNvPr>
          <p:cNvSpPr>
            <a:spLocks noGrp="1"/>
          </p:cNvSpPr>
          <p:nvPr>
            <p:ph idx="1"/>
          </p:nvPr>
        </p:nvSpPr>
        <p:spPr/>
        <p:txBody>
          <a:bodyPr/>
          <a:lstStyle/>
          <a:p>
            <a:pPr marL="0" indent="0">
              <a:buNone/>
            </a:pPr>
            <a:r>
              <a:rPr lang="en-CA" dirty="0">
                <a:hlinkClick r:id="rId3"/>
              </a:rPr>
              <a:t>https://canada.isidewith.com/political-quiz</a:t>
            </a:r>
            <a:endParaRPr lang="en-CA" dirty="0"/>
          </a:p>
          <a:p>
            <a:pPr marL="0" indent="0">
              <a:buNone/>
            </a:pPr>
            <a:endParaRPr lang="en-CA" dirty="0"/>
          </a:p>
          <a:p>
            <a:pPr marL="0" indent="0">
              <a:buNone/>
            </a:pPr>
            <a:r>
              <a:rPr lang="en-CA" dirty="0">
                <a:hlinkClick r:id="rId4"/>
              </a:rPr>
              <a:t>https://www.politicalcompass.org/test</a:t>
            </a:r>
            <a:r>
              <a:rPr lang="en-CA" dirty="0"/>
              <a:t> </a:t>
            </a:r>
          </a:p>
        </p:txBody>
      </p:sp>
    </p:spTree>
    <p:extLst>
      <p:ext uri="{BB962C8B-B14F-4D97-AF65-F5344CB8AC3E}">
        <p14:creationId xmlns:p14="http://schemas.microsoft.com/office/powerpoint/2010/main" val="22852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hite Bubble Illustration">
            <a:extLst>
              <a:ext uri="{FF2B5EF4-FFF2-40B4-BE49-F238E27FC236}">
                <a16:creationId xmlns:a16="http://schemas.microsoft.com/office/drawing/2014/main" id="{EC9CA023-67FA-4AE0-ADF9-2EF204D8E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CF9819-4BBF-40A4-AE04-38A0CBC0A9CE}"/>
              </a:ext>
            </a:extLst>
          </p:cNvPr>
          <p:cNvSpPr txBox="1"/>
          <p:nvPr/>
        </p:nvSpPr>
        <p:spPr>
          <a:xfrm>
            <a:off x="5816992" y="139506"/>
            <a:ext cx="6112411" cy="5940088"/>
          </a:xfrm>
          <a:prstGeom prst="rect">
            <a:avLst/>
          </a:prstGeom>
          <a:noFill/>
        </p:spPr>
        <p:txBody>
          <a:bodyPr wrap="square">
            <a:spAutoFit/>
          </a:bodyPr>
          <a:lstStyle/>
          <a:p>
            <a:r>
              <a:rPr lang="en-US" altLang="en-US" sz="2400" dirty="0">
                <a:solidFill>
                  <a:schemeClr val="bg1"/>
                </a:solidFill>
                <a:latin typeface="Calibri" panose="020F0502020204030204" pitchFamily="34" charset="0"/>
                <a:cs typeface="Calibri" panose="020F0502020204030204" pitchFamily="34" charset="0"/>
              </a:rPr>
              <a:t>A political ideology is a set of shared ideas or beliefs about the role of </a:t>
            </a:r>
            <a:r>
              <a:rPr lang="en-US" altLang="en-US" sz="2400" b="1" dirty="0">
                <a:solidFill>
                  <a:srgbClr val="FFFF00"/>
                </a:solidFill>
                <a:latin typeface="Veteran Typewriter" panose="02000500000000000000" pitchFamily="2" charset="0"/>
                <a:cs typeface="Calibri" panose="020F0502020204030204" pitchFamily="34" charset="0"/>
              </a:rPr>
              <a:t>government</a:t>
            </a:r>
            <a:r>
              <a:rPr lang="en-US" altLang="en-US" sz="2400" b="1" dirty="0">
                <a:solidFill>
                  <a:schemeClr val="bg1"/>
                </a:solidFill>
                <a:latin typeface="Calibri" panose="020F0502020204030204" pitchFamily="34" charset="0"/>
                <a:cs typeface="Calibri" panose="020F0502020204030204" pitchFamily="34" charset="0"/>
              </a:rPr>
              <a:t> </a:t>
            </a:r>
            <a:r>
              <a:rPr lang="en-US" altLang="en-US" sz="2400" dirty="0">
                <a:solidFill>
                  <a:schemeClr val="bg1"/>
                </a:solidFill>
                <a:latin typeface="Calibri" panose="020F0502020204030204" pitchFamily="34" charset="0"/>
                <a:cs typeface="Calibri" panose="020F0502020204030204" pitchFamily="34" charset="0"/>
              </a:rPr>
              <a:t>and how </a:t>
            </a:r>
            <a:r>
              <a:rPr lang="en-US" altLang="en-US" sz="2400" b="1" dirty="0">
                <a:solidFill>
                  <a:srgbClr val="FFFF00"/>
                </a:solidFill>
                <a:latin typeface="Veteran Typewriter" panose="02000500000000000000" pitchFamily="2" charset="0"/>
                <a:cs typeface="Calibri" panose="020F0502020204030204" pitchFamily="34" charset="0"/>
              </a:rPr>
              <a:t>society</a:t>
            </a:r>
            <a:r>
              <a:rPr lang="en-US" altLang="en-US" sz="2400" b="1" dirty="0">
                <a:solidFill>
                  <a:schemeClr val="bg1"/>
                </a:solidFill>
                <a:latin typeface="Calibri" panose="020F0502020204030204" pitchFamily="34" charset="0"/>
                <a:cs typeface="Calibri" panose="020F0502020204030204" pitchFamily="34" charset="0"/>
              </a:rPr>
              <a:t> </a:t>
            </a:r>
            <a:r>
              <a:rPr lang="en-US" altLang="en-US" sz="2400" dirty="0">
                <a:solidFill>
                  <a:schemeClr val="bg1"/>
                </a:solidFill>
                <a:latin typeface="Calibri" panose="020F0502020204030204" pitchFamily="34" charset="0"/>
                <a:cs typeface="Calibri" panose="020F0502020204030204" pitchFamily="34" charset="0"/>
              </a:rPr>
              <a:t>should work.</a:t>
            </a:r>
            <a:br>
              <a:rPr lang="en-US" altLang="en-US" sz="4100" dirty="0">
                <a:solidFill>
                  <a:schemeClr val="bg1"/>
                </a:solidFill>
                <a:latin typeface="Veteran Typewriter" panose="02000500000000000000" pitchFamily="2" charset="0"/>
              </a:rPr>
            </a:br>
            <a:endParaRPr lang="en-US" altLang="en-US" sz="4100" dirty="0">
              <a:solidFill>
                <a:schemeClr val="bg1"/>
              </a:solidFill>
              <a:latin typeface="Veteran Typewriter" panose="02000500000000000000" pitchFamily="2" charset="0"/>
            </a:endParaRPr>
          </a:p>
          <a:p>
            <a:endParaRPr lang="en-US" altLang="en-US" sz="4100" dirty="0">
              <a:solidFill>
                <a:schemeClr val="bg1"/>
              </a:solidFill>
              <a:latin typeface="Veteran Typewriter" panose="02000500000000000000" pitchFamily="2" charset="0"/>
            </a:endParaRPr>
          </a:p>
          <a:p>
            <a:r>
              <a:rPr lang="en-US" altLang="en-US" sz="4100" dirty="0">
                <a:solidFill>
                  <a:schemeClr val="bg1"/>
                </a:solidFill>
                <a:latin typeface="Veteran Typewriter" panose="02000500000000000000" pitchFamily="2" charset="0"/>
              </a:rPr>
              <a:t>Let’s try together.</a:t>
            </a:r>
            <a:br>
              <a:rPr lang="en-US" altLang="en-US" sz="4100" dirty="0">
                <a:solidFill>
                  <a:schemeClr val="bg1"/>
                </a:solidFill>
                <a:latin typeface="Veteran Typewriter" panose="02000500000000000000" pitchFamily="2" charset="0"/>
              </a:rPr>
            </a:br>
            <a:br>
              <a:rPr lang="en-US" altLang="en-US" sz="4100" dirty="0">
                <a:solidFill>
                  <a:schemeClr val="bg1"/>
                </a:solidFill>
                <a:latin typeface="Veteran Typewriter" panose="02000500000000000000" pitchFamily="2" charset="0"/>
              </a:rPr>
            </a:br>
            <a:r>
              <a:rPr lang="en-US" altLang="en-US" sz="3100" dirty="0">
                <a:solidFill>
                  <a:schemeClr val="bg1"/>
                </a:solidFill>
                <a:latin typeface="Veteran Typewriter" panose="02000500000000000000" pitchFamily="2" charset="0"/>
              </a:rPr>
              <a:t>Think honestly about each of the following questions.</a:t>
            </a:r>
            <a:br>
              <a:rPr lang="en-US" altLang="en-US" sz="4100" dirty="0">
                <a:solidFill>
                  <a:schemeClr val="bg1"/>
                </a:solidFill>
                <a:latin typeface="Veteran Typewriter" panose="02000500000000000000" pitchFamily="2" charset="0"/>
              </a:rPr>
            </a:br>
            <a:r>
              <a:rPr lang="en-CA" altLang="en-US" sz="4100" dirty="0">
                <a:solidFill>
                  <a:schemeClr val="bg1"/>
                </a:solidFill>
                <a:latin typeface="Veteran Typewriter" panose="02000500000000000000" pitchFamily="2" charset="0"/>
              </a:rPr>
              <a:t>	</a:t>
            </a:r>
            <a:br>
              <a:rPr lang="en-US" altLang="en-US" sz="4100" b="1" dirty="0">
                <a:solidFill>
                  <a:schemeClr val="bg1"/>
                </a:solidFill>
                <a:latin typeface="Veteran Typewriter" panose="02000500000000000000" pitchFamily="2" charset="0"/>
              </a:rPr>
            </a:br>
            <a:endParaRPr lang="en-CA" sz="4100" dirty="0">
              <a:solidFill>
                <a:schemeClr val="bg1"/>
              </a:solidFill>
              <a:latin typeface="Veteran Typewriter" panose="02000500000000000000" pitchFamily="2" charset="0"/>
            </a:endParaRPr>
          </a:p>
        </p:txBody>
      </p:sp>
      <p:sp>
        <p:nvSpPr>
          <p:cNvPr id="7" name="TextBox 6">
            <a:extLst>
              <a:ext uri="{FF2B5EF4-FFF2-40B4-BE49-F238E27FC236}">
                <a16:creationId xmlns:a16="http://schemas.microsoft.com/office/drawing/2014/main" id="{C7680C7A-BBB6-4531-BC27-F427AC7A7BE8}"/>
              </a:ext>
            </a:extLst>
          </p:cNvPr>
          <p:cNvSpPr txBox="1"/>
          <p:nvPr/>
        </p:nvSpPr>
        <p:spPr>
          <a:xfrm>
            <a:off x="2713894" y="1586132"/>
            <a:ext cx="2005739" cy="1477328"/>
          </a:xfrm>
          <a:prstGeom prst="rect">
            <a:avLst/>
          </a:prstGeom>
          <a:noFill/>
        </p:spPr>
        <p:txBody>
          <a:bodyPr wrap="square">
            <a:spAutoFit/>
          </a:bodyPr>
          <a:lstStyle/>
          <a:p>
            <a:r>
              <a:rPr lang="en-US" altLang="en-US" sz="3000" dirty="0">
                <a:solidFill>
                  <a:srgbClr val="002060"/>
                </a:solidFill>
                <a:latin typeface="Veteran Typewriter" panose="02000500000000000000" pitchFamily="2" charset="0"/>
              </a:rPr>
              <a:t>What is a political ideology?</a:t>
            </a:r>
            <a:endParaRPr lang="en-CA" sz="3000" dirty="0">
              <a:solidFill>
                <a:srgbClr val="002060"/>
              </a:solidFill>
            </a:endParaRPr>
          </a:p>
        </p:txBody>
      </p:sp>
    </p:spTree>
    <p:extLst>
      <p:ext uri="{BB962C8B-B14F-4D97-AF65-F5344CB8AC3E}">
        <p14:creationId xmlns:p14="http://schemas.microsoft.com/office/powerpoint/2010/main" val="4221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CD0DF-EF6B-490D-90BF-384EF0BD401D}"/>
              </a:ext>
            </a:extLst>
          </p:cNvPr>
          <p:cNvSpPr>
            <a:spLocks noGrp="1"/>
          </p:cNvSpPr>
          <p:nvPr>
            <p:ph type="title"/>
          </p:nvPr>
        </p:nvSpPr>
        <p:spPr>
          <a:xfrm>
            <a:off x="8006085" y="1129084"/>
            <a:ext cx="3689091" cy="1960157"/>
          </a:xfrm>
        </p:spPr>
        <p:txBody>
          <a:bodyPr vert="horz" lIns="91440" tIns="45720" rIns="91440" bIns="45720" rtlCol="0" anchor="ctr">
            <a:normAutofit fontScale="90000"/>
          </a:bodyPr>
          <a:lstStyle/>
          <a:p>
            <a:r>
              <a:rPr lang="en-US" sz="4000" dirty="0">
                <a:latin typeface="Veteran Typewriter" panose="02000500000000000000" pitchFamily="2" charset="0"/>
              </a:rPr>
              <a:t>Which statement do you believe to be most true?</a:t>
            </a:r>
          </a:p>
        </p:txBody>
      </p:sp>
      <p:pic>
        <p:nvPicPr>
          <p:cNvPr id="4" name="Picture 2" descr="person holding two 20 Canadian dollar banknotes">
            <a:extLst>
              <a:ext uri="{FF2B5EF4-FFF2-40B4-BE49-F238E27FC236}">
                <a16:creationId xmlns:a16="http://schemas.microsoft.com/office/drawing/2014/main" id="{08279995-72B3-4C38-8D25-7A1A65EA3B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40" b="8440"/>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7C87D05-8FFB-40D9-9235-DD9D5895636B}"/>
              </a:ext>
            </a:extLst>
          </p:cNvPr>
          <p:cNvSpPr txBox="1">
            <a:spLocks/>
          </p:cNvSpPr>
          <p:nvPr/>
        </p:nvSpPr>
        <p:spPr>
          <a:xfrm>
            <a:off x="8006085" y="3236181"/>
            <a:ext cx="3689091" cy="2195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100" dirty="0"/>
              <a:t>My ideal system includes smaller government and less government services but lower taxes</a:t>
            </a:r>
          </a:p>
          <a:p>
            <a:pPr marL="0" indent="0">
              <a:buNone/>
            </a:pPr>
            <a:r>
              <a:rPr lang="en-US" altLang="en-US" sz="2100" dirty="0"/>
              <a:t>OR</a:t>
            </a:r>
            <a:br>
              <a:rPr lang="en-US" altLang="en-US" sz="2100" dirty="0"/>
            </a:br>
            <a:br>
              <a:rPr lang="en-US" altLang="en-US" sz="2100" dirty="0"/>
            </a:br>
            <a:r>
              <a:rPr lang="en-US" altLang="en-US" sz="2100" dirty="0"/>
              <a:t>My ideal system includes, larger government and more government services but higher taxes</a:t>
            </a:r>
          </a:p>
          <a:p>
            <a:pPr marL="0"/>
            <a:endParaRPr lang="en-US" altLang="en-US" sz="2100" dirty="0"/>
          </a:p>
          <a:p>
            <a:endParaRPr lang="en-US" altLang="en-US" sz="2100" dirty="0"/>
          </a:p>
          <a:p>
            <a:endParaRPr lang="en-US" altLang="en-US" sz="2100" dirty="0"/>
          </a:p>
          <a:p>
            <a:endParaRPr lang="en-US" sz="2100" dirty="0"/>
          </a:p>
        </p:txBody>
      </p:sp>
    </p:spTree>
    <p:extLst>
      <p:ext uri="{BB962C8B-B14F-4D97-AF65-F5344CB8AC3E}">
        <p14:creationId xmlns:p14="http://schemas.microsoft.com/office/powerpoint/2010/main" val="157212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CD0DF-EF6B-490D-90BF-384EF0BD401D}"/>
              </a:ext>
            </a:extLst>
          </p:cNvPr>
          <p:cNvSpPr>
            <a:spLocks noGrp="1"/>
          </p:cNvSpPr>
          <p:nvPr>
            <p:ph type="title"/>
          </p:nvPr>
        </p:nvSpPr>
        <p:spPr>
          <a:xfrm>
            <a:off x="8006085" y="1129084"/>
            <a:ext cx="3689091" cy="1960157"/>
          </a:xfrm>
        </p:spPr>
        <p:txBody>
          <a:bodyPr vert="horz" lIns="91440" tIns="45720" rIns="91440" bIns="45720" rtlCol="0" anchor="ctr">
            <a:normAutofit fontScale="90000"/>
          </a:bodyPr>
          <a:lstStyle/>
          <a:p>
            <a:pPr marL="0">
              <a:defRPr/>
            </a:pPr>
            <a:r>
              <a:rPr lang="en-US" sz="4000" dirty="0">
                <a:latin typeface="Veteran Typewriter" panose="02000500000000000000" pitchFamily="2" charset="0"/>
              </a:rPr>
              <a:t>Which statement do you believe to be most true?</a:t>
            </a:r>
            <a:endParaRPr lang="en-US" altLang="en-US" sz="4000" dirty="0">
              <a:latin typeface="Veteran Typewriter" panose="02000500000000000000" pitchFamily="2" charset="0"/>
            </a:endParaRPr>
          </a:p>
        </p:txBody>
      </p:sp>
      <p:pic>
        <p:nvPicPr>
          <p:cNvPr id="3" name="Picture 2" descr="Bearded Man Adjusting his Glasses">
            <a:extLst>
              <a:ext uri="{FF2B5EF4-FFF2-40B4-BE49-F238E27FC236}">
                <a16:creationId xmlns:a16="http://schemas.microsoft.com/office/drawing/2014/main" id="{40135634-164A-46A9-A134-7959D75795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887" r="-2" b="-2"/>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7C87D05-8FFB-40D9-9235-DD9D5895636B}"/>
              </a:ext>
            </a:extLst>
          </p:cNvPr>
          <p:cNvSpPr txBox="1">
            <a:spLocks/>
          </p:cNvSpPr>
          <p:nvPr/>
        </p:nvSpPr>
        <p:spPr>
          <a:xfrm>
            <a:off x="8006085" y="3236181"/>
            <a:ext cx="3689091" cy="2195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defRPr/>
            </a:pPr>
            <a:r>
              <a:rPr lang="en-US" altLang="en-US" sz="2200" dirty="0"/>
              <a:t>Traditions support outdated ideas and are less relevant than they used to be</a:t>
            </a:r>
          </a:p>
          <a:p>
            <a:pPr marL="0" lvl="1" indent="0">
              <a:buNone/>
              <a:defRPr/>
            </a:pPr>
            <a:endParaRPr lang="en-US" altLang="en-US" sz="2200" dirty="0"/>
          </a:p>
          <a:p>
            <a:pPr marL="0" lvl="1" indent="0">
              <a:buNone/>
              <a:defRPr/>
            </a:pPr>
            <a:r>
              <a:rPr lang="en-US" altLang="en-US" sz="2200" dirty="0"/>
              <a:t>OR</a:t>
            </a:r>
          </a:p>
          <a:p>
            <a:pPr marL="0" lvl="1" indent="0">
              <a:buNone/>
              <a:defRPr/>
            </a:pPr>
            <a:endParaRPr lang="en-US" altLang="en-US" sz="2200" dirty="0"/>
          </a:p>
          <a:p>
            <a:pPr marL="0" lvl="1" indent="0">
              <a:buNone/>
              <a:defRPr/>
            </a:pPr>
            <a:r>
              <a:rPr lang="en-US" altLang="en-US" sz="2200" dirty="0"/>
              <a:t>Traditional beliefs provide security and stability and must be respected</a:t>
            </a:r>
          </a:p>
        </p:txBody>
      </p:sp>
    </p:spTree>
    <p:extLst>
      <p:ext uri="{BB962C8B-B14F-4D97-AF65-F5344CB8AC3E}">
        <p14:creationId xmlns:p14="http://schemas.microsoft.com/office/powerpoint/2010/main" val="16065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D00F4EF8-B9C2-4132-BCCD-385E4C9A6156}"/>
              </a:ext>
            </a:extLst>
          </p:cNvPr>
          <p:cNvSpPr>
            <a:spLocks noGrp="1" noChangeArrowheads="1"/>
          </p:cNvSpPr>
          <p:nvPr>
            <p:ph type="title"/>
          </p:nvPr>
        </p:nvSpPr>
        <p:spPr>
          <a:xfrm>
            <a:off x="6417733" y="0"/>
            <a:ext cx="5291663" cy="1628775"/>
          </a:xfrm>
        </p:spPr>
        <p:txBody>
          <a:bodyPr anchor="b">
            <a:normAutofit/>
          </a:bodyPr>
          <a:lstStyle/>
          <a:p>
            <a:pPr eaLnBrk="1" hangingPunct="1"/>
            <a:r>
              <a:rPr lang="en-US" altLang="en-US" sz="3500" dirty="0">
                <a:latin typeface="Veteran Typewriter" panose="02000500000000000000" pitchFamily="2" charset="0"/>
              </a:rPr>
              <a:t>Political Spectrum Questions to argue about</a:t>
            </a:r>
          </a:p>
        </p:txBody>
      </p:sp>
      <p:pic>
        <p:nvPicPr>
          <p:cNvPr id="4098" name="Picture 2" descr="dog kangaroo toy">
            <a:extLst>
              <a:ext uri="{FF2B5EF4-FFF2-40B4-BE49-F238E27FC236}">
                <a16:creationId xmlns:a16="http://schemas.microsoft.com/office/drawing/2014/main" id="{C2D9469C-20D3-4316-B332-BC8A7A0B8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31" r="25501"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22532" name="Rectangle 4">
            <a:extLst>
              <a:ext uri="{FF2B5EF4-FFF2-40B4-BE49-F238E27FC236}">
                <a16:creationId xmlns:a16="http://schemas.microsoft.com/office/drawing/2014/main" id="{92E5E6F7-F71A-480E-A42F-094548B132BA}"/>
              </a:ext>
            </a:extLst>
          </p:cNvPr>
          <p:cNvSpPr>
            <a:spLocks noGrp="1" noChangeArrowheads="1"/>
          </p:cNvSpPr>
          <p:nvPr>
            <p:ph type="body" idx="1"/>
          </p:nvPr>
        </p:nvSpPr>
        <p:spPr>
          <a:xfrm>
            <a:off x="6417732" y="1789112"/>
            <a:ext cx="5291663" cy="3752849"/>
          </a:xfrm>
        </p:spPr>
        <p:txBody>
          <a:bodyPr>
            <a:noAutofit/>
          </a:bodyPr>
          <a:lstStyle/>
          <a:p>
            <a:pPr marL="0" indent="0">
              <a:buNone/>
              <a:defRPr/>
            </a:pPr>
            <a:endParaRPr lang="en-US" altLang="en-US" sz="2000" dirty="0">
              <a:latin typeface="Calibri" panose="020F0502020204030204" pitchFamily="34" charset="0"/>
            </a:endParaRPr>
          </a:p>
          <a:p>
            <a:pPr marL="0" indent="0" eaLnBrk="1" hangingPunct="1">
              <a:buNone/>
              <a:defRPr/>
            </a:pPr>
            <a:r>
              <a:rPr lang="en-US" altLang="en-US" sz="2000" dirty="0">
                <a:latin typeface="Calibri" panose="020F0502020204030204" pitchFamily="34" charset="0"/>
              </a:rPr>
              <a:t>Do t</a:t>
            </a:r>
            <a:r>
              <a:rPr lang="en-CA" altLang="en-US" sz="2000" dirty="0">
                <a:latin typeface="Calibri" panose="020F0502020204030204" pitchFamily="34" charset="0"/>
              </a:rPr>
              <a:t>he benefits of oil pipelines outweigh the environmental concerns?</a:t>
            </a:r>
          </a:p>
          <a:p>
            <a:pPr marL="0" indent="0" eaLnBrk="1" hangingPunct="1">
              <a:buNone/>
              <a:defRPr/>
            </a:pPr>
            <a:br>
              <a:rPr lang="en-CA" altLang="en-US" sz="2000" dirty="0">
                <a:latin typeface="Calibri" panose="020F0502020204030204" pitchFamily="34" charset="0"/>
              </a:rPr>
            </a:br>
            <a:r>
              <a:rPr lang="en-CA" altLang="en-US" sz="2000" dirty="0">
                <a:latin typeface="Calibri" panose="020F0502020204030204" pitchFamily="34" charset="0"/>
              </a:rPr>
              <a:t>Should the police be defunded?</a:t>
            </a:r>
          </a:p>
          <a:p>
            <a:pPr marL="0" indent="0" eaLnBrk="1" hangingPunct="1">
              <a:buNone/>
              <a:defRPr/>
            </a:pPr>
            <a:br>
              <a:rPr lang="en-US" altLang="en-US" sz="2000" dirty="0">
                <a:latin typeface="Calibri" panose="020F0502020204030204" pitchFamily="34" charset="0"/>
              </a:rPr>
            </a:br>
            <a:r>
              <a:rPr lang="en-US" altLang="en-US" sz="2000" dirty="0">
                <a:latin typeface="Calibri" panose="020F0502020204030204" pitchFamily="34" charset="0"/>
              </a:rPr>
              <a:t>Should wealthier people pay a larger proportion in taxes?</a:t>
            </a:r>
            <a:br>
              <a:rPr lang="en-US" altLang="en-US" sz="2000" dirty="0">
                <a:latin typeface="Calibri" panose="020F0502020204030204" pitchFamily="34" charset="0"/>
              </a:rPr>
            </a:br>
            <a:endParaRPr lang="en-US" altLang="en-US" sz="2000" dirty="0">
              <a:latin typeface="Calibri" panose="020F0502020204030204" pitchFamily="34" charset="0"/>
            </a:endParaRPr>
          </a:p>
          <a:p>
            <a:pPr marL="0" indent="0" eaLnBrk="1" hangingPunct="1">
              <a:buNone/>
              <a:defRPr/>
            </a:pPr>
            <a:r>
              <a:rPr lang="en-CA" sz="2000" dirty="0">
                <a:latin typeface="Calibri" panose="020F0502020204030204" pitchFamily="34" charset="0"/>
              </a:rPr>
              <a:t>Should government make sure that pay equity is enforced? </a:t>
            </a:r>
            <a:br>
              <a:rPr lang="en-CA" sz="2000" dirty="0">
                <a:latin typeface="Calibri" panose="020F0502020204030204" pitchFamily="34" charset="0"/>
              </a:rPr>
            </a:br>
            <a:br>
              <a:rPr lang="en-CA" sz="2000" dirty="0">
                <a:latin typeface="Calibri" panose="020F0502020204030204" pitchFamily="34" charset="0"/>
              </a:rPr>
            </a:br>
            <a:r>
              <a:rPr lang="en-CA" sz="2000" dirty="0">
                <a:latin typeface="Calibri" panose="020F0502020204030204" pitchFamily="34" charset="0"/>
              </a:rPr>
              <a:t>Should unions be abolished in the public sector?</a:t>
            </a:r>
            <a:endParaRPr lang="en-CA" sz="2000" dirty="0"/>
          </a:p>
          <a:p>
            <a:pPr eaLnBrk="1" hangingPunct="1">
              <a:defRPr/>
            </a:pPr>
            <a:endParaRPr lang="en-US" altLang="en-US" sz="2000" dirty="0">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6" name="Rectangle 14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267" name="Rectangle 3">
            <a:extLst>
              <a:ext uri="{FF2B5EF4-FFF2-40B4-BE49-F238E27FC236}">
                <a16:creationId xmlns:a16="http://schemas.microsoft.com/office/drawing/2014/main" id="{0387C028-E710-4D82-9E6F-E659FA8D1DEB}"/>
              </a:ext>
            </a:extLst>
          </p:cNvPr>
          <p:cNvSpPr>
            <a:spLocks noGrp="1" noChangeArrowheads="1"/>
          </p:cNvSpPr>
          <p:nvPr>
            <p:ph type="title"/>
          </p:nvPr>
        </p:nvSpPr>
        <p:spPr>
          <a:xfrm>
            <a:off x="958506" y="800392"/>
            <a:ext cx="10264697" cy="1212102"/>
          </a:xfrm>
        </p:spPr>
        <p:txBody>
          <a:bodyPr>
            <a:normAutofit/>
          </a:bodyPr>
          <a:lstStyle/>
          <a:p>
            <a:pPr eaLnBrk="1" hangingPunct="1"/>
            <a:r>
              <a:rPr lang="en-US" altLang="en-US" sz="4000" dirty="0">
                <a:solidFill>
                  <a:srgbClr val="FFFFFF"/>
                </a:solidFill>
                <a:latin typeface="Veteran Typewriter" panose="02000500000000000000" pitchFamily="2" charset="0"/>
              </a:rPr>
              <a:t>Common Political Ideologies</a:t>
            </a:r>
          </a:p>
        </p:txBody>
      </p:sp>
      <p:sp>
        <p:nvSpPr>
          <p:cNvPr id="11268" name="Rectangle 4">
            <a:extLst>
              <a:ext uri="{FF2B5EF4-FFF2-40B4-BE49-F238E27FC236}">
                <a16:creationId xmlns:a16="http://schemas.microsoft.com/office/drawing/2014/main" id="{7F17B59E-CA33-4266-8108-663EEF006C95}"/>
              </a:ext>
            </a:extLst>
          </p:cNvPr>
          <p:cNvSpPr>
            <a:spLocks noGrp="1" noChangeArrowheads="1"/>
          </p:cNvSpPr>
          <p:nvPr>
            <p:ph type="body" idx="1"/>
          </p:nvPr>
        </p:nvSpPr>
        <p:spPr>
          <a:xfrm>
            <a:off x="1367624" y="2490436"/>
            <a:ext cx="9708995" cy="3567173"/>
          </a:xfrm>
        </p:spPr>
        <p:txBody>
          <a:bodyPr anchor="ctr">
            <a:normAutofit/>
          </a:bodyPr>
          <a:lstStyle/>
          <a:p>
            <a:pPr marL="0" indent="0">
              <a:buNone/>
            </a:pPr>
            <a:r>
              <a:rPr lang="en-CA" altLang="en-US" sz="2400" b="1">
                <a:latin typeface="Calibri" panose="020F0502020204030204" pitchFamily="34" charset="0"/>
              </a:rPr>
              <a:t>Liberalism</a:t>
            </a:r>
            <a:r>
              <a:rPr lang="en-CA" altLang="en-US" sz="2400">
                <a:latin typeface="Calibri" panose="020F0502020204030204" pitchFamily="34" charset="0"/>
              </a:rPr>
              <a:t> – Favours individual freedom but acknowledges the need for some form of government intervention in the economy.</a:t>
            </a:r>
          </a:p>
          <a:p>
            <a:pPr marL="0" indent="0">
              <a:buNone/>
            </a:pPr>
            <a:endParaRPr lang="en-CA" altLang="en-US" sz="2400" b="1">
              <a:latin typeface="Calibri" panose="020F0502020204030204" pitchFamily="34" charset="0"/>
            </a:endParaRPr>
          </a:p>
          <a:p>
            <a:pPr marL="0" indent="0">
              <a:buNone/>
            </a:pPr>
            <a:r>
              <a:rPr lang="en-CA" altLang="en-US" sz="2400" b="1">
                <a:latin typeface="Calibri" panose="020F0502020204030204" pitchFamily="34" charset="0"/>
              </a:rPr>
              <a:t>Conservatism</a:t>
            </a:r>
            <a:r>
              <a:rPr lang="en-CA" altLang="en-US" sz="2400">
                <a:latin typeface="Calibri" panose="020F0502020204030204" pitchFamily="34" charset="0"/>
              </a:rPr>
              <a:t> – Advocates for the preservation of society and tradition and opposes radical changes.</a:t>
            </a:r>
          </a:p>
          <a:p>
            <a:pPr marL="0" indent="0">
              <a:buNone/>
            </a:pPr>
            <a:endParaRPr lang="en-CA" altLang="en-US" sz="2400" b="1">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6" name="Rectangle 14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267" name="Rectangle 3">
            <a:extLst>
              <a:ext uri="{FF2B5EF4-FFF2-40B4-BE49-F238E27FC236}">
                <a16:creationId xmlns:a16="http://schemas.microsoft.com/office/drawing/2014/main" id="{0387C028-E710-4D82-9E6F-E659FA8D1DEB}"/>
              </a:ext>
            </a:extLst>
          </p:cNvPr>
          <p:cNvSpPr>
            <a:spLocks noGrp="1" noChangeArrowheads="1"/>
          </p:cNvSpPr>
          <p:nvPr>
            <p:ph type="title"/>
          </p:nvPr>
        </p:nvSpPr>
        <p:spPr>
          <a:xfrm>
            <a:off x="958506" y="800392"/>
            <a:ext cx="10264697" cy="1212102"/>
          </a:xfrm>
        </p:spPr>
        <p:txBody>
          <a:bodyPr>
            <a:normAutofit/>
          </a:bodyPr>
          <a:lstStyle/>
          <a:p>
            <a:pPr eaLnBrk="1" hangingPunct="1"/>
            <a:r>
              <a:rPr lang="en-US" altLang="en-US" sz="4000" dirty="0">
                <a:solidFill>
                  <a:srgbClr val="FFFFFF"/>
                </a:solidFill>
                <a:latin typeface="Veteran Typewriter" panose="02000500000000000000" pitchFamily="2" charset="0"/>
              </a:rPr>
              <a:t>Common Political Ideologies</a:t>
            </a:r>
          </a:p>
        </p:txBody>
      </p:sp>
      <p:sp>
        <p:nvSpPr>
          <p:cNvPr id="11268" name="Rectangle 4">
            <a:extLst>
              <a:ext uri="{FF2B5EF4-FFF2-40B4-BE49-F238E27FC236}">
                <a16:creationId xmlns:a16="http://schemas.microsoft.com/office/drawing/2014/main" id="{7F17B59E-CA33-4266-8108-663EEF006C95}"/>
              </a:ext>
            </a:extLst>
          </p:cNvPr>
          <p:cNvSpPr>
            <a:spLocks noGrp="1" noChangeArrowheads="1"/>
          </p:cNvSpPr>
          <p:nvPr>
            <p:ph type="body" idx="1"/>
          </p:nvPr>
        </p:nvSpPr>
        <p:spPr>
          <a:xfrm>
            <a:off x="1367624" y="2490436"/>
            <a:ext cx="9708995" cy="3567173"/>
          </a:xfrm>
        </p:spPr>
        <p:txBody>
          <a:bodyPr anchor="ctr">
            <a:normAutofit/>
          </a:bodyPr>
          <a:lstStyle/>
          <a:p>
            <a:pPr marL="0" indent="0">
              <a:buNone/>
            </a:pPr>
            <a:r>
              <a:rPr lang="en-CA" altLang="en-US" sz="2400" b="1" dirty="0">
                <a:solidFill>
                  <a:srgbClr val="002060"/>
                </a:solidFill>
                <a:latin typeface="Calibri" panose="020F0502020204030204" pitchFamily="34" charset="0"/>
              </a:rPr>
              <a:t>Socialism</a:t>
            </a:r>
            <a:r>
              <a:rPr lang="en-CA" altLang="en-US" sz="2400" dirty="0">
                <a:solidFill>
                  <a:srgbClr val="002060"/>
                </a:solidFill>
                <a:latin typeface="Calibri" panose="020F0502020204030204" pitchFamily="34" charset="0"/>
              </a:rPr>
              <a:t> – The economy and industry is collectively owned by the community.</a:t>
            </a:r>
          </a:p>
          <a:p>
            <a:pPr marL="0" indent="0">
              <a:buNone/>
            </a:pPr>
            <a:endParaRPr lang="en-CA" altLang="en-US" sz="2400" b="1" dirty="0">
              <a:solidFill>
                <a:srgbClr val="002060"/>
              </a:solidFill>
              <a:latin typeface="Calibri" panose="020F0502020204030204" pitchFamily="34" charset="0"/>
            </a:endParaRPr>
          </a:p>
          <a:p>
            <a:pPr marL="0" indent="0">
              <a:buNone/>
            </a:pPr>
            <a:r>
              <a:rPr lang="en-CA" altLang="en-US" sz="2400" b="1" dirty="0">
                <a:solidFill>
                  <a:srgbClr val="002060"/>
                </a:solidFill>
                <a:latin typeface="Calibri" panose="020F0502020204030204" pitchFamily="34" charset="0"/>
              </a:rPr>
              <a:t>Libertarianism</a:t>
            </a:r>
            <a:r>
              <a:rPr lang="en-CA" altLang="en-US" sz="2400" dirty="0">
                <a:solidFill>
                  <a:srgbClr val="002060"/>
                </a:solidFill>
                <a:latin typeface="Calibri" panose="020F0502020204030204" pitchFamily="34" charset="0"/>
              </a:rPr>
              <a:t> – Advocates for minimal government intervention in the lives of citizens.</a:t>
            </a:r>
          </a:p>
          <a:p>
            <a:pPr marL="0" indent="0">
              <a:buNone/>
            </a:pPr>
            <a:endParaRPr lang="en-CA" altLang="en-US" sz="2400" dirty="0">
              <a:solidFill>
                <a:srgbClr val="002060"/>
              </a:solidFill>
              <a:latin typeface="Calibri" panose="020F0502020204030204" pitchFamily="34" charset="0"/>
            </a:endParaRPr>
          </a:p>
          <a:p>
            <a:pPr marL="0" indent="0">
              <a:buNone/>
            </a:pPr>
            <a:r>
              <a:rPr lang="en-CA" altLang="en-US" sz="2400" b="1" dirty="0">
                <a:solidFill>
                  <a:srgbClr val="002060"/>
                </a:solidFill>
                <a:latin typeface="Calibri" panose="020F0502020204030204" pitchFamily="34" charset="0"/>
              </a:rPr>
              <a:t>Capitalism</a:t>
            </a:r>
            <a:r>
              <a:rPr lang="en-CA" altLang="en-US" sz="2400" dirty="0">
                <a:solidFill>
                  <a:srgbClr val="002060"/>
                </a:solidFill>
                <a:latin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Industry controlled by private owners for profit, instead of government</a:t>
            </a:r>
            <a:endParaRPr lang="en-US" alt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058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42C81494-ABD0-4ED7-8192-82ECD6D64DF5}"/>
              </a:ext>
            </a:extLst>
          </p:cNvPr>
          <p:cNvSpPr>
            <a:spLocks noGrp="1" noChangeArrowheads="1"/>
          </p:cNvSpPr>
          <p:nvPr>
            <p:ph type="title"/>
          </p:nvPr>
        </p:nvSpPr>
        <p:spPr>
          <a:xfrm>
            <a:off x="6745252" y="436477"/>
            <a:ext cx="5034783" cy="1325563"/>
          </a:xfrm>
        </p:spPr>
        <p:txBody>
          <a:bodyPr>
            <a:normAutofit fontScale="90000"/>
          </a:bodyPr>
          <a:lstStyle/>
          <a:p>
            <a:pPr eaLnBrk="1" hangingPunct="1"/>
            <a:r>
              <a:rPr lang="en-US" altLang="en-US" dirty="0">
                <a:latin typeface="Veteran Typewriter" panose="02000500000000000000" pitchFamily="2" charset="0"/>
              </a:rPr>
              <a:t>What is the Political Spectrum?</a:t>
            </a:r>
          </a:p>
        </p:txBody>
      </p:sp>
      <p:sp>
        <p:nvSpPr>
          <p:cNvPr id="139" name="Freeform: Shape 13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5" name="Picture 1">
            <a:extLst>
              <a:ext uri="{FF2B5EF4-FFF2-40B4-BE49-F238E27FC236}">
                <a16:creationId xmlns:a16="http://schemas.microsoft.com/office/drawing/2014/main" id="{8F5B9093-5193-49EA-B590-F4DD59A5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2400" y="637234"/>
            <a:ext cx="5435600" cy="924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pathway between fence and grasses">
            <a:extLst>
              <a:ext uri="{FF2B5EF4-FFF2-40B4-BE49-F238E27FC236}">
                <a16:creationId xmlns:a16="http://schemas.microsoft.com/office/drawing/2014/main" id="{7187D239-AC24-46D2-B133-FE262A437F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2208" y="1822206"/>
            <a:ext cx="3955983" cy="26406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436" name="Rectangle 4">
            <a:extLst>
              <a:ext uri="{FF2B5EF4-FFF2-40B4-BE49-F238E27FC236}">
                <a16:creationId xmlns:a16="http://schemas.microsoft.com/office/drawing/2014/main" id="{2AF2533D-BAAC-486C-9812-1804AD4D3118}"/>
              </a:ext>
            </a:extLst>
          </p:cNvPr>
          <p:cNvSpPr>
            <a:spLocks noGrp="1" noChangeArrowheads="1"/>
          </p:cNvSpPr>
          <p:nvPr>
            <p:ph type="body" idx="1"/>
          </p:nvPr>
        </p:nvSpPr>
        <p:spPr>
          <a:xfrm>
            <a:off x="6602549" y="1934817"/>
            <a:ext cx="5034784" cy="4118849"/>
          </a:xfrm>
        </p:spPr>
        <p:txBody>
          <a:bodyPr anchor="t">
            <a:noAutofit/>
          </a:bodyPr>
          <a:lstStyle/>
          <a:p>
            <a:pPr marL="0" indent="0" eaLnBrk="1" hangingPunct="1">
              <a:buNone/>
              <a:defRPr/>
            </a:pPr>
            <a:r>
              <a:rPr lang="en-US" altLang="en-US" sz="2200" dirty="0">
                <a:latin typeface="Calibri" panose="020F0502020204030204" pitchFamily="34" charset="0"/>
              </a:rPr>
              <a:t>The political spectrum helps us </a:t>
            </a:r>
            <a:r>
              <a:rPr lang="en-US" altLang="en-US" sz="2200" dirty="0">
                <a:solidFill>
                  <a:srgbClr val="FFFF00"/>
                </a:solidFill>
                <a:latin typeface="Veteran Typewriter" panose="02000500000000000000" pitchFamily="2" charset="0"/>
              </a:rPr>
              <a:t>organize</a:t>
            </a:r>
            <a:r>
              <a:rPr lang="en-US" altLang="en-US" sz="2200" b="1" dirty="0">
                <a:latin typeface="Calibri" panose="020F0502020204030204" pitchFamily="34" charset="0"/>
              </a:rPr>
              <a:t> </a:t>
            </a:r>
            <a:r>
              <a:rPr lang="en-US" altLang="en-US" sz="2200" dirty="0">
                <a:latin typeface="Calibri" panose="020F0502020204030204" pitchFamily="34" charset="0"/>
              </a:rPr>
              <a:t>and distinguish between different beliefs, ideologies, political parties and policy ideas.</a:t>
            </a:r>
          </a:p>
          <a:p>
            <a:pPr marL="0" indent="0" eaLnBrk="1" hangingPunct="1">
              <a:buNone/>
              <a:defRPr/>
            </a:pPr>
            <a:br>
              <a:rPr lang="en-CA" altLang="en-US" sz="2200" dirty="0">
                <a:latin typeface="Calibri" panose="020F0502020204030204" pitchFamily="34" charset="0"/>
              </a:rPr>
            </a:br>
            <a:r>
              <a:rPr lang="en-CA" altLang="en-US" sz="2200" dirty="0">
                <a:latin typeface="Calibri" panose="020F0502020204030204" pitchFamily="34" charset="0"/>
              </a:rPr>
              <a:t>It is generally represented as a horizontal line.</a:t>
            </a:r>
          </a:p>
          <a:p>
            <a:pPr marL="0" indent="0" eaLnBrk="1" hangingPunct="1">
              <a:buNone/>
              <a:defRPr/>
            </a:pPr>
            <a:endParaRPr lang="en-CA" altLang="en-US" sz="2200" dirty="0">
              <a:latin typeface="Calibri" panose="020F0502020204030204" pitchFamily="34" charset="0"/>
            </a:endParaRPr>
          </a:p>
          <a:p>
            <a:pPr marL="0" indent="0" eaLnBrk="1" hangingPunct="1">
              <a:buNone/>
              <a:defRPr/>
            </a:pPr>
            <a:r>
              <a:rPr lang="en-CA" altLang="en-US" sz="2200" dirty="0">
                <a:solidFill>
                  <a:srgbClr val="FFFF00"/>
                </a:solidFill>
                <a:latin typeface="Veteran Typewriter" panose="02000500000000000000" pitchFamily="2" charset="0"/>
              </a:rPr>
              <a:t>THE LEFT </a:t>
            </a:r>
            <a:r>
              <a:rPr lang="en-CA" altLang="en-US" sz="2200" dirty="0">
                <a:latin typeface="Calibri" panose="020F0502020204030204" pitchFamily="34" charset="0"/>
              </a:rPr>
              <a:t>favours social equality, government involvement &amp; social services.</a:t>
            </a:r>
            <a:br>
              <a:rPr lang="en-CA" altLang="en-US" sz="2200" dirty="0">
                <a:latin typeface="Calibri" panose="020F0502020204030204" pitchFamily="34" charset="0"/>
              </a:rPr>
            </a:br>
            <a:br>
              <a:rPr lang="en-CA" altLang="en-US" sz="2200" dirty="0">
                <a:latin typeface="Calibri" panose="020F0502020204030204" pitchFamily="34" charset="0"/>
              </a:rPr>
            </a:br>
            <a:r>
              <a:rPr lang="en-CA" altLang="en-US" sz="2200" dirty="0">
                <a:solidFill>
                  <a:srgbClr val="FFFF00"/>
                </a:solidFill>
                <a:latin typeface="Veteran Typewriter" panose="02000500000000000000" pitchFamily="2" charset="0"/>
              </a:rPr>
              <a:t>THE RIGHT </a:t>
            </a:r>
            <a:r>
              <a:rPr lang="en-CA" altLang="en-US" sz="2200" dirty="0">
                <a:latin typeface="Calibri" panose="020F0502020204030204" pitchFamily="34" charset="0"/>
              </a:rPr>
              <a:t>favours tradition, smaller government and lower taxes.</a:t>
            </a:r>
            <a:endParaRPr lang="en-US" altLang="en-US" sz="2200" dirty="0"/>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BB48C97E-6350-4EBF-945B-CE7E3AAC8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0599"/>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A7811B97-AF7A-497F-8D78-9D26F55E8D4F}"/>
              </a:ext>
            </a:extLst>
          </p:cNvPr>
          <p:cNvSpPr>
            <a:spLocks noGrp="1" noChangeArrowheads="1"/>
          </p:cNvSpPr>
          <p:nvPr>
            <p:ph type="title"/>
          </p:nvPr>
        </p:nvSpPr>
        <p:spPr>
          <a:xfrm>
            <a:off x="-29936" y="-45811"/>
            <a:ext cx="9144000" cy="1143000"/>
          </a:xfrm>
        </p:spPr>
        <p:txBody>
          <a:bodyPr>
            <a:normAutofit/>
          </a:bodyPr>
          <a:lstStyle/>
          <a:p>
            <a:pPr eaLnBrk="1" hangingPunct="1"/>
            <a:r>
              <a:rPr lang="en-US" altLang="en-US" dirty="0">
                <a:solidFill>
                  <a:srgbClr val="FFFF00"/>
                </a:solidFill>
                <a:latin typeface="Veteran Typewriter" panose="02000500000000000000" pitchFamily="2" charset="0"/>
                <a:cs typeface="Calibri" panose="020F0502020204030204" pitchFamily="34" charset="0"/>
              </a:rPr>
              <a:t>What the spectrum looks like…</a:t>
            </a:r>
          </a:p>
        </p:txBody>
      </p:sp>
      <p:sp>
        <p:nvSpPr>
          <p:cNvPr id="6152" name="Rectangle 8">
            <a:extLst>
              <a:ext uri="{FF2B5EF4-FFF2-40B4-BE49-F238E27FC236}">
                <a16:creationId xmlns:a16="http://schemas.microsoft.com/office/drawing/2014/main" id="{3E6B96E0-D568-44FE-BAD5-59346539571B}"/>
              </a:ext>
            </a:extLst>
          </p:cNvPr>
          <p:cNvSpPr>
            <a:spLocks noGrp="1" noChangeArrowheads="1"/>
          </p:cNvSpPr>
          <p:nvPr>
            <p:ph type="body" idx="1"/>
          </p:nvPr>
        </p:nvSpPr>
        <p:spPr>
          <a:xfrm>
            <a:off x="1836056" y="1692276"/>
            <a:ext cx="8715829" cy="4525963"/>
          </a:xfrm>
        </p:spPr>
        <p:txBody>
          <a:bodyPr>
            <a:normAutofit lnSpcReduction="10000"/>
          </a:bodyPr>
          <a:lstStyle/>
          <a:p>
            <a:pPr eaLnBrk="1" hangingPunct="1">
              <a:buFontTx/>
              <a:buNone/>
            </a:pPr>
            <a:endPar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endParaRPr>
          </a:p>
          <a:p>
            <a:pPr eaLnBrk="1" hangingPunct="1">
              <a:buFontTx/>
              <a:buNone/>
            </a:pPr>
            <a:endPar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endParaRPr>
          </a:p>
          <a:p>
            <a:pPr eaLnBrk="1" hangingPunct="1">
              <a:buFontTx/>
              <a:buNone/>
            </a:pPr>
            <a:r>
              <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Radical		        Moderate                  Reactionary</a:t>
            </a:r>
          </a:p>
          <a:p>
            <a:pPr eaLnBrk="1" hangingPunct="1">
              <a:buFontTx/>
              <a:buNone/>
            </a:pPr>
            <a:endPar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endParaRPr>
          </a:p>
          <a:p>
            <a:pPr eaLnBrk="1" hangingPunct="1">
              <a:buFontTx/>
              <a:buNone/>
            </a:pPr>
            <a:endPar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endParaRPr>
          </a:p>
          <a:p>
            <a:pPr eaLnBrk="1" hangingPunct="1">
              <a:buFontTx/>
              <a:buNone/>
            </a:pPr>
            <a:endPar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endParaRPr>
          </a:p>
          <a:p>
            <a:pPr eaLnBrk="1" hangingPunct="1">
              <a:buFontTx/>
              <a:buNone/>
            </a:pPr>
            <a:r>
              <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	</a:t>
            </a:r>
          </a:p>
          <a:p>
            <a:pPr eaLnBrk="1" hangingPunct="1">
              <a:buFontTx/>
              <a:buNone/>
            </a:pPr>
            <a:r>
              <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		               Liberal	       	   Conservative</a:t>
            </a:r>
          </a:p>
          <a:p>
            <a:pPr eaLnBrk="1" hangingPunct="1">
              <a:buFontTx/>
              <a:buNone/>
            </a:pPr>
            <a:r>
              <a:rPr lang="en-US" altLang="en-US"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 </a:t>
            </a:r>
          </a:p>
        </p:txBody>
      </p:sp>
      <p:sp>
        <p:nvSpPr>
          <p:cNvPr id="3076" name="Line 5">
            <a:extLst>
              <a:ext uri="{FF2B5EF4-FFF2-40B4-BE49-F238E27FC236}">
                <a16:creationId xmlns:a16="http://schemas.microsoft.com/office/drawing/2014/main" id="{5F776A53-C4F5-4FFF-AAE1-C5BAC6F453AE}"/>
              </a:ext>
            </a:extLst>
          </p:cNvPr>
          <p:cNvSpPr>
            <a:spLocks noChangeShapeType="1"/>
          </p:cNvSpPr>
          <p:nvPr/>
        </p:nvSpPr>
        <p:spPr bwMode="auto">
          <a:xfrm>
            <a:off x="2895600" y="4085771"/>
            <a:ext cx="70866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atin typeface="Calibri" panose="020F0502020204030204" pitchFamily="34" charset="0"/>
              <a:cs typeface="Calibri" panose="020F0502020204030204" pitchFamily="34" charset="0"/>
            </a:endParaRPr>
          </a:p>
        </p:txBody>
      </p:sp>
      <p:sp>
        <p:nvSpPr>
          <p:cNvPr id="3077" name="Line 6">
            <a:extLst>
              <a:ext uri="{FF2B5EF4-FFF2-40B4-BE49-F238E27FC236}">
                <a16:creationId xmlns:a16="http://schemas.microsoft.com/office/drawing/2014/main" id="{09B24ABD-BFC1-4E40-B538-053C39A822DD}"/>
              </a:ext>
            </a:extLst>
          </p:cNvPr>
          <p:cNvSpPr>
            <a:spLocks noChangeShapeType="1"/>
          </p:cNvSpPr>
          <p:nvPr/>
        </p:nvSpPr>
        <p:spPr bwMode="auto">
          <a:xfrm flipH="1">
            <a:off x="2209800" y="4085771"/>
            <a:ext cx="3733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atin typeface="Calibri" panose="020F0502020204030204" pitchFamily="34" charset="0"/>
              <a:cs typeface="Calibri" panose="020F0502020204030204" pitchFamily="34" charset="0"/>
            </a:endParaRPr>
          </a:p>
        </p:txBody>
      </p:sp>
      <p:sp>
        <p:nvSpPr>
          <p:cNvPr id="3078" name="Line 7">
            <a:extLst>
              <a:ext uri="{FF2B5EF4-FFF2-40B4-BE49-F238E27FC236}">
                <a16:creationId xmlns:a16="http://schemas.microsoft.com/office/drawing/2014/main" id="{24DCAE99-8B6A-483E-A43A-F49FB592BAF2}"/>
              </a:ext>
            </a:extLst>
          </p:cNvPr>
          <p:cNvSpPr>
            <a:spLocks noChangeShapeType="1"/>
          </p:cNvSpPr>
          <p:nvPr/>
        </p:nvSpPr>
        <p:spPr bwMode="auto">
          <a:xfrm>
            <a:off x="6248400" y="3810000"/>
            <a:ext cx="0" cy="457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atin typeface="Calibri" panose="020F0502020204030204" pitchFamily="34" charset="0"/>
              <a:cs typeface="Calibri" panose="020F0502020204030204" pitchFamily="34" charset="0"/>
            </a:endParaRPr>
          </a:p>
        </p:txBody>
      </p:sp>
      <p:sp>
        <p:nvSpPr>
          <p:cNvPr id="6156" name="Oval 12">
            <a:extLst>
              <a:ext uri="{FF2B5EF4-FFF2-40B4-BE49-F238E27FC236}">
                <a16:creationId xmlns:a16="http://schemas.microsoft.com/office/drawing/2014/main" id="{89C61A67-C280-4B2C-90C0-741AEE79109C}"/>
              </a:ext>
            </a:extLst>
          </p:cNvPr>
          <p:cNvSpPr>
            <a:spLocks noChangeArrowheads="1"/>
          </p:cNvSpPr>
          <p:nvPr/>
        </p:nvSpPr>
        <p:spPr bwMode="auto">
          <a:xfrm>
            <a:off x="2209800" y="3733800"/>
            <a:ext cx="533400" cy="685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6157" name="Oval 13">
            <a:extLst>
              <a:ext uri="{FF2B5EF4-FFF2-40B4-BE49-F238E27FC236}">
                <a16:creationId xmlns:a16="http://schemas.microsoft.com/office/drawing/2014/main" id="{FB6FE64D-BA07-49CE-9A06-06AB5926F628}"/>
              </a:ext>
            </a:extLst>
          </p:cNvPr>
          <p:cNvSpPr>
            <a:spLocks noChangeArrowheads="1"/>
          </p:cNvSpPr>
          <p:nvPr/>
        </p:nvSpPr>
        <p:spPr bwMode="auto">
          <a:xfrm>
            <a:off x="2743900" y="3733799"/>
            <a:ext cx="2971800" cy="685800"/>
          </a:xfrm>
          <a:prstGeom prst="ellipse">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6159" name="Oval 15">
            <a:extLst>
              <a:ext uri="{FF2B5EF4-FFF2-40B4-BE49-F238E27FC236}">
                <a16:creationId xmlns:a16="http://schemas.microsoft.com/office/drawing/2014/main" id="{2624E697-17EF-4FD2-8CC0-DA4EEC53503B}"/>
              </a:ext>
            </a:extLst>
          </p:cNvPr>
          <p:cNvSpPr>
            <a:spLocks noChangeArrowheads="1"/>
          </p:cNvSpPr>
          <p:nvPr/>
        </p:nvSpPr>
        <p:spPr bwMode="auto">
          <a:xfrm>
            <a:off x="5791200" y="3733800"/>
            <a:ext cx="990600" cy="6858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6162" name="Oval 18">
            <a:extLst>
              <a:ext uri="{FF2B5EF4-FFF2-40B4-BE49-F238E27FC236}">
                <a16:creationId xmlns:a16="http://schemas.microsoft.com/office/drawing/2014/main" id="{710BF0F1-6D86-4635-AA6C-5EA989A160DB}"/>
              </a:ext>
            </a:extLst>
          </p:cNvPr>
          <p:cNvSpPr>
            <a:spLocks noChangeArrowheads="1"/>
          </p:cNvSpPr>
          <p:nvPr/>
        </p:nvSpPr>
        <p:spPr bwMode="auto">
          <a:xfrm>
            <a:off x="9448800" y="3733800"/>
            <a:ext cx="533400" cy="685800"/>
          </a:xfrm>
          <a:prstGeom prst="ellipse">
            <a:avLst/>
          </a:prstGeom>
          <a:noFill/>
          <a:ln w="5715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6163" name="Oval 19">
            <a:extLst>
              <a:ext uri="{FF2B5EF4-FFF2-40B4-BE49-F238E27FC236}">
                <a16:creationId xmlns:a16="http://schemas.microsoft.com/office/drawing/2014/main" id="{A8AA981A-CC5C-4138-9974-D12825E3BC5C}"/>
              </a:ext>
            </a:extLst>
          </p:cNvPr>
          <p:cNvSpPr>
            <a:spLocks noChangeArrowheads="1"/>
          </p:cNvSpPr>
          <p:nvPr/>
        </p:nvSpPr>
        <p:spPr bwMode="auto">
          <a:xfrm>
            <a:off x="6858000" y="3733800"/>
            <a:ext cx="2514600" cy="762000"/>
          </a:xfrm>
          <a:prstGeom prst="ellipse">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3" name="Action Button: Custom 2">
            <a:hlinkClick r:id="rId3" action="ppaction://hlinksldjump" highlightClick="1"/>
            <a:extLst>
              <a:ext uri="{FF2B5EF4-FFF2-40B4-BE49-F238E27FC236}">
                <a16:creationId xmlns:a16="http://schemas.microsoft.com/office/drawing/2014/main" id="{2902CD86-EB56-4AEC-8038-B72AA0354FFA}"/>
              </a:ext>
            </a:extLst>
          </p:cNvPr>
          <p:cNvSpPr/>
          <p:nvPr/>
        </p:nvSpPr>
        <p:spPr>
          <a:xfrm>
            <a:off x="3851728" y="4908721"/>
            <a:ext cx="1447800" cy="762000"/>
          </a:xfrm>
          <a:prstGeom prst="actionButtonBlank">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4" name="Action Button: Custom 3">
            <a:hlinkClick r:id="rId4" action="ppaction://hlinksldjump" highlightClick="1"/>
            <a:extLst>
              <a:ext uri="{FF2B5EF4-FFF2-40B4-BE49-F238E27FC236}">
                <a16:creationId xmlns:a16="http://schemas.microsoft.com/office/drawing/2014/main" id="{24C7B44E-74EF-49FE-B6EA-8567E71B7147}"/>
              </a:ext>
            </a:extLst>
          </p:cNvPr>
          <p:cNvSpPr/>
          <p:nvPr/>
        </p:nvSpPr>
        <p:spPr>
          <a:xfrm>
            <a:off x="6473370" y="4859167"/>
            <a:ext cx="2362200" cy="762000"/>
          </a:xfrm>
          <a:prstGeom prst="actionButtonBlank">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5" name="Action Button: Custom 4">
            <a:hlinkClick r:id="rId3" action="ppaction://hlinksldjump" highlightClick="1"/>
            <a:extLst>
              <a:ext uri="{FF2B5EF4-FFF2-40B4-BE49-F238E27FC236}">
                <a16:creationId xmlns:a16="http://schemas.microsoft.com/office/drawing/2014/main" id="{92F907B5-E93D-4781-9C0C-12A769486B9E}"/>
              </a:ext>
            </a:extLst>
          </p:cNvPr>
          <p:cNvSpPr/>
          <p:nvPr/>
        </p:nvSpPr>
        <p:spPr>
          <a:xfrm>
            <a:off x="5219700" y="2589043"/>
            <a:ext cx="1752600" cy="609600"/>
          </a:xfrm>
          <a:prstGeom prst="actionButtonBlank">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sp>
        <p:nvSpPr>
          <p:cNvPr id="2" name="Action Button: Custom 4">
            <a:hlinkClick r:id="rId3" action="ppaction://hlinksldjump" highlightClick="1"/>
            <a:extLst>
              <a:ext uri="{FF2B5EF4-FFF2-40B4-BE49-F238E27FC236}">
                <a16:creationId xmlns:a16="http://schemas.microsoft.com/office/drawing/2014/main" id="{EFCE12E3-9353-4D16-883F-0C59EF2D128C}"/>
              </a:ext>
            </a:extLst>
          </p:cNvPr>
          <p:cNvSpPr/>
          <p:nvPr/>
        </p:nvSpPr>
        <p:spPr>
          <a:xfrm>
            <a:off x="8115300" y="2602425"/>
            <a:ext cx="1997528" cy="609600"/>
          </a:xfrm>
          <a:prstGeom prst="actionButtonBlank">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sp>
        <p:nvSpPr>
          <p:cNvPr id="6" name="Action Button: Custom 4">
            <a:hlinkClick r:id="rId3" action="ppaction://hlinksldjump" highlightClick="1"/>
            <a:extLst>
              <a:ext uri="{FF2B5EF4-FFF2-40B4-BE49-F238E27FC236}">
                <a16:creationId xmlns:a16="http://schemas.microsoft.com/office/drawing/2014/main" id="{FD325E1F-E29D-41AB-8379-30A66846EFA3}"/>
              </a:ext>
            </a:extLst>
          </p:cNvPr>
          <p:cNvSpPr/>
          <p:nvPr/>
        </p:nvSpPr>
        <p:spPr>
          <a:xfrm>
            <a:off x="1530351" y="2560638"/>
            <a:ext cx="1997528" cy="609600"/>
          </a:xfrm>
          <a:prstGeom prst="actionButtonBlank">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880</Words>
  <Application>Microsoft Office PowerPoint</Application>
  <PresentationFormat>Widescreen</PresentationFormat>
  <Paragraphs>123</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Veteran Typewriter</vt:lpstr>
      <vt:lpstr>Arial</vt:lpstr>
      <vt:lpstr>Calibri</vt:lpstr>
      <vt:lpstr>Calibri Light</vt:lpstr>
      <vt:lpstr>Office Theme</vt:lpstr>
      <vt:lpstr>PowerPoint Presentation</vt:lpstr>
      <vt:lpstr>PowerPoint Presentation</vt:lpstr>
      <vt:lpstr>Which statement do you believe to be most true?</vt:lpstr>
      <vt:lpstr>Which statement do you believe to be most true?</vt:lpstr>
      <vt:lpstr>Political Spectrum Questions to argue about</vt:lpstr>
      <vt:lpstr>Common Political Ideologies</vt:lpstr>
      <vt:lpstr>Common Political Ideologies</vt:lpstr>
      <vt:lpstr>What is the Political Spectrum?</vt:lpstr>
      <vt:lpstr>What the spectrum looks like…</vt:lpstr>
      <vt:lpstr>What is “the left”?</vt:lpstr>
      <vt:lpstr>What is “the middle”?</vt:lpstr>
      <vt:lpstr>What about the vertical axis?</vt:lpstr>
      <vt:lpstr>Authoritarians</vt:lpstr>
      <vt:lpstr>Libertarians</vt:lpstr>
      <vt:lpstr>Centrists</vt:lpstr>
      <vt:lpstr>The Political Compass</vt:lpstr>
      <vt:lpstr>Canada’s Political Compass, Summer 2021</vt:lpstr>
      <vt:lpstr>Let’s see where you 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Kosowan, Kenneth</dc:creator>
  <cp:lastModifiedBy>Kosowan, Kenneth</cp:lastModifiedBy>
  <cp:revision>8</cp:revision>
  <dcterms:created xsi:type="dcterms:W3CDTF">2020-09-23T03:13:37Z</dcterms:created>
  <dcterms:modified xsi:type="dcterms:W3CDTF">2022-08-06T13:29:16Z</dcterms:modified>
</cp:coreProperties>
</file>