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4"/>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Bookman Old Style" panose="02050604050505020204" pitchFamily="18" charset="0"/>
      <p:regular r:id="rId25"/>
      <p:bold r:id="rId26"/>
      <p:italic r:id="rId27"/>
      <p:boldItalic r:id="rId28"/>
    </p:embeddedFont>
    <p:embeddedFont>
      <p:font typeface="Libre Franklin"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8" name="Google Shape;58;p8"/>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9" name="Google Shape;59;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2" name="Google Shape;72;p10"/>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0"/>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10"/>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Bookman Old Style"/>
              <a:buNone/>
            </a:pPr>
            <a:r>
              <a:rPr lang="en-US" sz="5400" dirty="0" err="1">
                <a:solidFill>
                  <a:schemeClr val="lt1"/>
                </a:solidFill>
              </a:rPr>
              <a:t>Careers:</a:t>
            </a:r>
            <a:r>
              <a:rPr lang="en-US" sz="3200" dirty="0" err="1">
                <a:solidFill>
                  <a:schemeClr val="lt1"/>
                </a:solidFill>
              </a:rPr>
              <a:t>Cost</a:t>
            </a:r>
            <a:r>
              <a:rPr lang="en-US" sz="3200" dirty="0">
                <a:solidFill>
                  <a:schemeClr val="lt1"/>
                </a:solidFill>
              </a:rPr>
              <a:t> of Living and Expenses</a:t>
            </a:r>
            <a:endParaRPr dirty="0"/>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90C2432C-3B73-466F-82AC-5051D1B68FC5}"/>
              </a:ext>
            </a:extLst>
          </p:cNvPr>
          <p:cNvSpPr txBox="1"/>
          <p:nvPr/>
        </p:nvSpPr>
        <p:spPr>
          <a:xfrm>
            <a:off x="5110211" y="4847303"/>
            <a:ext cx="3316034" cy="307777"/>
          </a:xfrm>
          <a:prstGeom prst="rect">
            <a:avLst/>
          </a:prstGeom>
          <a:noFill/>
        </p:spPr>
        <p:txBody>
          <a:bodyPr wrap="square" rtlCol="0">
            <a:spAutoFit/>
          </a:bodyPr>
          <a:lstStyle/>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1"/>
        <p:cNvGrpSpPr/>
        <p:nvPr/>
      </p:nvGrpSpPr>
      <p:grpSpPr>
        <a:xfrm>
          <a:off x="0" y="0"/>
          <a:ext cx="0" cy="0"/>
          <a:chOff x="0" y="0"/>
          <a:chExt cx="0" cy="0"/>
        </a:xfrm>
      </p:grpSpPr>
      <p:sp>
        <p:nvSpPr>
          <p:cNvPr id="202" name="Google Shape;202;p24"/>
          <p:cNvSpPr/>
          <p:nvPr/>
        </p:nvSpPr>
        <p:spPr>
          <a:xfrm>
            <a:off x="5685" y="0"/>
            <a:ext cx="12186316"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03" name="Google Shape;203;p24" descr="Light bulb on yellow background with sketched light beams and cord"/>
          <p:cNvPicPr preferRelativeResize="0"/>
          <p:nvPr/>
        </p:nvPicPr>
        <p:blipFill rotWithShape="1">
          <a:blip r:embed="rId3">
            <a:alphaModFix/>
          </a:blip>
          <a:srcRect t="8494" r="1" b="1"/>
          <a:stretch/>
        </p:blipFill>
        <p:spPr>
          <a:xfrm>
            <a:off x="2843" y="10"/>
            <a:ext cx="12186315" cy="6857990"/>
          </a:xfrm>
          <a:prstGeom prst="rect">
            <a:avLst/>
          </a:prstGeom>
          <a:noFill/>
          <a:ln>
            <a:noFill/>
          </a:ln>
        </p:spPr>
      </p:pic>
      <p:sp>
        <p:nvSpPr>
          <p:cNvPr id="204" name="Google Shape;204;p24"/>
          <p:cNvSpPr/>
          <p:nvPr/>
        </p:nvSpPr>
        <p:spPr>
          <a:xfrm>
            <a:off x="707474" y="1238442"/>
            <a:ext cx="3635926" cy="4355751"/>
          </a:xfrm>
          <a:prstGeom prst="rect">
            <a:avLst/>
          </a:prstGeom>
          <a:solidFill>
            <a:srgbClr val="000000">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5" name="Google Shape;205;p24"/>
          <p:cNvSpPr txBox="1">
            <a:spLocks noGrp="1"/>
          </p:cNvSpPr>
          <p:nvPr>
            <p:ph type="title"/>
          </p:nvPr>
        </p:nvSpPr>
        <p:spPr>
          <a:xfrm>
            <a:off x="948648"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sz="3600">
                <a:solidFill>
                  <a:srgbClr val="FFFFFF"/>
                </a:solidFill>
              </a:rPr>
              <a:t>Tip!</a:t>
            </a:r>
            <a:endParaRPr sz="3600">
              <a:solidFill>
                <a:srgbClr val="FFFFFF"/>
              </a:solidFill>
            </a:endParaRPr>
          </a:p>
        </p:txBody>
      </p:sp>
      <p:cxnSp>
        <p:nvCxnSpPr>
          <p:cNvPr id="206" name="Google Shape;206;p24"/>
          <p:cNvCxnSpPr/>
          <p:nvPr/>
        </p:nvCxnSpPr>
        <p:spPr>
          <a:xfrm>
            <a:off x="1038277" y="2865016"/>
            <a:ext cx="2926080" cy="0"/>
          </a:xfrm>
          <a:prstGeom prst="straightConnector1">
            <a:avLst/>
          </a:prstGeom>
          <a:noFill/>
          <a:ln w="19050" cap="flat" cmpd="sng">
            <a:solidFill>
              <a:schemeClr val="accent1"/>
            </a:solidFill>
            <a:prstDash val="solid"/>
            <a:round/>
            <a:headEnd type="none" w="sm" len="sm"/>
            <a:tailEnd type="none" w="sm" len="sm"/>
          </a:ln>
        </p:spPr>
      </p:cxnSp>
      <p:sp>
        <p:nvSpPr>
          <p:cNvPr id="207" name="Google Shape;207;p24"/>
          <p:cNvSpPr txBox="1">
            <a:spLocks noGrp="1"/>
          </p:cNvSpPr>
          <p:nvPr>
            <p:ph type="body" idx="1"/>
          </p:nvPr>
        </p:nvSpPr>
        <p:spPr>
          <a:xfrm>
            <a:off x="948648" y="2978254"/>
            <a:ext cx="3153580" cy="2444238"/>
          </a:xfrm>
          <a:prstGeom prst="rect">
            <a:avLst/>
          </a:prstGeom>
          <a:noFill/>
          <a:ln>
            <a:noFill/>
          </a:ln>
        </p:spPr>
        <p:txBody>
          <a:bodyPr spcFirstLastPara="1" wrap="square" lIns="0" tIns="45700" rIns="0" bIns="45700" anchor="t" anchorCtr="0">
            <a:normAutofit lnSpcReduction="10000"/>
          </a:bodyPr>
          <a:lstStyle/>
          <a:p>
            <a:pPr marL="91440" lvl="0" indent="-95250" algn="l" rtl="0">
              <a:lnSpc>
                <a:spcPct val="100000"/>
              </a:lnSpc>
              <a:spcBef>
                <a:spcPts val="0"/>
              </a:spcBef>
              <a:spcAft>
                <a:spcPts val="0"/>
              </a:spcAft>
              <a:buSzPts val="1500"/>
              <a:buChar char=" "/>
            </a:pPr>
            <a:r>
              <a:rPr lang="en-US" sz="1500" dirty="0">
                <a:solidFill>
                  <a:srgbClr val="FFFFFF"/>
                </a:solidFill>
              </a:rPr>
              <a:t>To get a good insurance rate, </a:t>
            </a:r>
            <a:r>
              <a:rPr lang="en-US" sz="1500" b="1" dirty="0">
                <a:solidFill>
                  <a:srgbClr val="FFFFFF"/>
                </a:solidFill>
              </a:rPr>
              <a:t>buy insurance sooner rather than later</a:t>
            </a:r>
            <a:r>
              <a:rPr lang="en-US" sz="1500" dirty="0">
                <a:solidFill>
                  <a:srgbClr val="FFFFFF"/>
                </a:solidFill>
              </a:rPr>
              <a:t>. Why? The younger and healthier you are, the less you’ll pay for coverage. The older you are, the more likely it is that you’ll have health issues, and therefore insurance costs will heighten. So if you want to get cheap life insurance, buy sooner rather than later!</a:t>
            </a:r>
            <a:endParaRPr sz="1500" dirty="0">
              <a:solidFill>
                <a:srgbClr val="FFFFFF"/>
              </a:solidFill>
            </a:endParaRPr>
          </a:p>
        </p:txBody>
      </p:sp>
      <p:sp>
        <p:nvSpPr>
          <p:cNvPr id="208" name="Google Shape;208;p2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4" name="Google Shape;214;p25"/>
          <p:cNvSpPr txBox="1">
            <a:spLocks noGrp="1"/>
          </p:cNvSpPr>
          <p:nvPr>
            <p:ph type="title"/>
          </p:nvPr>
        </p:nvSpPr>
        <p:spPr>
          <a:xfrm>
            <a:off x="5172074" y="286603"/>
            <a:ext cx="5983605"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Home insurance</a:t>
            </a:r>
            <a:endParaRPr/>
          </a:p>
        </p:txBody>
      </p:sp>
      <p:pic>
        <p:nvPicPr>
          <p:cNvPr id="215" name="Google Shape;215;p25" descr="How To Designing A Home? 6 Steps To Design Your Dream Home | Foyr"/>
          <p:cNvPicPr preferRelativeResize="0"/>
          <p:nvPr/>
        </p:nvPicPr>
        <p:blipFill rotWithShape="1">
          <a:blip r:embed="rId3">
            <a:alphaModFix/>
          </a:blip>
          <a:srcRect l="33380" r="26370"/>
          <a:stretch/>
        </p:blipFill>
        <p:spPr>
          <a:xfrm>
            <a:off x="20" y="10"/>
            <a:ext cx="4580077" cy="6400784"/>
          </a:xfrm>
          <a:prstGeom prst="rect">
            <a:avLst/>
          </a:prstGeom>
          <a:noFill/>
          <a:ln>
            <a:noFill/>
          </a:ln>
        </p:spPr>
      </p:pic>
      <p:cxnSp>
        <p:nvCxnSpPr>
          <p:cNvPr id="216" name="Google Shape;216;p25"/>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217" name="Google Shape;217;p25"/>
          <p:cNvSpPr txBox="1">
            <a:spLocks noGrp="1"/>
          </p:cNvSpPr>
          <p:nvPr>
            <p:ph type="body" idx="1"/>
          </p:nvPr>
        </p:nvSpPr>
        <p:spPr>
          <a:xfrm>
            <a:off x="5172074" y="2108201"/>
            <a:ext cx="5983606"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a:t> Purpose: to cover damages/losses to an individual’s house and assets in the home</a:t>
            </a:r>
            <a:endParaRPr/>
          </a:p>
          <a:p>
            <a:pPr marL="384048" lvl="1" indent="-182880" algn="l" rtl="0">
              <a:lnSpc>
                <a:spcPct val="100000"/>
              </a:lnSpc>
              <a:spcBef>
                <a:spcPts val="400"/>
              </a:spcBef>
              <a:spcAft>
                <a:spcPts val="0"/>
              </a:spcAft>
              <a:buClr>
                <a:srgbClr val="3F3F3F"/>
              </a:buClr>
              <a:buSzPts val="1700"/>
              <a:buFont typeface="Noto Sans Symbols"/>
              <a:buChar char="⮚"/>
            </a:pPr>
            <a:r>
              <a:rPr lang="en-US"/>
              <a:t>Example: if there is a fire</a:t>
            </a:r>
            <a:endParaRPr/>
          </a:p>
          <a:p>
            <a:pPr marL="91440" lvl="0" indent="-120650" algn="l" rtl="0">
              <a:lnSpc>
                <a:spcPct val="110000"/>
              </a:lnSpc>
              <a:spcBef>
                <a:spcPts val="1600"/>
              </a:spcBef>
              <a:spcAft>
                <a:spcPts val="0"/>
              </a:spcAft>
              <a:buSzPts val="1900"/>
              <a:buFont typeface="Noto Sans Symbols"/>
              <a:buChar char="⮚"/>
            </a:pPr>
            <a:r>
              <a:rPr lang="en-US"/>
              <a:t> </a:t>
            </a:r>
            <a:r>
              <a:rPr lang="en-US" b="1" u="sng"/>
              <a:t>Cost:</a:t>
            </a:r>
            <a:r>
              <a:rPr lang="en-US" b="1"/>
              <a:t> </a:t>
            </a:r>
            <a:r>
              <a:rPr lang="en-US"/>
              <a:t>$110 / month on average</a:t>
            </a:r>
            <a:endParaRPr/>
          </a:p>
        </p:txBody>
      </p:sp>
      <p:sp>
        <p:nvSpPr>
          <p:cNvPr id="218" name="Google Shape;218;p25"/>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4" name="Google Shape;224;p26"/>
          <p:cNvSpPr txBox="1">
            <a:spLocks noGrp="1"/>
          </p:cNvSpPr>
          <p:nvPr>
            <p:ph type="title"/>
          </p:nvPr>
        </p:nvSpPr>
        <p:spPr>
          <a:xfrm>
            <a:off x="5172074" y="286603"/>
            <a:ext cx="5983605"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Car insurance</a:t>
            </a:r>
            <a:endParaRPr/>
          </a:p>
        </p:txBody>
      </p:sp>
      <p:pic>
        <p:nvPicPr>
          <p:cNvPr id="225" name="Google Shape;225;p26" descr="SUV car driving at sunset"/>
          <p:cNvPicPr preferRelativeResize="0"/>
          <p:nvPr/>
        </p:nvPicPr>
        <p:blipFill rotWithShape="1">
          <a:blip r:embed="rId3">
            <a:alphaModFix/>
          </a:blip>
          <a:srcRect l="18885" r="36214" b="-1"/>
          <a:stretch/>
        </p:blipFill>
        <p:spPr>
          <a:xfrm>
            <a:off x="20" y="10"/>
            <a:ext cx="4580077" cy="6400784"/>
          </a:xfrm>
          <a:prstGeom prst="rect">
            <a:avLst/>
          </a:prstGeom>
          <a:noFill/>
          <a:ln>
            <a:noFill/>
          </a:ln>
        </p:spPr>
      </p:pic>
      <p:cxnSp>
        <p:nvCxnSpPr>
          <p:cNvPr id="226" name="Google Shape;226;p26"/>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227" name="Google Shape;227;p26"/>
          <p:cNvSpPr txBox="1">
            <a:spLocks noGrp="1"/>
          </p:cNvSpPr>
          <p:nvPr>
            <p:ph type="body" idx="1"/>
          </p:nvPr>
        </p:nvSpPr>
        <p:spPr>
          <a:xfrm>
            <a:off x="5172074" y="2108201"/>
            <a:ext cx="5983606"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dirty="0"/>
              <a:t>Purpose: to provide financial protection against physical damage or bodily injury resulting from traffic collisions and against liability that could also arise from incidents in a vehicle.</a:t>
            </a:r>
            <a:endParaRPr dirty="0"/>
          </a:p>
          <a:p>
            <a:pPr marL="91440" lvl="0" indent="-120650" algn="l" rtl="0">
              <a:lnSpc>
                <a:spcPct val="110000"/>
              </a:lnSpc>
              <a:spcBef>
                <a:spcPts val="1400"/>
              </a:spcBef>
              <a:spcAft>
                <a:spcPts val="0"/>
              </a:spcAft>
              <a:buSzPts val="1900"/>
              <a:buFont typeface="Noto Sans Symbols"/>
              <a:buChar char="⮚"/>
            </a:pPr>
            <a:r>
              <a:rPr lang="en-US" dirty="0"/>
              <a:t> </a:t>
            </a:r>
            <a:r>
              <a:rPr lang="en-US" b="1" u="sng" dirty="0"/>
              <a:t>Cost:</a:t>
            </a:r>
            <a:r>
              <a:rPr lang="en-US" dirty="0"/>
              <a:t> $175 / month on average</a:t>
            </a:r>
            <a:endParaRPr dirty="0"/>
          </a:p>
        </p:txBody>
      </p:sp>
      <p:sp>
        <p:nvSpPr>
          <p:cNvPr id="228" name="Google Shape;228;p26"/>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27"/>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34" name="Google Shape;234;p27" descr="Car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35" name="Google Shape;235;p27"/>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Vehicle</a:t>
            </a:r>
            <a:endParaRPr sz="4000">
              <a:solidFill>
                <a:srgbClr val="FFFFFF"/>
              </a:solidFill>
            </a:endParaRPr>
          </a:p>
        </p:txBody>
      </p:sp>
      <p:cxnSp>
        <p:nvCxnSpPr>
          <p:cNvPr id="237" name="Google Shape;237;p27"/>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38" name="Google Shape;238;p27"/>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dirty="0">
                <a:solidFill>
                  <a:schemeClr val="lt1"/>
                </a:solidFill>
                <a:latin typeface="Calibri"/>
                <a:ea typeface="Calibri"/>
                <a:cs typeface="Calibri"/>
                <a:sym typeface="Calibri"/>
              </a:rPr>
              <a:t>This slide will discuss how much it costs just to own a vehicle and doesn’t include the cost of gas, insurance, or vehicle maintenance/repairs which all vary greatly</a:t>
            </a:r>
            <a:endParaRPr dirty="0"/>
          </a:p>
          <a:p>
            <a:pPr marL="91440" lvl="0" indent="-101600" algn="l" rtl="0">
              <a:lnSpc>
                <a:spcPct val="110000"/>
              </a:lnSpc>
              <a:spcBef>
                <a:spcPts val="1400"/>
              </a:spcBef>
              <a:spcAft>
                <a:spcPts val="0"/>
              </a:spcAft>
              <a:buSzPts val="1600"/>
              <a:buFont typeface="Noto Sans Symbols"/>
              <a:buChar char="⮚"/>
            </a:pPr>
            <a:r>
              <a:rPr lang="en-US" sz="1600" b="1" u="sng" dirty="0">
                <a:solidFill>
                  <a:srgbClr val="FFFFFF"/>
                </a:solidFill>
              </a:rPr>
              <a:t>Cost:</a:t>
            </a:r>
            <a:r>
              <a:rPr lang="en-US" sz="1600" b="1" dirty="0">
                <a:solidFill>
                  <a:srgbClr val="FFFFFF"/>
                </a:solidFill>
              </a:rPr>
              <a:t> </a:t>
            </a:r>
            <a:r>
              <a:rPr lang="en-US" sz="1600" dirty="0">
                <a:solidFill>
                  <a:srgbClr val="FFFFFF"/>
                </a:solidFill>
              </a:rPr>
              <a:t>$550 / month on average</a:t>
            </a:r>
            <a:endParaRPr dirty="0"/>
          </a:p>
          <a:p>
            <a:pPr marL="0" lvl="0" indent="0" algn="l" rtl="0">
              <a:lnSpc>
                <a:spcPct val="110000"/>
              </a:lnSpc>
              <a:spcBef>
                <a:spcPts val="1400"/>
              </a:spcBef>
              <a:spcAft>
                <a:spcPts val="0"/>
              </a:spcAft>
              <a:buSzPts val="1600"/>
              <a:buNone/>
            </a:pPr>
            <a:r>
              <a:rPr lang="en-US" sz="1600" dirty="0">
                <a:solidFill>
                  <a:srgbClr val="FFFFFF"/>
                </a:solidFill>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8"/>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44" name="Google Shape;244;p28" descr="Wireless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45" name="Google Shape;245;p28"/>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Internet</a:t>
            </a:r>
            <a:endParaRPr sz="4000">
              <a:solidFill>
                <a:srgbClr val="FFFFFF"/>
              </a:solidFill>
            </a:endParaRPr>
          </a:p>
        </p:txBody>
      </p:sp>
      <p:cxnSp>
        <p:nvCxnSpPr>
          <p:cNvPr id="247" name="Google Shape;247;p28"/>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48" name="Google Shape;248;p28"/>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b="1" u="sng" dirty="0">
                <a:solidFill>
                  <a:srgbClr val="FFFFFF"/>
                </a:solidFill>
              </a:rPr>
              <a:t>Cost:</a:t>
            </a:r>
            <a:r>
              <a:rPr lang="en-US" sz="1600" b="1" dirty="0">
                <a:solidFill>
                  <a:srgbClr val="FFFFFF"/>
                </a:solidFill>
              </a:rPr>
              <a:t> </a:t>
            </a:r>
            <a:r>
              <a:rPr lang="en-US" sz="1600" dirty="0">
                <a:solidFill>
                  <a:srgbClr val="FFFFFF"/>
                </a:solidFill>
              </a:rPr>
              <a:t>$75 / month on average </a:t>
            </a:r>
          </a:p>
          <a:p>
            <a:pPr marL="91440" lvl="0" indent="-101600" algn="l" rtl="0">
              <a:lnSpc>
                <a:spcPct val="110000"/>
              </a:lnSpc>
              <a:spcBef>
                <a:spcPts val="0"/>
              </a:spcBef>
              <a:spcAft>
                <a:spcPts val="0"/>
              </a:spcAft>
              <a:buSzPts val="1600"/>
              <a:buFont typeface="Noto Sans Symbols"/>
              <a:buChar char="⮚"/>
            </a:pPr>
            <a:r>
              <a:rPr lang="en-US" sz="1600" dirty="0">
                <a:solidFill>
                  <a:srgbClr val="FFFFFF"/>
                </a:solidFill>
              </a:rPr>
              <a:t> This can be different if you bundle your internet and phone together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29"/>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54" name="Google Shape;254;p29" descr="Telephone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55" name="Google Shape;255;p29"/>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Phone</a:t>
            </a:r>
            <a:endParaRPr sz="4000">
              <a:solidFill>
                <a:srgbClr val="FFFFFF"/>
              </a:solidFill>
            </a:endParaRPr>
          </a:p>
        </p:txBody>
      </p:sp>
      <p:cxnSp>
        <p:nvCxnSpPr>
          <p:cNvPr id="257" name="Google Shape;257;p29"/>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58" name="Google Shape;258;p29"/>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Noto Sans Symbols"/>
              <a:buChar char="⮚"/>
            </a:pPr>
            <a:r>
              <a:rPr lang="en-US" sz="1600" b="1" u="sng" dirty="0">
                <a:solidFill>
                  <a:srgbClr val="FFFFFF"/>
                </a:solidFill>
              </a:rPr>
              <a:t>Cost:</a:t>
            </a:r>
            <a:r>
              <a:rPr lang="en-US" sz="1600" b="1" dirty="0">
                <a:solidFill>
                  <a:srgbClr val="FFFFFF"/>
                </a:solidFill>
              </a:rPr>
              <a:t> </a:t>
            </a:r>
            <a:r>
              <a:rPr lang="en-US" sz="1600" dirty="0">
                <a:solidFill>
                  <a:srgbClr val="FFFFFF"/>
                </a:solidFill>
              </a:rPr>
              <a:t>$100 / month on average for </a:t>
            </a:r>
            <a:r>
              <a:rPr lang="en-US" sz="1600" i="1" dirty="0">
                <a:solidFill>
                  <a:srgbClr val="FFFFFF"/>
                </a:solidFill>
              </a:rPr>
              <a:t>one</a:t>
            </a:r>
            <a:r>
              <a:rPr lang="en-US" sz="1600" dirty="0">
                <a:solidFill>
                  <a:srgbClr val="FFFFFF"/>
                </a:solidFill>
              </a:rPr>
              <a:t> cell phone (more phones, more money) </a:t>
            </a:r>
          </a:p>
          <a:p>
            <a:pPr marL="91440" lvl="0" indent="-101600" algn="l" rtl="0">
              <a:lnSpc>
                <a:spcPct val="110000"/>
              </a:lnSpc>
              <a:spcBef>
                <a:spcPts val="0"/>
              </a:spcBef>
              <a:spcAft>
                <a:spcPts val="0"/>
              </a:spcAft>
              <a:buSzPts val="1600"/>
              <a:buFont typeface="Noto Sans Symbols"/>
              <a:buChar char="⮚"/>
            </a:pPr>
            <a:r>
              <a:rPr lang="en-US" sz="1600" dirty="0">
                <a:solidFill>
                  <a:srgbClr val="FFFFFF"/>
                </a:solidFill>
              </a:rPr>
              <a:t> This could be higher if you have a specific plan – ex: certain coverage for damage</a:t>
            </a:r>
          </a:p>
          <a:p>
            <a:pPr marL="91440" lvl="0" indent="-101600" algn="l" rtl="0">
              <a:lnSpc>
                <a:spcPct val="110000"/>
              </a:lnSpc>
              <a:spcBef>
                <a:spcPts val="0"/>
              </a:spcBef>
              <a:spcAft>
                <a:spcPts val="0"/>
              </a:spcAft>
              <a:buSzPts val="1600"/>
              <a:buFont typeface="Noto Sans Symbols"/>
              <a:buChar char="⮚"/>
            </a:pPr>
            <a:r>
              <a:rPr lang="en-US" sz="1600" dirty="0">
                <a:solidFill>
                  <a:srgbClr val="FFFFFF"/>
                </a:solidFill>
              </a:rPr>
              <a:t> Again, this can be different if you bundle phone and internet together</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64" name="Google Shape;264;p30" descr="Pizza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65" name="Google Shape;265;p30"/>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Food</a:t>
            </a:r>
            <a:endParaRPr sz="4000">
              <a:solidFill>
                <a:srgbClr val="FFFFFF"/>
              </a:solidFill>
            </a:endParaRPr>
          </a:p>
        </p:txBody>
      </p:sp>
      <p:cxnSp>
        <p:nvCxnSpPr>
          <p:cNvPr id="267" name="Google Shape;267;p30"/>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68" name="Google Shape;268;p30"/>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lnSpcReduction="10000"/>
          </a:bodyPr>
          <a:lstStyle/>
          <a:p>
            <a:pPr marL="91440" lvl="0" indent="-101600" algn="l" rtl="0">
              <a:lnSpc>
                <a:spcPct val="110000"/>
              </a:lnSpc>
              <a:spcBef>
                <a:spcPts val="0"/>
              </a:spcBef>
              <a:spcAft>
                <a:spcPts val="0"/>
              </a:spcAft>
              <a:buSzPts val="1600"/>
              <a:buFont typeface="Noto Sans Symbols"/>
              <a:buChar char="⮚"/>
            </a:pPr>
            <a:r>
              <a:rPr lang="en-US" sz="1600" b="1" u="sng" dirty="0">
                <a:solidFill>
                  <a:srgbClr val="FFFFFF"/>
                </a:solidFill>
              </a:rPr>
              <a:t>Cost:</a:t>
            </a:r>
            <a:r>
              <a:rPr lang="en-US" sz="1600" dirty="0">
                <a:solidFill>
                  <a:srgbClr val="FFFFFF"/>
                </a:solidFill>
              </a:rPr>
              <a:t> (statistics show money spent on food varies between sexes)</a:t>
            </a:r>
            <a:endParaRPr dirty="0"/>
          </a:p>
          <a:p>
            <a:pPr marL="384048" lvl="1" indent="-182880" algn="l" rtl="0">
              <a:lnSpc>
                <a:spcPct val="100000"/>
              </a:lnSpc>
              <a:spcBef>
                <a:spcPts val="400"/>
              </a:spcBef>
              <a:spcAft>
                <a:spcPts val="0"/>
              </a:spcAft>
              <a:buClr>
                <a:srgbClr val="FFFFFF"/>
              </a:buClr>
              <a:buSzPts val="1400"/>
              <a:buFont typeface="Noto Sans Symbols"/>
              <a:buChar char="⮚"/>
            </a:pPr>
            <a:r>
              <a:rPr lang="en-US" sz="1400" dirty="0">
                <a:solidFill>
                  <a:srgbClr val="FFFFFF"/>
                </a:solidFill>
              </a:rPr>
              <a:t>A single male spends on average: $340 / month </a:t>
            </a:r>
            <a:endParaRPr dirty="0"/>
          </a:p>
          <a:p>
            <a:pPr marL="384048" lvl="1" indent="-182880" algn="l" rtl="0">
              <a:lnSpc>
                <a:spcPct val="100000"/>
              </a:lnSpc>
              <a:spcBef>
                <a:spcPts val="600"/>
              </a:spcBef>
              <a:spcAft>
                <a:spcPts val="0"/>
              </a:spcAft>
              <a:buClr>
                <a:srgbClr val="FFFFFF"/>
              </a:buClr>
              <a:buSzPts val="1400"/>
              <a:buFont typeface="Noto Sans Symbols"/>
              <a:buChar char="⮚"/>
            </a:pPr>
            <a:r>
              <a:rPr lang="en-US" sz="1400" dirty="0">
                <a:solidFill>
                  <a:srgbClr val="FFFFFF"/>
                </a:solidFill>
              </a:rPr>
              <a:t>A single female spends on average: $264 / month</a:t>
            </a:r>
            <a:endParaRPr dirty="0"/>
          </a:p>
          <a:p>
            <a:pPr marL="91440" lvl="0" indent="-101600" algn="l" rtl="0">
              <a:lnSpc>
                <a:spcPct val="110000"/>
              </a:lnSpc>
              <a:spcBef>
                <a:spcPts val="1600"/>
              </a:spcBef>
              <a:spcAft>
                <a:spcPts val="0"/>
              </a:spcAft>
              <a:buSzPts val="1600"/>
              <a:buFont typeface="Noto Sans Symbols"/>
              <a:buChar char="⮚"/>
            </a:pPr>
            <a:r>
              <a:rPr lang="en-US" sz="1600" dirty="0">
                <a:solidFill>
                  <a:srgbClr val="FFFFFF"/>
                </a:solidFill>
              </a:rPr>
              <a:t>Keep in mind - more mouths to feed, more money</a:t>
            </a:r>
          </a:p>
          <a:p>
            <a:pPr marL="91440" lvl="0" indent="-101600" algn="l" rtl="0">
              <a:lnSpc>
                <a:spcPct val="110000"/>
              </a:lnSpc>
              <a:spcBef>
                <a:spcPts val="1600"/>
              </a:spcBef>
              <a:spcAft>
                <a:spcPts val="0"/>
              </a:spcAft>
              <a:buSzPts val="1600"/>
              <a:buFont typeface="Noto Sans Symbols"/>
              <a:buChar char="⮚"/>
            </a:pPr>
            <a:r>
              <a:rPr lang="en-US" sz="1600" dirty="0">
                <a:solidFill>
                  <a:srgbClr val="FFFFFF"/>
                </a:solidFill>
              </a:rPr>
              <a:t>And if you get delivery there are delivery fees </a:t>
            </a:r>
          </a:p>
          <a:p>
            <a:pPr marL="91440" lvl="0" indent="-101600" algn="l" rtl="0">
              <a:lnSpc>
                <a:spcPct val="110000"/>
              </a:lnSpc>
              <a:spcBef>
                <a:spcPts val="1600"/>
              </a:spcBef>
              <a:spcAft>
                <a:spcPts val="0"/>
              </a:spcAft>
              <a:buSzPts val="1600"/>
              <a:buFont typeface="Noto Sans Symbols"/>
              <a:buChar char="⮚"/>
            </a:pPr>
            <a:r>
              <a:rPr lang="en-US" sz="1600" dirty="0">
                <a:solidFill>
                  <a:srgbClr val="FFFFFF"/>
                </a:solidFill>
              </a:rPr>
              <a:t>And right now certain foods are difficult to get, or the prices are going up, due to supply chain shortages due to weather (B.C. highways were shut for days) and staffing issues</a:t>
            </a:r>
            <a:endParaRPr sz="1600"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31"/>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74" name="Google Shape;274;p31" descr="Help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275" name="Google Shape;275;p31"/>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Other</a:t>
            </a:r>
            <a:endParaRPr sz="4000">
              <a:solidFill>
                <a:srgbClr val="FFFFFF"/>
              </a:solidFill>
            </a:endParaRPr>
          </a:p>
        </p:txBody>
      </p:sp>
      <p:cxnSp>
        <p:nvCxnSpPr>
          <p:cNvPr id="277" name="Google Shape;277;p31"/>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278" name="Google Shape;278;p31"/>
          <p:cNvSpPr txBox="1">
            <a:spLocks noGrp="1"/>
          </p:cNvSpPr>
          <p:nvPr>
            <p:ph type="body" idx="1"/>
          </p:nvPr>
        </p:nvSpPr>
        <p:spPr>
          <a:xfrm>
            <a:off x="5315802" y="2505069"/>
            <a:ext cx="6463243" cy="3383902"/>
          </a:xfrm>
          <a:prstGeom prst="rect">
            <a:avLst/>
          </a:prstGeom>
          <a:noFill/>
          <a:ln>
            <a:noFill/>
          </a:ln>
        </p:spPr>
        <p:txBody>
          <a:bodyPr spcFirstLastPara="1" wrap="square" lIns="0" tIns="45700" rIns="0" bIns="45700" anchor="t" anchorCtr="0">
            <a:normAutofit fontScale="85000" lnSpcReduction="20000"/>
          </a:bodyPr>
          <a:lstStyle/>
          <a:p>
            <a:pPr marL="91440" lvl="0" indent="-91440" algn="l" rtl="0">
              <a:lnSpc>
                <a:spcPct val="110000"/>
              </a:lnSpc>
              <a:spcBef>
                <a:spcPts val="0"/>
              </a:spcBef>
              <a:spcAft>
                <a:spcPts val="0"/>
              </a:spcAft>
              <a:buSzPct val="100000"/>
              <a:buFont typeface="Noto Sans Symbols"/>
              <a:buChar char="⮚"/>
            </a:pPr>
            <a:r>
              <a:rPr lang="en-US" sz="1600" dirty="0">
                <a:solidFill>
                  <a:schemeClr val="lt1"/>
                </a:solidFill>
              </a:rPr>
              <a:t>In life there are many expected and unexpected costs that also contribute to monthly spending</a:t>
            </a:r>
            <a:endParaRPr dirty="0"/>
          </a:p>
          <a:p>
            <a:pPr marL="91440" lvl="0" indent="-91440" algn="l" rtl="0">
              <a:lnSpc>
                <a:spcPct val="110000"/>
              </a:lnSpc>
              <a:spcBef>
                <a:spcPts val="1400"/>
              </a:spcBef>
              <a:spcAft>
                <a:spcPts val="0"/>
              </a:spcAft>
              <a:buSzPct val="100000"/>
              <a:buFont typeface="Noto Sans Symbols"/>
              <a:buChar char="⮚"/>
            </a:pPr>
            <a:r>
              <a:rPr lang="en-US" sz="1600" dirty="0">
                <a:solidFill>
                  <a:schemeClr val="lt1"/>
                </a:solidFill>
              </a:rPr>
              <a:t>Consider the following few examples:</a:t>
            </a:r>
            <a:endParaRPr dirty="0"/>
          </a:p>
          <a:p>
            <a:pPr marL="384048" lvl="1" indent="-182880" algn="l" rtl="0">
              <a:lnSpc>
                <a:spcPct val="100000"/>
              </a:lnSpc>
              <a:spcBef>
                <a:spcPts val="400"/>
              </a:spcBef>
              <a:spcAft>
                <a:spcPts val="0"/>
              </a:spcAft>
              <a:buClr>
                <a:schemeClr val="lt1"/>
              </a:buClr>
              <a:buSzPct val="100000"/>
              <a:buFont typeface="Noto Sans Symbols"/>
              <a:buChar char="⮚"/>
            </a:pPr>
            <a:r>
              <a:rPr lang="en-US" sz="1600" dirty="0">
                <a:solidFill>
                  <a:schemeClr val="lt1"/>
                </a:solidFill>
              </a:rPr>
              <a:t>Netflix/Amazon Prime/Disney+/Kindle/Kobo/Other online subscriptions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Gym membership</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New clothes/shoes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Gifts for people (i.e. birthdays)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Student loans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Video games</a:t>
            </a:r>
            <a:endParaRPr dirty="0"/>
          </a:p>
          <a:p>
            <a:pPr marL="384048" lvl="1" indent="-182880" algn="l" rtl="0">
              <a:lnSpc>
                <a:spcPct val="100000"/>
              </a:lnSpc>
              <a:spcBef>
                <a:spcPts val="600"/>
              </a:spcBef>
              <a:spcAft>
                <a:spcPts val="0"/>
              </a:spcAft>
              <a:buClr>
                <a:schemeClr val="lt1"/>
              </a:buClr>
              <a:buSzPct val="100000"/>
              <a:buFont typeface="Noto Sans Symbols"/>
              <a:buChar char="⮚"/>
            </a:pPr>
            <a:r>
              <a:rPr lang="en-US" sz="1600" dirty="0">
                <a:solidFill>
                  <a:schemeClr val="lt1"/>
                </a:solidFill>
              </a:rPr>
              <a:t>Etc.</a:t>
            </a:r>
            <a:endParaRPr dirty="0"/>
          </a:p>
          <a:p>
            <a:pPr marL="91440" lvl="0" indent="-91440" algn="l" rtl="0">
              <a:lnSpc>
                <a:spcPct val="110000"/>
              </a:lnSpc>
              <a:spcBef>
                <a:spcPts val="1600"/>
              </a:spcBef>
              <a:spcAft>
                <a:spcPts val="0"/>
              </a:spcAft>
              <a:buSzPct val="100000"/>
              <a:buFont typeface="Noto Sans Symbols"/>
              <a:buChar char="⮚"/>
            </a:pPr>
            <a:r>
              <a:rPr lang="en-US" sz="1600" dirty="0">
                <a:solidFill>
                  <a:schemeClr val="lt1"/>
                </a:solidFill>
              </a:rPr>
              <a:t>On average, you might spend an extra $250 each month on these miscellaneous items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2"/>
        <p:cNvGrpSpPr/>
        <p:nvPr/>
      </p:nvGrpSpPr>
      <p:grpSpPr>
        <a:xfrm>
          <a:off x="0" y="0"/>
          <a:ext cx="0" cy="0"/>
          <a:chOff x="0" y="0"/>
          <a:chExt cx="0" cy="0"/>
        </a:xfrm>
      </p:grpSpPr>
      <p:sp>
        <p:nvSpPr>
          <p:cNvPr id="283" name="Google Shape;283;p32"/>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84" name="Google Shape;284;p32"/>
          <p:cNvSpPr txBox="1">
            <a:spLocks noGrp="1"/>
          </p:cNvSpPr>
          <p:nvPr>
            <p:ph type="title"/>
          </p:nvPr>
        </p:nvSpPr>
        <p:spPr>
          <a:xfrm>
            <a:off x="949047" y="643466"/>
            <a:ext cx="2771273"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Total Expenses</a:t>
            </a:r>
            <a:endParaRPr sz="3600"/>
          </a:p>
        </p:txBody>
      </p:sp>
      <p:cxnSp>
        <p:nvCxnSpPr>
          <p:cNvPr id="285" name="Google Shape;285;p32"/>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286" name="Google Shape;286;p32"/>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a:bodyPr>
          <a:lstStyle/>
          <a:p>
            <a:pPr marL="91440" lvl="0" indent="-120650" algn="l" rtl="0">
              <a:lnSpc>
                <a:spcPct val="100000"/>
              </a:lnSpc>
              <a:spcBef>
                <a:spcPts val="0"/>
              </a:spcBef>
              <a:spcAft>
                <a:spcPts val="0"/>
              </a:spcAft>
              <a:buSzPts val="1900"/>
              <a:buFont typeface="Noto Sans Symbols"/>
              <a:buChar char="⮚"/>
            </a:pPr>
            <a:r>
              <a:rPr lang="en-US" dirty="0"/>
              <a:t>Home - $2000</a:t>
            </a:r>
            <a:endParaRPr dirty="0"/>
          </a:p>
          <a:p>
            <a:pPr marL="91440" lvl="0" indent="-120650" algn="l" rtl="0">
              <a:lnSpc>
                <a:spcPct val="100000"/>
              </a:lnSpc>
              <a:spcBef>
                <a:spcPts val="1400"/>
              </a:spcBef>
              <a:spcAft>
                <a:spcPts val="0"/>
              </a:spcAft>
              <a:buSzPts val="1900"/>
              <a:buFont typeface="Noto Sans Symbols"/>
              <a:buChar char="⮚"/>
            </a:pPr>
            <a:r>
              <a:rPr lang="en-US" dirty="0"/>
              <a:t>Utilities - $300</a:t>
            </a:r>
            <a:endParaRPr dirty="0"/>
          </a:p>
          <a:p>
            <a:pPr marL="91440" lvl="0" indent="-120650" algn="l" rtl="0">
              <a:lnSpc>
                <a:spcPct val="100000"/>
              </a:lnSpc>
              <a:spcBef>
                <a:spcPts val="1400"/>
              </a:spcBef>
              <a:spcAft>
                <a:spcPts val="0"/>
              </a:spcAft>
              <a:buSzPts val="1900"/>
              <a:buFont typeface="Noto Sans Symbols"/>
              <a:buChar char="⮚"/>
            </a:pPr>
            <a:r>
              <a:rPr lang="en-US" dirty="0"/>
              <a:t>Life Insurance - $150</a:t>
            </a:r>
            <a:endParaRPr dirty="0"/>
          </a:p>
          <a:p>
            <a:pPr marL="91440" lvl="0" indent="-120650" algn="l" rtl="0">
              <a:lnSpc>
                <a:spcPct val="100000"/>
              </a:lnSpc>
              <a:spcBef>
                <a:spcPts val="1400"/>
              </a:spcBef>
              <a:spcAft>
                <a:spcPts val="0"/>
              </a:spcAft>
              <a:buSzPts val="1900"/>
              <a:buFont typeface="Noto Sans Symbols"/>
              <a:buChar char="⮚"/>
            </a:pPr>
            <a:r>
              <a:rPr lang="en-US" dirty="0"/>
              <a:t>Home Insurance - $110</a:t>
            </a:r>
            <a:endParaRPr dirty="0"/>
          </a:p>
          <a:p>
            <a:pPr marL="91440" lvl="0" indent="-120650" algn="l" rtl="0">
              <a:lnSpc>
                <a:spcPct val="100000"/>
              </a:lnSpc>
              <a:spcBef>
                <a:spcPts val="1400"/>
              </a:spcBef>
              <a:spcAft>
                <a:spcPts val="0"/>
              </a:spcAft>
              <a:buSzPts val="1900"/>
              <a:buFont typeface="Noto Sans Symbols"/>
              <a:buChar char="⮚"/>
            </a:pPr>
            <a:r>
              <a:rPr lang="en-US" dirty="0"/>
              <a:t>Car Insurance - $175</a:t>
            </a:r>
            <a:endParaRPr dirty="0"/>
          </a:p>
          <a:p>
            <a:pPr marL="91440" lvl="0" indent="-120650" algn="l" rtl="0">
              <a:lnSpc>
                <a:spcPct val="100000"/>
              </a:lnSpc>
              <a:spcBef>
                <a:spcPts val="1400"/>
              </a:spcBef>
              <a:spcAft>
                <a:spcPts val="0"/>
              </a:spcAft>
              <a:buSzPts val="1900"/>
              <a:buFont typeface="Noto Sans Symbols"/>
              <a:buChar char="⮚"/>
            </a:pPr>
            <a:r>
              <a:rPr lang="en-US" dirty="0"/>
              <a:t>Vehicle - $550</a:t>
            </a:r>
            <a:endParaRPr dirty="0"/>
          </a:p>
          <a:p>
            <a:pPr marL="91440" lvl="0" indent="-120650" algn="l" rtl="0">
              <a:lnSpc>
                <a:spcPct val="100000"/>
              </a:lnSpc>
              <a:spcBef>
                <a:spcPts val="1400"/>
              </a:spcBef>
              <a:spcAft>
                <a:spcPts val="0"/>
              </a:spcAft>
              <a:buSzPts val="1900"/>
              <a:buFont typeface="Noto Sans Symbols"/>
              <a:buChar char="⮚"/>
            </a:pPr>
            <a:r>
              <a:rPr lang="en-US" dirty="0"/>
              <a:t>Internet - $75</a:t>
            </a:r>
            <a:endParaRPr dirty="0"/>
          </a:p>
          <a:p>
            <a:pPr marL="91440" lvl="0" indent="-120650" algn="l" rtl="0">
              <a:lnSpc>
                <a:spcPct val="100000"/>
              </a:lnSpc>
              <a:spcBef>
                <a:spcPts val="1400"/>
              </a:spcBef>
              <a:spcAft>
                <a:spcPts val="0"/>
              </a:spcAft>
              <a:buSzPts val="1900"/>
              <a:buFont typeface="Noto Sans Symbols"/>
              <a:buChar char="⮚"/>
            </a:pPr>
            <a:r>
              <a:rPr lang="en-US" dirty="0"/>
              <a:t>Phone - $100</a:t>
            </a:r>
            <a:endParaRPr dirty="0"/>
          </a:p>
          <a:p>
            <a:pPr marL="91440" lvl="0" indent="-120650" algn="l" rtl="0">
              <a:lnSpc>
                <a:spcPct val="100000"/>
              </a:lnSpc>
              <a:spcBef>
                <a:spcPts val="1400"/>
              </a:spcBef>
              <a:spcAft>
                <a:spcPts val="0"/>
              </a:spcAft>
              <a:buSzPts val="1900"/>
              <a:buFont typeface="Noto Sans Symbols"/>
              <a:buChar char="⮚"/>
            </a:pPr>
            <a:r>
              <a:rPr lang="en-US" dirty="0"/>
              <a:t>Food - $300</a:t>
            </a:r>
            <a:endParaRPr dirty="0"/>
          </a:p>
          <a:p>
            <a:pPr marL="91440" lvl="0" indent="-120650" algn="l" rtl="0">
              <a:lnSpc>
                <a:spcPct val="100000"/>
              </a:lnSpc>
              <a:spcBef>
                <a:spcPts val="1400"/>
              </a:spcBef>
              <a:spcAft>
                <a:spcPts val="0"/>
              </a:spcAft>
              <a:buSzPts val="1900"/>
              <a:buFont typeface="Noto Sans Symbols"/>
              <a:buChar char="⮚"/>
            </a:pPr>
            <a:r>
              <a:rPr lang="en-US" dirty="0"/>
              <a:t>Miscellaneous - $250</a:t>
            </a:r>
            <a:br>
              <a:rPr lang="en-US" dirty="0"/>
            </a:br>
            <a:endParaRPr dirty="0"/>
          </a:p>
          <a:p>
            <a:pPr marL="0" lvl="0" indent="0" algn="l" rtl="0">
              <a:lnSpc>
                <a:spcPct val="100000"/>
              </a:lnSpc>
              <a:spcBef>
                <a:spcPts val="1400"/>
              </a:spcBef>
              <a:spcAft>
                <a:spcPts val="0"/>
              </a:spcAft>
              <a:buSzPts val="1900"/>
              <a:buNone/>
            </a:pPr>
            <a:r>
              <a:rPr lang="en-US" b="1" u="sng" dirty="0"/>
              <a:t>Total:</a:t>
            </a:r>
            <a:r>
              <a:rPr lang="en-US" b="1" dirty="0"/>
              <a:t> </a:t>
            </a:r>
            <a:r>
              <a:rPr lang="en-US" dirty="0"/>
              <a:t> / month, or  /  year of net income</a:t>
            </a:r>
            <a:endParaRPr dirty="0"/>
          </a:p>
        </p:txBody>
      </p:sp>
      <p:sp>
        <p:nvSpPr>
          <p:cNvPr id="287" name="Google Shape;287;p32"/>
          <p:cNvSpPr/>
          <p:nvPr/>
        </p:nvSpPr>
        <p:spPr>
          <a:xfrm>
            <a:off x="8918918" y="5641145"/>
            <a:ext cx="1223889" cy="472783"/>
          </a:xfrm>
          <a:prstGeom prst="ellipse">
            <a:avLst/>
          </a:prstGeom>
          <a:solidFill>
            <a:schemeClr val="accent1">
              <a:alpha val="49803"/>
            </a:scheme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88" name="Google Shape;288;p32"/>
          <p:cNvSpPr txBox="1"/>
          <p:nvPr/>
        </p:nvSpPr>
        <p:spPr>
          <a:xfrm>
            <a:off x="9992799" y="3216168"/>
            <a:ext cx="1912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Libre Franklin"/>
                <a:ea typeface="Libre Franklin"/>
                <a:cs typeface="Libre Franklin"/>
                <a:sym typeface="Libre Franklin"/>
              </a:rPr>
              <a:t>Net income is how much money you make after taxes/deductions</a:t>
            </a:r>
            <a:endParaRPr sz="1200" b="0" i="0" u="none" strike="noStrike" cap="none">
              <a:solidFill>
                <a:schemeClr val="lt1"/>
              </a:solidFill>
              <a:latin typeface="Libre Franklin"/>
              <a:ea typeface="Libre Franklin"/>
              <a:cs typeface="Libre Franklin"/>
              <a:sym typeface="Libre Franklin"/>
            </a:endParaRPr>
          </a:p>
        </p:txBody>
      </p:sp>
      <p:sp>
        <p:nvSpPr>
          <p:cNvPr id="289" name="Google Shape;289;p32"/>
          <p:cNvSpPr/>
          <p:nvPr/>
        </p:nvSpPr>
        <p:spPr>
          <a:xfrm>
            <a:off x="9986746" y="3098745"/>
            <a:ext cx="1912728" cy="819057"/>
          </a:xfrm>
          <a:prstGeom prst="ellipse">
            <a:avLst/>
          </a:prstGeom>
          <a:solidFill>
            <a:schemeClr val="accent1">
              <a:alpha val="49803"/>
            </a:schemeClr>
          </a:solidFill>
          <a:ln w="15875" cap="flat" cmpd="sng">
            <a:solidFill>
              <a:srgbClr val="A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cxnSp>
        <p:nvCxnSpPr>
          <p:cNvPr id="290" name="Google Shape;290;p32"/>
          <p:cNvCxnSpPr/>
          <p:nvPr/>
        </p:nvCxnSpPr>
        <p:spPr>
          <a:xfrm rot="10800000" flipH="1">
            <a:off x="9986746" y="4018577"/>
            <a:ext cx="828439" cy="1605921"/>
          </a:xfrm>
          <a:prstGeom prst="straightConnector1">
            <a:avLst/>
          </a:prstGeom>
          <a:noFill/>
          <a:ln w="38100" cap="flat" cmpd="sng">
            <a:solidFill>
              <a:schemeClr val="accent1"/>
            </a:solidFill>
            <a:prstDash val="solid"/>
            <a:round/>
            <a:headEnd type="none" w="sm" len="sm"/>
            <a:tailEnd type="stealth"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4"/>
        <p:cNvGrpSpPr/>
        <p:nvPr/>
      </p:nvGrpSpPr>
      <p:grpSpPr>
        <a:xfrm>
          <a:off x="0" y="0"/>
          <a:ext cx="0" cy="0"/>
          <a:chOff x="0" y="0"/>
          <a:chExt cx="0" cy="0"/>
        </a:xfrm>
      </p:grpSpPr>
      <p:sp>
        <p:nvSpPr>
          <p:cNvPr id="295" name="Google Shape;295;p3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96" name="Google Shape;296;p33"/>
          <p:cNvSpPr/>
          <p:nvPr/>
        </p:nvSpPr>
        <p:spPr>
          <a:xfrm>
            <a:off x="1453478" y="0"/>
            <a:ext cx="4657389"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97" name="Google Shape;297;p33"/>
          <p:cNvSpPr txBox="1">
            <a:spLocks noGrp="1"/>
          </p:cNvSpPr>
          <p:nvPr>
            <p:ph type="title"/>
          </p:nvPr>
        </p:nvSpPr>
        <p:spPr>
          <a:xfrm>
            <a:off x="1901163" y="1111753"/>
            <a:ext cx="3720353" cy="4634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Bookman Old Style"/>
              <a:buNone/>
            </a:pPr>
            <a:r>
              <a:rPr lang="en-US" sz="3200">
                <a:solidFill>
                  <a:schemeClr val="lt1"/>
                </a:solidFill>
              </a:rPr>
              <a:t>Total Earnings</a:t>
            </a:r>
            <a:endParaRPr sz="3200">
              <a:solidFill>
                <a:schemeClr val="lt1"/>
              </a:solidFill>
            </a:endParaRPr>
          </a:p>
        </p:txBody>
      </p:sp>
      <p:sp>
        <p:nvSpPr>
          <p:cNvPr id="298" name="Google Shape;298;p33"/>
          <p:cNvSpPr txBox="1">
            <a:spLocks noGrp="1"/>
          </p:cNvSpPr>
          <p:nvPr>
            <p:ph type="body" idx="1"/>
          </p:nvPr>
        </p:nvSpPr>
        <p:spPr>
          <a:xfrm>
            <a:off x="6570206" y="1111753"/>
            <a:ext cx="5057396" cy="4628275"/>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dirty="0">
                <a:solidFill>
                  <a:srgbClr val="262626"/>
                </a:solidFill>
              </a:rPr>
              <a:t>Some more math for you:</a:t>
            </a:r>
            <a:endParaRPr dirty="0"/>
          </a:p>
          <a:p>
            <a:pPr marL="91440" lvl="0" indent="-120650" algn="l" rtl="0">
              <a:lnSpc>
                <a:spcPct val="110000"/>
              </a:lnSpc>
              <a:spcBef>
                <a:spcPts val="1400"/>
              </a:spcBef>
              <a:spcAft>
                <a:spcPts val="0"/>
              </a:spcAft>
              <a:buSzPts val="1900"/>
              <a:buFont typeface="Noto Sans Symbols"/>
              <a:buChar char="⮚"/>
            </a:pPr>
            <a:r>
              <a:rPr lang="en-US" dirty="0">
                <a:solidFill>
                  <a:srgbClr val="262626"/>
                </a:solidFill>
              </a:rPr>
              <a:t>If you need to make approximately </a:t>
            </a:r>
            <a:r>
              <a:rPr lang="en-US" b="1" dirty="0">
                <a:solidFill>
                  <a:srgbClr val="262626"/>
                </a:solidFill>
              </a:rPr>
              <a:t>$44,000 after taxes just to get by comfortably, that means you need to earn a salary of $60,000 / year to account </a:t>
            </a:r>
            <a:r>
              <a:rPr lang="en-US" dirty="0">
                <a:solidFill>
                  <a:srgbClr val="262626"/>
                </a:solidFill>
              </a:rPr>
              <a:t>for the amount of taxes that will be taken from your pay</a:t>
            </a:r>
            <a:endParaRPr dirty="0"/>
          </a:p>
          <a:p>
            <a:pPr marL="91440" lvl="0" indent="-120650" algn="l" rtl="0">
              <a:lnSpc>
                <a:spcPct val="110000"/>
              </a:lnSpc>
              <a:spcBef>
                <a:spcPts val="1400"/>
              </a:spcBef>
              <a:spcAft>
                <a:spcPts val="0"/>
              </a:spcAft>
              <a:buSzPts val="1900"/>
              <a:buFont typeface="Noto Sans Symbols"/>
              <a:buChar char="⮚"/>
            </a:pPr>
            <a:r>
              <a:rPr lang="en-US" dirty="0">
                <a:solidFill>
                  <a:srgbClr val="262626"/>
                </a:solidFill>
              </a:rPr>
              <a:t>Keep in mind – these are estimates based on average costs in Canada – so you may pay more, or you may pay less than that.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Cost of Living</a:t>
            </a:r>
            <a:endParaRPr dirty="0"/>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2"/>
        <p:cNvGrpSpPr/>
        <p:nvPr/>
      </p:nvGrpSpPr>
      <p:grpSpPr>
        <a:xfrm>
          <a:off x="0" y="0"/>
          <a:ext cx="0" cy="0"/>
          <a:chOff x="0" y="0"/>
          <a:chExt cx="0" cy="0"/>
        </a:xfrm>
      </p:grpSpPr>
      <p:sp>
        <p:nvSpPr>
          <p:cNvPr id="303" name="Google Shape;303;p34"/>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Take Away</a:t>
            </a:r>
            <a:endParaRPr sz="4000">
              <a:solidFill>
                <a:srgbClr val="FFFFFF"/>
              </a:solidFill>
            </a:endParaRPr>
          </a:p>
        </p:txBody>
      </p:sp>
      <p:cxnSp>
        <p:nvCxnSpPr>
          <p:cNvPr id="305" name="Google Shape;305;p34"/>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306" name="Google Shape;306;p34"/>
          <p:cNvSpPr txBox="1">
            <a:spLocks noGrp="1"/>
          </p:cNvSpPr>
          <p:nvPr>
            <p:ph type="body" idx="1"/>
          </p:nvPr>
        </p:nvSpPr>
        <p:spPr>
          <a:xfrm>
            <a:off x="243187" y="2546224"/>
            <a:ext cx="3848540" cy="4033933"/>
          </a:xfrm>
          <a:prstGeom prst="rect">
            <a:avLst/>
          </a:prstGeom>
          <a:noFill/>
          <a:ln>
            <a:noFill/>
          </a:ln>
        </p:spPr>
        <p:txBody>
          <a:bodyPr spcFirstLastPara="1" wrap="square" lIns="0" tIns="45700" rIns="0" bIns="45700" anchor="t" anchorCtr="0">
            <a:normAutofit lnSpcReduction="10000"/>
          </a:bodyPr>
          <a:lstStyle/>
          <a:p>
            <a:pPr marL="91440" lvl="0" indent="-95250" algn="l" rtl="0">
              <a:lnSpc>
                <a:spcPct val="90000"/>
              </a:lnSpc>
              <a:spcBef>
                <a:spcPts val="0"/>
              </a:spcBef>
              <a:spcAft>
                <a:spcPts val="0"/>
              </a:spcAft>
              <a:buSzPts val="1500"/>
              <a:buFont typeface="Noto Sans Symbols"/>
              <a:buChar char="⮚"/>
            </a:pPr>
            <a:r>
              <a:rPr lang="en-US" sz="1500" dirty="0">
                <a:solidFill>
                  <a:srgbClr val="FFFFFF"/>
                </a:solidFill>
              </a:rPr>
              <a:t>Life is expensive, any way you look at it</a:t>
            </a:r>
          </a:p>
          <a:p>
            <a:pPr marL="0" lvl="0" indent="0" algn="l" rtl="0">
              <a:lnSpc>
                <a:spcPct val="90000"/>
              </a:lnSpc>
              <a:spcBef>
                <a:spcPts val="0"/>
              </a:spcBef>
              <a:spcAft>
                <a:spcPts val="0"/>
              </a:spcAft>
              <a:buSzPts val="1500"/>
              <a:buNone/>
            </a:pPr>
            <a:endParaRPr lang="en-US" sz="1500" dirty="0">
              <a:solidFill>
                <a:srgbClr val="FFFFFF"/>
              </a:solidFill>
            </a:endParaRPr>
          </a:p>
          <a:p>
            <a:pPr marL="91440" lvl="0" indent="-95250" algn="l" rtl="0">
              <a:lnSpc>
                <a:spcPct val="90000"/>
              </a:lnSpc>
              <a:spcBef>
                <a:spcPts val="0"/>
              </a:spcBef>
              <a:spcAft>
                <a:spcPts val="0"/>
              </a:spcAft>
              <a:buSzPts val="1500"/>
              <a:buFont typeface="Noto Sans Symbols"/>
              <a:buChar char="⮚"/>
            </a:pPr>
            <a:r>
              <a:rPr lang="en-US" sz="1500" dirty="0"/>
              <a:t>It can also depend on where you live. Certain areas cost less, and other areas cost more. Ex: Toronto vs a small town. Toronto is expensive but has a lot of access to amenities that small towns don’t.  </a:t>
            </a:r>
            <a:endParaRPr dirty="0"/>
          </a:p>
          <a:p>
            <a:pPr marL="91440" lvl="0" indent="-95250" algn="l" rtl="0">
              <a:lnSpc>
                <a:spcPct val="90000"/>
              </a:lnSpc>
              <a:spcBef>
                <a:spcPts val="1400"/>
              </a:spcBef>
              <a:spcAft>
                <a:spcPts val="0"/>
              </a:spcAft>
              <a:buSzPts val="1500"/>
              <a:buFont typeface="Noto Sans Symbols"/>
              <a:buChar char="⮚"/>
            </a:pPr>
            <a:r>
              <a:rPr lang="en-US" sz="1500" dirty="0">
                <a:solidFill>
                  <a:srgbClr val="FFFFFF"/>
                </a:solidFill>
              </a:rPr>
              <a:t>However, we aren’t here for the sole purpose of working endlessly and paying bills, so be sure to enjoy your lives… just be smart!</a:t>
            </a:r>
            <a:endParaRPr dirty="0"/>
          </a:p>
          <a:p>
            <a:pPr marL="91440" lvl="0" indent="-95250" algn="l" rtl="0">
              <a:lnSpc>
                <a:spcPct val="90000"/>
              </a:lnSpc>
              <a:spcBef>
                <a:spcPts val="1400"/>
              </a:spcBef>
              <a:spcAft>
                <a:spcPts val="0"/>
              </a:spcAft>
              <a:buSzPts val="1500"/>
              <a:buFont typeface="Noto Sans Symbols"/>
              <a:buChar char="⮚"/>
            </a:pPr>
            <a:r>
              <a:rPr lang="en-US" sz="1500" dirty="0">
                <a:solidFill>
                  <a:srgbClr val="FFFFFF"/>
                </a:solidFill>
              </a:rPr>
              <a:t>Ways you can be more responsible:</a:t>
            </a:r>
            <a:endParaRPr dirty="0"/>
          </a:p>
          <a:p>
            <a:pPr marL="384048" lvl="1" indent="-182880" algn="l" rtl="0">
              <a:lnSpc>
                <a:spcPct val="90000"/>
              </a:lnSpc>
              <a:spcBef>
                <a:spcPts val="400"/>
              </a:spcBef>
              <a:spcAft>
                <a:spcPts val="0"/>
              </a:spcAft>
              <a:buClr>
                <a:srgbClr val="FFFFFF"/>
              </a:buClr>
              <a:buSzPts val="1500"/>
              <a:buFont typeface="Noto Sans Symbols"/>
              <a:buChar char="⮚"/>
            </a:pPr>
            <a:r>
              <a:rPr lang="en-US" sz="1500" dirty="0">
                <a:solidFill>
                  <a:srgbClr val="FFFFFF"/>
                </a:solidFill>
              </a:rPr>
              <a:t>Start saving early on in life</a:t>
            </a:r>
            <a:endParaRPr dirty="0"/>
          </a:p>
          <a:p>
            <a:pPr marL="384048" lvl="1" indent="-182880" algn="l" rtl="0">
              <a:lnSpc>
                <a:spcPct val="90000"/>
              </a:lnSpc>
              <a:spcBef>
                <a:spcPts val="600"/>
              </a:spcBef>
              <a:spcAft>
                <a:spcPts val="0"/>
              </a:spcAft>
              <a:buClr>
                <a:srgbClr val="FFFFFF"/>
              </a:buClr>
              <a:buSzPts val="1500"/>
              <a:buFont typeface="Noto Sans Symbols"/>
              <a:buChar char="⮚"/>
            </a:pPr>
            <a:r>
              <a:rPr lang="en-US" sz="1500" dirty="0">
                <a:solidFill>
                  <a:srgbClr val="FFFFFF"/>
                </a:solidFill>
              </a:rPr>
              <a:t>Save often – don’t spend as soon as you have money </a:t>
            </a:r>
            <a:endParaRPr dirty="0"/>
          </a:p>
          <a:p>
            <a:pPr marL="384048" lvl="1" indent="-182880" algn="l" rtl="0">
              <a:lnSpc>
                <a:spcPct val="90000"/>
              </a:lnSpc>
              <a:spcBef>
                <a:spcPts val="600"/>
              </a:spcBef>
              <a:spcAft>
                <a:spcPts val="0"/>
              </a:spcAft>
              <a:buClr>
                <a:srgbClr val="FFFFFF"/>
              </a:buClr>
              <a:buSzPts val="1500"/>
              <a:buFont typeface="Noto Sans Symbols"/>
              <a:buChar char="⮚"/>
            </a:pPr>
            <a:r>
              <a:rPr lang="en-US" sz="1500" dirty="0">
                <a:solidFill>
                  <a:srgbClr val="FFFFFF"/>
                </a:solidFill>
              </a:rPr>
              <a:t>Set a budget for yourself… and stick to it!</a:t>
            </a:r>
            <a:endParaRPr sz="1500" dirty="0">
              <a:solidFill>
                <a:srgbClr val="FFFFFF"/>
              </a:solidFill>
            </a:endParaRPr>
          </a:p>
        </p:txBody>
      </p:sp>
      <p:pic>
        <p:nvPicPr>
          <p:cNvPr id="307" name="Google Shape;307;p34" descr="Pouring Into Brain Images, Stock Photos &amp;amp; Vectors | Shutterstock"/>
          <p:cNvPicPr preferRelativeResize="0"/>
          <p:nvPr/>
        </p:nvPicPr>
        <p:blipFill rotWithShape="1">
          <a:blip r:embed="rId3">
            <a:alphaModFix/>
          </a:blip>
          <a:srcRect l="6802" r="10246" b="8103"/>
          <a:stretch/>
        </p:blipFill>
        <p:spPr>
          <a:xfrm>
            <a:off x="4411111" y="277843"/>
            <a:ext cx="7537703" cy="63023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311"/>
        <p:cNvGrpSpPr/>
        <p:nvPr/>
      </p:nvGrpSpPr>
      <p:grpSpPr>
        <a:xfrm>
          <a:off x="0" y="0"/>
          <a:ext cx="0" cy="0"/>
          <a:chOff x="0" y="0"/>
          <a:chExt cx="0" cy="0"/>
        </a:xfrm>
      </p:grpSpPr>
      <p:sp>
        <p:nvSpPr>
          <p:cNvPr id="312" name="Google Shape;312;p3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313" name="Google Shape;313;p35"/>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314" name="Google Shape;314;p35"/>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Discussion</a:t>
            </a:r>
            <a:br>
              <a:rPr lang="en-US" sz="4800"/>
            </a:br>
            <a:endParaRPr sz="4800"/>
          </a:p>
        </p:txBody>
      </p:sp>
      <p:cxnSp>
        <p:nvCxnSpPr>
          <p:cNvPr id="315" name="Google Shape;315;p35"/>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316" name="Google Shape;316;p35"/>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br>
              <a:rPr lang="en-US" sz="1800" b="0" i="0" u="none" strike="noStrike" cap="none" dirty="0">
                <a:solidFill>
                  <a:srgbClr val="3F3F3F"/>
                </a:solidFill>
                <a:latin typeface="Libre Franklin"/>
                <a:ea typeface="Libre Franklin"/>
                <a:cs typeface="Libre Franklin"/>
                <a:sym typeface="Libre Franklin"/>
              </a:rPr>
            </a:br>
            <a:r>
              <a:rPr lang="en-US" sz="1800" b="0" i="0" u="none" strike="noStrike" cap="none" dirty="0">
                <a:solidFill>
                  <a:srgbClr val="3F3F3F"/>
                </a:solidFill>
                <a:latin typeface="Libre Franklin"/>
                <a:ea typeface="Libre Franklin"/>
                <a:cs typeface="Libre Franklin"/>
                <a:sym typeface="Libre Franklin"/>
              </a:rPr>
              <a:t>Are you surprised by how much it costs to live? Why or why not? Discuss your overall reaction and thoughts.</a:t>
            </a: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600"/>
              </a:spcBef>
              <a:spcAft>
                <a:spcPts val="0"/>
              </a:spcAft>
              <a:buClr>
                <a:srgbClr val="3F3F3F"/>
              </a:buClr>
              <a:buSzPts val="1800"/>
              <a:buFont typeface="Calibri"/>
              <a:buNone/>
            </a:pP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16"/>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24" name="Google Shape;124;p16" descr="206,517 Future Plan Stock Photos and Images - 123RF"/>
          <p:cNvPicPr preferRelativeResize="0"/>
          <p:nvPr/>
        </p:nvPicPr>
        <p:blipFill rotWithShape="1">
          <a:blip r:embed="rId3">
            <a:alphaModFix/>
          </a:blip>
          <a:srcRect t="2788" r="-1" b="12661"/>
          <a:stretch/>
        </p:blipFill>
        <p:spPr>
          <a:xfrm>
            <a:off x="-1" y="10"/>
            <a:ext cx="8111272" cy="6857990"/>
          </a:xfrm>
          <a:prstGeom prst="rect">
            <a:avLst/>
          </a:prstGeom>
          <a:noFill/>
          <a:ln>
            <a:noFill/>
          </a:ln>
        </p:spPr>
      </p:pic>
      <p:cxnSp>
        <p:nvCxnSpPr>
          <p:cNvPr id="125" name="Google Shape;125;p16"/>
          <p:cNvCxnSpPr/>
          <p:nvPr/>
        </p:nvCxnSpPr>
        <p:spPr>
          <a:xfrm>
            <a:off x="8730145" y="2633962"/>
            <a:ext cx="2926080" cy="0"/>
          </a:xfrm>
          <a:prstGeom prst="straightConnector1">
            <a:avLst/>
          </a:prstGeom>
          <a:noFill/>
          <a:ln w="12700" cap="flat" cmpd="sng">
            <a:solidFill>
              <a:srgbClr val="3F3F3F"/>
            </a:solidFill>
            <a:prstDash val="solid"/>
            <a:round/>
            <a:headEnd type="none" w="sm" len="sm"/>
            <a:tailEnd type="none" w="sm" len="sm"/>
          </a:ln>
        </p:spPr>
      </p:cxnSp>
      <p:sp>
        <p:nvSpPr>
          <p:cNvPr id="126" name="Google Shape;126;p16"/>
          <p:cNvSpPr txBox="1">
            <a:spLocks noGrp="1"/>
          </p:cNvSpPr>
          <p:nvPr>
            <p:ph type="body" idx="1"/>
          </p:nvPr>
        </p:nvSpPr>
        <p:spPr>
          <a:xfrm>
            <a:off x="8614786" y="2790855"/>
            <a:ext cx="3084844" cy="3311766"/>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Char char=" "/>
            </a:pPr>
            <a:r>
              <a:rPr lang="en-US" sz="1600" dirty="0"/>
              <a:t>Let’s pretend you’ve all graduated and you’re </a:t>
            </a:r>
            <a:r>
              <a:rPr lang="en-US" sz="1600" b="1" dirty="0"/>
              <a:t>ready to head into the workforce. </a:t>
            </a:r>
            <a:r>
              <a:rPr lang="en-US" sz="1600" dirty="0"/>
              <a:t>This next lesson isn’t meant to scare you but rather to prepare you for</a:t>
            </a:r>
            <a:r>
              <a:rPr lang="en-US" sz="1600" b="1" dirty="0"/>
              <a:t> what expenses to expect in </a:t>
            </a:r>
            <a:r>
              <a:rPr lang="en-US" sz="1600" dirty="0"/>
              <a:t>the first year of living alone and beyond. </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18"/>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2" name="Google Shape;142;p18"/>
          <p:cNvSpPr/>
          <p:nvPr/>
        </p:nvSpPr>
        <p:spPr>
          <a:xfrm>
            <a:off x="16" y="-1"/>
            <a:ext cx="4648593" cy="6857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txBox="1">
            <a:spLocks noGrp="1"/>
          </p:cNvSpPr>
          <p:nvPr>
            <p:ph type="title"/>
          </p:nvPr>
        </p:nvSpPr>
        <p:spPr>
          <a:xfrm>
            <a:off x="492369" y="605896"/>
            <a:ext cx="3642309" cy="5646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Bookman Old Style"/>
              <a:buNone/>
            </a:pPr>
            <a:r>
              <a:rPr lang="en-US" sz="4400" dirty="0">
                <a:solidFill>
                  <a:srgbClr val="FFFFFF"/>
                </a:solidFill>
              </a:rPr>
              <a:t>Costs of Living</a:t>
            </a:r>
            <a:endParaRPr sz="4400" dirty="0">
              <a:solidFill>
                <a:srgbClr val="FFFFFF"/>
              </a:solidFill>
            </a:endParaRPr>
          </a:p>
        </p:txBody>
      </p:sp>
      <p:sp>
        <p:nvSpPr>
          <p:cNvPr id="144" name="Google Shape;144;p18"/>
          <p:cNvSpPr txBox="1">
            <a:spLocks noGrp="1"/>
          </p:cNvSpPr>
          <p:nvPr>
            <p:ph type="body" idx="1"/>
          </p:nvPr>
        </p:nvSpPr>
        <p:spPr>
          <a:xfrm>
            <a:off x="5231958" y="605896"/>
            <a:ext cx="5923721" cy="5646208"/>
          </a:xfrm>
          <a:prstGeom prst="rect">
            <a:avLst/>
          </a:prstGeom>
          <a:noFill/>
          <a:ln>
            <a:noFill/>
          </a:ln>
        </p:spPr>
        <p:txBody>
          <a:bodyPr spcFirstLastPara="1" wrap="square" lIns="0" tIns="45700" rIns="0" bIns="45700" anchor="ctr" anchorCtr="0">
            <a:normAutofit/>
          </a:bodyPr>
          <a:lstStyle/>
          <a:p>
            <a:pPr marL="91440" lvl="0" indent="-127000" algn="l" rtl="0">
              <a:lnSpc>
                <a:spcPct val="100000"/>
              </a:lnSpc>
              <a:spcBef>
                <a:spcPts val="0"/>
              </a:spcBef>
              <a:spcAft>
                <a:spcPts val="0"/>
              </a:spcAft>
              <a:buSzPts val="2000"/>
              <a:buFont typeface="Noto Sans Symbols"/>
              <a:buChar char="⮚"/>
            </a:pPr>
            <a:r>
              <a:rPr lang="en-US" sz="2000">
                <a:latin typeface="Calibri"/>
                <a:ea typeface="Calibri"/>
                <a:cs typeface="Calibri"/>
                <a:sym typeface="Calibri"/>
              </a:rPr>
              <a:t> Home </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Utilities</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Insurance</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Vehicle </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Internet</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Phone</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Food</a:t>
            </a:r>
            <a:endParaRPr/>
          </a:p>
          <a:p>
            <a:pPr marL="91440" lvl="0" indent="-127000" algn="l" rtl="0">
              <a:lnSpc>
                <a:spcPct val="100000"/>
              </a:lnSpc>
              <a:spcBef>
                <a:spcPts val="2000"/>
              </a:spcBef>
              <a:spcAft>
                <a:spcPts val="0"/>
              </a:spcAft>
              <a:buSzPts val="2000"/>
              <a:buFont typeface="Noto Sans Symbols"/>
              <a:buChar char="⮚"/>
            </a:pPr>
            <a:r>
              <a:rPr lang="en-US" sz="2000">
                <a:latin typeface="Calibri"/>
                <a:ea typeface="Calibri"/>
                <a:cs typeface="Calibri"/>
                <a:sym typeface="Calibri"/>
              </a:rPr>
              <a:t> Miscellaneous</a:t>
            </a:r>
            <a:endParaRPr sz="2000">
              <a:latin typeface="Calibri"/>
              <a:ea typeface="Calibri"/>
              <a:cs typeface="Calibri"/>
              <a:sym typeface="Calibri"/>
            </a:endParaRPr>
          </a:p>
        </p:txBody>
      </p:sp>
      <p:sp>
        <p:nvSpPr>
          <p:cNvPr id="145" name="Google Shape;145;p1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9"/>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51" name="Google Shape;151;p19" descr="Home"/>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152" name="Google Shape;152;p19"/>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Home</a:t>
            </a:r>
            <a:endParaRPr sz="4000">
              <a:solidFill>
                <a:srgbClr val="FFFFFF"/>
              </a:solidFill>
            </a:endParaRPr>
          </a:p>
        </p:txBody>
      </p:sp>
      <p:cxnSp>
        <p:nvCxnSpPr>
          <p:cNvPr id="154" name="Google Shape;154;p19"/>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155" name="Google Shape;155;p19"/>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fontScale="85000" lnSpcReduction="20000"/>
          </a:bodyPr>
          <a:lstStyle/>
          <a:p>
            <a:pPr marL="91440" lvl="0" indent="-91440" algn="l" rtl="0">
              <a:lnSpc>
                <a:spcPct val="90000"/>
              </a:lnSpc>
              <a:spcBef>
                <a:spcPts val="0"/>
              </a:spcBef>
              <a:spcAft>
                <a:spcPts val="0"/>
              </a:spcAft>
              <a:buSzPts val="1100"/>
              <a:buFont typeface="Noto Sans Symbols"/>
              <a:buChar char="⮚"/>
            </a:pPr>
            <a:r>
              <a:rPr lang="en-US" sz="1100" dirty="0">
                <a:solidFill>
                  <a:srgbClr val="FFFFFF"/>
                </a:solidFill>
                <a:latin typeface="Calibri"/>
                <a:ea typeface="Calibri"/>
                <a:cs typeface="Calibri"/>
                <a:sym typeface="Calibri"/>
              </a:rPr>
              <a:t> </a:t>
            </a:r>
            <a:r>
              <a:rPr lang="en-US" sz="1400" dirty="0">
                <a:solidFill>
                  <a:srgbClr val="FFFFFF"/>
                </a:solidFill>
                <a:latin typeface="Calibri"/>
                <a:ea typeface="Calibri"/>
                <a:cs typeface="Calibri"/>
                <a:sym typeface="Calibri"/>
              </a:rPr>
              <a:t>This slide will discuss how much it costs just to put a roof over your head</a:t>
            </a:r>
            <a:endParaRPr sz="1400" dirty="0"/>
          </a:p>
          <a:p>
            <a:pPr marL="91440" lvl="0" indent="-91440" algn="l" rtl="0">
              <a:lnSpc>
                <a:spcPct val="90000"/>
              </a:lnSpc>
              <a:spcBef>
                <a:spcPts val="1400"/>
              </a:spcBef>
              <a:spcAft>
                <a:spcPts val="0"/>
              </a:spcAft>
              <a:buSzPts val="1100"/>
              <a:buFont typeface="Noto Sans Symbols"/>
              <a:buChar char="⮚"/>
            </a:pPr>
            <a:r>
              <a:rPr lang="en-US" sz="1400" dirty="0">
                <a:solidFill>
                  <a:srgbClr val="FFFFFF"/>
                </a:solidFill>
                <a:latin typeface="Calibri"/>
                <a:ea typeface="Calibri"/>
                <a:cs typeface="Calibri"/>
                <a:sym typeface="Calibri"/>
              </a:rPr>
              <a:t> Firstly, will you be buying your own house/townhouse/apartment, or do you plan to rent?</a:t>
            </a:r>
            <a:endParaRPr sz="1400" dirty="0"/>
          </a:p>
          <a:p>
            <a:pPr marL="91440" lvl="0" indent="-91440" algn="l" rtl="0">
              <a:lnSpc>
                <a:spcPct val="90000"/>
              </a:lnSpc>
              <a:spcBef>
                <a:spcPts val="1400"/>
              </a:spcBef>
              <a:spcAft>
                <a:spcPts val="0"/>
              </a:spcAft>
              <a:buSzPts val="1100"/>
              <a:buFont typeface="Noto Sans Symbols"/>
              <a:buChar char="⮚"/>
            </a:pPr>
            <a:r>
              <a:rPr lang="en-US" sz="1400" dirty="0">
                <a:solidFill>
                  <a:srgbClr val="FFFFFF"/>
                </a:solidFill>
                <a:latin typeface="Calibri"/>
                <a:ea typeface="Calibri"/>
                <a:cs typeface="Calibri"/>
                <a:sym typeface="Calibri"/>
              </a:rPr>
              <a:t> </a:t>
            </a:r>
            <a:r>
              <a:rPr lang="en-US" sz="1400" b="1" dirty="0">
                <a:solidFill>
                  <a:srgbClr val="FFFFFF"/>
                </a:solidFill>
                <a:latin typeface="Calibri"/>
                <a:ea typeface="Calibri"/>
                <a:cs typeface="Calibri"/>
                <a:sym typeface="Calibri"/>
              </a:rPr>
              <a:t>Buy</a:t>
            </a:r>
            <a:endParaRPr sz="1400" b="1" dirty="0"/>
          </a:p>
          <a:p>
            <a:pPr marL="384048" lvl="1" indent="-182880" algn="l" rtl="0">
              <a:lnSpc>
                <a:spcPct val="90000"/>
              </a:lnSpc>
              <a:spcBef>
                <a:spcPts val="400"/>
              </a:spcBef>
              <a:spcAft>
                <a:spcPts val="0"/>
              </a:spcAft>
              <a:buClr>
                <a:srgbClr val="FFFFFF"/>
              </a:buClr>
              <a:buSzPts val="1100"/>
              <a:buFont typeface="Noto Sans Symbols"/>
              <a:buChar char="⮚"/>
            </a:pPr>
            <a:r>
              <a:rPr lang="en-US" sz="1400" dirty="0">
                <a:solidFill>
                  <a:srgbClr val="FFFFFF"/>
                </a:solidFill>
                <a:latin typeface="Calibri"/>
                <a:ea typeface="Calibri"/>
                <a:cs typeface="Calibri"/>
                <a:sym typeface="Calibri"/>
              </a:rPr>
              <a:t>Pros: You have ownership of it and the more investments you have, the better your credit score (which we will find out, comes in handy when getting loans); also properties increase in value over time so you usually make money from them </a:t>
            </a:r>
            <a:endParaRPr sz="1400" dirty="0"/>
          </a:p>
          <a:p>
            <a:pPr marL="384048" lvl="1" indent="-182880" algn="l" rtl="0">
              <a:lnSpc>
                <a:spcPct val="90000"/>
              </a:lnSpc>
              <a:spcBef>
                <a:spcPts val="600"/>
              </a:spcBef>
              <a:spcAft>
                <a:spcPts val="0"/>
              </a:spcAft>
              <a:buClr>
                <a:srgbClr val="FFFFFF"/>
              </a:buClr>
              <a:buSzPts val="1100"/>
              <a:buFont typeface="Noto Sans Symbols"/>
              <a:buChar char="⮚"/>
            </a:pPr>
            <a:r>
              <a:rPr lang="en-US" sz="1400" dirty="0">
                <a:solidFill>
                  <a:srgbClr val="FFFFFF"/>
                </a:solidFill>
                <a:latin typeface="Calibri"/>
                <a:ea typeface="Calibri"/>
                <a:cs typeface="Calibri"/>
                <a:sym typeface="Calibri"/>
              </a:rPr>
              <a:t>Cons: More responsibility (i.e. if something breaks, it’s your job to fix it); more commitment</a:t>
            </a:r>
            <a:endParaRPr sz="1400" dirty="0"/>
          </a:p>
          <a:p>
            <a:pPr marL="384048" lvl="1" indent="-182880" algn="l" rtl="0">
              <a:lnSpc>
                <a:spcPct val="90000"/>
              </a:lnSpc>
              <a:spcBef>
                <a:spcPts val="600"/>
              </a:spcBef>
              <a:spcAft>
                <a:spcPts val="0"/>
              </a:spcAft>
              <a:buClr>
                <a:srgbClr val="FFFFFF"/>
              </a:buClr>
              <a:buSzPts val="1100"/>
              <a:buFont typeface="Noto Sans Symbols"/>
              <a:buChar char="⮚"/>
            </a:pPr>
            <a:r>
              <a:rPr lang="en-US" sz="1400" b="1" u="sng" dirty="0">
                <a:solidFill>
                  <a:srgbClr val="FFFFFF"/>
                </a:solidFill>
                <a:latin typeface="Calibri"/>
                <a:ea typeface="Calibri"/>
                <a:cs typeface="Calibri"/>
                <a:sym typeface="Calibri"/>
              </a:rPr>
              <a:t>Cost:</a:t>
            </a:r>
            <a:r>
              <a:rPr lang="en-US" sz="1400" dirty="0">
                <a:solidFill>
                  <a:srgbClr val="FFFFFF"/>
                </a:solidFill>
                <a:latin typeface="Calibri"/>
                <a:ea typeface="Calibri"/>
                <a:cs typeface="Calibri"/>
                <a:sym typeface="Calibri"/>
              </a:rPr>
              <a:t> $2000 / month on average</a:t>
            </a:r>
            <a:endParaRPr sz="1400" dirty="0">
              <a:solidFill>
                <a:srgbClr val="FFFFFF"/>
              </a:solidFill>
              <a:latin typeface="Calibri"/>
              <a:ea typeface="Calibri"/>
              <a:cs typeface="Calibri"/>
              <a:sym typeface="Calibri"/>
            </a:endParaRPr>
          </a:p>
          <a:p>
            <a:pPr marL="91440" lvl="0" indent="-91440" algn="l" rtl="0">
              <a:lnSpc>
                <a:spcPct val="90000"/>
              </a:lnSpc>
              <a:spcBef>
                <a:spcPts val="1600"/>
              </a:spcBef>
              <a:spcAft>
                <a:spcPts val="0"/>
              </a:spcAft>
              <a:buSzPts val="1100"/>
              <a:buFont typeface="Noto Sans Symbols"/>
              <a:buChar char="⮚"/>
            </a:pPr>
            <a:r>
              <a:rPr lang="en-US" sz="1400" dirty="0">
                <a:solidFill>
                  <a:srgbClr val="FFFFFF"/>
                </a:solidFill>
                <a:latin typeface="Calibri"/>
                <a:ea typeface="Calibri"/>
                <a:cs typeface="Calibri"/>
                <a:sym typeface="Calibri"/>
              </a:rPr>
              <a:t> </a:t>
            </a:r>
            <a:r>
              <a:rPr lang="en-US" sz="1400" b="1" dirty="0">
                <a:solidFill>
                  <a:srgbClr val="FFFFFF"/>
                </a:solidFill>
                <a:latin typeface="Calibri"/>
                <a:ea typeface="Calibri"/>
                <a:cs typeface="Calibri"/>
                <a:sym typeface="Calibri"/>
              </a:rPr>
              <a:t>Rent</a:t>
            </a:r>
            <a:endParaRPr sz="1400" b="1" dirty="0"/>
          </a:p>
          <a:p>
            <a:pPr marL="384048" lvl="1" indent="-182880" algn="l" rtl="0">
              <a:lnSpc>
                <a:spcPct val="90000"/>
              </a:lnSpc>
              <a:spcBef>
                <a:spcPts val="400"/>
              </a:spcBef>
              <a:spcAft>
                <a:spcPts val="0"/>
              </a:spcAft>
              <a:buClr>
                <a:srgbClr val="FFFFFF"/>
              </a:buClr>
              <a:buSzPts val="1100"/>
              <a:buFont typeface="Noto Sans Symbols"/>
              <a:buChar char="⮚"/>
            </a:pPr>
            <a:r>
              <a:rPr lang="en-US" sz="1400" dirty="0">
                <a:solidFill>
                  <a:srgbClr val="FFFFFF"/>
                </a:solidFill>
                <a:latin typeface="Calibri"/>
                <a:ea typeface="Calibri"/>
                <a:cs typeface="Calibri"/>
                <a:sym typeface="Calibri"/>
              </a:rPr>
              <a:t>Pros: Less responsibility, less commitment (i.e. if you decide to up and leave, you can)</a:t>
            </a:r>
            <a:endParaRPr sz="1400" dirty="0"/>
          </a:p>
          <a:p>
            <a:pPr marL="384048" lvl="1" indent="-182880" algn="l" rtl="0">
              <a:lnSpc>
                <a:spcPct val="90000"/>
              </a:lnSpc>
              <a:spcBef>
                <a:spcPts val="600"/>
              </a:spcBef>
              <a:spcAft>
                <a:spcPts val="0"/>
              </a:spcAft>
              <a:buClr>
                <a:srgbClr val="FFFFFF"/>
              </a:buClr>
              <a:buSzPts val="1100"/>
              <a:buFont typeface="Noto Sans Symbols"/>
              <a:buChar char="⮚"/>
            </a:pPr>
            <a:r>
              <a:rPr lang="en-US" sz="1400" dirty="0">
                <a:solidFill>
                  <a:srgbClr val="FFFFFF"/>
                </a:solidFill>
                <a:latin typeface="Calibri"/>
                <a:ea typeface="Calibri"/>
                <a:cs typeface="Calibri"/>
                <a:sym typeface="Calibri"/>
              </a:rPr>
              <a:t>Cons: The money you’re spending is going into someone else’s pocket instead of your own</a:t>
            </a:r>
            <a:endParaRPr sz="1400" dirty="0">
              <a:solidFill>
                <a:srgbClr val="FFFFFF"/>
              </a:solidFill>
              <a:latin typeface="Calibri"/>
              <a:ea typeface="Calibri"/>
              <a:cs typeface="Calibri"/>
              <a:sym typeface="Calibri"/>
            </a:endParaRPr>
          </a:p>
          <a:p>
            <a:pPr marL="384048" lvl="1" indent="-182880" algn="l" rtl="0">
              <a:lnSpc>
                <a:spcPct val="90000"/>
              </a:lnSpc>
              <a:spcBef>
                <a:spcPts val="600"/>
              </a:spcBef>
              <a:spcAft>
                <a:spcPts val="0"/>
              </a:spcAft>
              <a:buClr>
                <a:srgbClr val="FFFFFF"/>
              </a:buClr>
              <a:buSzPts val="1100"/>
              <a:buFont typeface="Noto Sans Symbols"/>
              <a:buChar char="⮚"/>
            </a:pPr>
            <a:r>
              <a:rPr lang="en-US" sz="1400" b="1" u="sng" dirty="0">
                <a:solidFill>
                  <a:srgbClr val="FFFFFF"/>
                </a:solidFill>
                <a:latin typeface="Calibri"/>
                <a:ea typeface="Calibri"/>
                <a:cs typeface="Calibri"/>
                <a:sym typeface="Calibri"/>
              </a:rPr>
              <a:t>Cost:</a:t>
            </a:r>
            <a:r>
              <a:rPr lang="en-US" sz="1400" dirty="0">
                <a:solidFill>
                  <a:srgbClr val="FFFFFF"/>
                </a:solidFill>
                <a:latin typeface="Calibri"/>
                <a:ea typeface="Calibri"/>
                <a:cs typeface="Calibri"/>
                <a:sym typeface="Calibri"/>
              </a:rPr>
              <a:t> $1800 / month on average</a:t>
            </a:r>
            <a:endParaRPr sz="1400" dirty="0">
              <a:solidFill>
                <a:srgbClr val="FFFFFF"/>
              </a:solidFill>
              <a:latin typeface="Calibri"/>
              <a:ea typeface="Calibri"/>
              <a:cs typeface="Calibri"/>
              <a:sym typeface="Calibri"/>
            </a:endParaRPr>
          </a:p>
          <a:p>
            <a:pPr marL="91440" lvl="0" indent="-91440" algn="l" rtl="0">
              <a:lnSpc>
                <a:spcPct val="90000"/>
              </a:lnSpc>
              <a:spcBef>
                <a:spcPts val="1600"/>
              </a:spcBef>
              <a:spcAft>
                <a:spcPts val="0"/>
              </a:spcAft>
              <a:buSzPts val="1100"/>
              <a:buChar char=" "/>
            </a:pPr>
            <a:r>
              <a:rPr lang="en-US" sz="1400" dirty="0">
                <a:solidFill>
                  <a:srgbClr val="FFFFFF"/>
                </a:solidFill>
                <a:latin typeface="Calibri"/>
                <a:ea typeface="Calibri"/>
                <a:cs typeface="Calibri"/>
                <a:sym typeface="Calibri"/>
              </a:rPr>
              <a:t>Note: Costs to buy/rent will vary based on location, type of home, home features, etc.</a:t>
            </a:r>
            <a:endParaRPr sz="1400" dirty="0"/>
          </a:p>
          <a:p>
            <a:pPr marL="91440" lvl="0" indent="-21589" algn="l" rtl="0">
              <a:lnSpc>
                <a:spcPct val="90000"/>
              </a:lnSpc>
              <a:spcBef>
                <a:spcPts val="1400"/>
              </a:spcBef>
              <a:spcAft>
                <a:spcPts val="0"/>
              </a:spcAft>
              <a:buSzPts val="1100"/>
              <a:buNone/>
            </a:pPr>
            <a:endParaRPr sz="11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20"/>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62" name="Google Shape;162;p20"/>
          <p:cNvSpPr/>
          <p:nvPr/>
        </p:nvSpPr>
        <p:spPr>
          <a:xfrm>
            <a:off x="1"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63" name="Google Shape;163;p20" descr="How Money Became the Measure of Everything - The Atlantic"/>
          <p:cNvPicPr preferRelativeResize="0"/>
          <p:nvPr/>
        </p:nvPicPr>
        <p:blipFill rotWithShape="1">
          <a:blip r:embed="rId3">
            <a:alphaModFix/>
          </a:blip>
          <a:srcRect t="25000"/>
          <a:stretch/>
        </p:blipFill>
        <p:spPr>
          <a:xfrm>
            <a:off x="20" y="975"/>
            <a:ext cx="12191980" cy="6858000"/>
          </a:xfrm>
          <a:prstGeom prst="rect">
            <a:avLst/>
          </a:prstGeom>
          <a:noFill/>
          <a:ln>
            <a:noFill/>
          </a:ln>
        </p:spPr>
      </p:pic>
      <p:sp>
        <p:nvSpPr>
          <p:cNvPr id="164" name="Google Shape;164;p20"/>
          <p:cNvSpPr/>
          <p:nvPr/>
        </p:nvSpPr>
        <p:spPr>
          <a:xfrm>
            <a:off x="7912607"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165" name="Google Shape;165;p20"/>
          <p:cNvSpPr txBox="1">
            <a:spLocks noGrp="1"/>
          </p:cNvSpPr>
          <p:nvPr>
            <p:ph type="title"/>
          </p:nvPr>
        </p:nvSpPr>
        <p:spPr>
          <a:xfrm>
            <a:off x="8123416"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Bookman Old Style"/>
              <a:buNone/>
            </a:pPr>
            <a:r>
              <a:rPr lang="en-US" sz="4100">
                <a:solidFill>
                  <a:schemeClr val="dk1"/>
                </a:solidFill>
              </a:rPr>
              <a:t>Discussion: Why does rent often cost more?</a:t>
            </a:r>
            <a:endParaRPr/>
          </a:p>
        </p:txBody>
      </p:sp>
      <p:cxnSp>
        <p:nvCxnSpPr>
          <p:cNvPr id="166" name="Google Shape;166;p20"/>
          <p:cNvCxnSpPr/>
          <p:nvPr/>
        </p:nvCxnSpPr>
        <p:spPr>
          <a:xfrm>
            <a:off x="8176090" y="4508519"/>
            <a:ext cx="310896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167" name="Google Shape;167;p20"/>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4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1"/>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73" name="Google Shape;173;p21" descr="Lights On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174" name="Google Shape;174;p21"/>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Utilities</a:t>
            </a:r>
            <a:endParaRPr sz="4000">
              <a:solidFill>
                <a:srgbClr val="FFFFFF"/>
              </a:solidFill>
            </a:endParaRPr>
          </a:p>
        </p:txBody>
      </p:sp>
      <p:cxnSp>
        <p:nvCxnSpPr>
          <p:cNvPr id="176" name="Google Shape;176;p21"/>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177" name="Google Shape;177;p21"/>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Utilities are made up of hydro, gas, and water</a:t>
            </a:r>
            <a:endParaRPr dirty="0"/>
          </a:p>
          <a:p>
            <a:pPr marL="384048" lvl="1" indent="-182880" algn="l" rtl="0">
              <a:lnSpc>
                <a:spcPct val="100000"/>
              </a:lnSpc>
              <a:spcBef>
                <a:spcPts val="400"/>
              </a:spcBef>
              <a:spcAft>
                <a:spcPts val="0"/>
              </a:spcAft>
              <a:buClr>
                <a:srgbClr val="FFFFFF"/>
              </a:buClr>
              <a:buSzPts val="1800"/>
              <a:buFont typeface="Noto Sans Symbols"/>
              <a:buChar char="⮚"/>
            </a:pPr>
            <a:r>
              <a:rPr lang="en-US" sz="1800" dirty="0">
                <a:solidFill>
                  <a:srgbClr val="FFFFFF"/>
                </a:solidFill>
              </a:rPr>
              <a:t> </a:t>
            </a:r>
            <a:r>
              <a:rPr lang="en-US" sz="1800" b="1" dirty="0">
                <a:solidFill>
                  <a:srgbClr val="FFFFFF"/>
                </a:solidFill>
              </a:rPr>
              <a:t>Hydro: </a:t>
            </a:r>
            <a:r>
              <a:rPr lang="en-US" sz="1800" dirty="0">
                <a:solidFill>
                  <a:srgbClr val="FFFFFF"/>
                </a:solidFill>
              </a:rPr>
              <a:t>Use of electricity (this includes air conditioning)</a:t>
            </a:r>
            <a:endParaRPr dirty="0"/>
          </a:p>
          <a:p>
            <a:pPr marL="384048" lvl="1" indent="-182880" algn="l" rtl="0">
              <a:lnSpc>
                <a:spcPct val="100000"/>
              </a:lnSpc>
              <a:spcBef>
                <a:spcPts val="600"/>
              </a:spcBef>
              <a:spcAft>
                <a:spcPts val="0"/>
              </a:spcAft>
              <a:buClr>
                <a:srgbClr val="FFFFFF"/>
              </a:buClr>
              <a:buSzPts val="1800"/>
              <a:buFont typeface="Noto Sans Symbols"/>
              <a:buChar char="⮚"/>
            </a:pPr>
            <a:r>
              <a:rPr lang="en-US" sz="1800" dirty="0">
                <a:solidFill>
                  <a:srgbClr val="FFFFFF"/>
                </a:solidFill>
              </a:rPr>
              <a:t> </a:t>
            </a:r>
            <a:r>
              <a:rPr lang="en-US" sz="1800" b="1" dirty="0">
                <a:solidFill>
                  <a:srgbClr val="FFFFFF"/>
                </a:solidFill>
              </a:rPr>
              <a:t>Gas: </a:t>
            </a:r>
            <a:r>
              <a:rPr lang="en-US" sz="1800" dirty="0">
                <a:solidFill>
                  <a:srgbClr val="FFFFFF"/>
                </a:solidFill>
              </a:rPr>
              <a:t>Use of stoves, ovens, fireplaces, laundry dryers, furnace that heats the house</a:t>
            </a:r>
            <a:endParaRPr dirty="0"/>
          </a:p>
          <a:p>
            <a:pPr marL="384048" lvl="1" indent="-182880" algn="l" rtl="0">
              <a:lnSpc>
                <a:spcPct val="100000"/>
              </a:lnSpc>
              <a:spcBef>
                <a:spcPts val="600"/>
              </a:spcBef>
              <a:spcAft>
                <a:spcPts val="0"/>
              </a:spcAft>
              <a:buClr>
                <a:srgbClr val="FFFFFF"/>
              </a:buClr>
              <a:buSzPts val="1800"/>
              <a:buFont typeface="Noto Sans Symbols"/>
              <a:buChar char="⮚"/>
            </a:pPr>
            <a:r>
              <a:rPr lang="en-US" sz="1800" dirty="0">
                <a:solidFill>
                  <a:srgbClr val="FFFFFF"/>
                </a:solidFill>
              </a:rPr>
              <a:t> Water: Use of taps</a:t>
            </a:r>
            <a:endParaRPr dirty="0"/>
          </a:p>
          <a:p>
            <a:pPr marL="91440" lvl="0" indent="-114300" algn="l" rtl="0">
              <a:lnSpc>
                <a:spcPct val="110000"/>
              </a:lnSpc>
              <a:spcBef>
                <a:spcPts val="1600"/>
              </a:spcBef>
              <a:spcAft>
                <a:spcPts val="0"/>
              </a:spcAft>
              <a:buSzPts val="1800"/>
              <a:buFont typeface="Noto Sans Symbols"/>
              <a:buChar char="⮚"/>
            </a:pPr>
            <a:r>
              <a:rPr lang="en-US" sz="1800" dirty="0">
                <a:solidFill>
                  <a:srgbClr val="FFFFFF"/>
                </a:solidFill>
              </a:rPr>
              <a:t> </a:t>
            </a:r>
            <a:r>
              <a:rPr lang="en-US" sz="1800" b="1" u="sng" dirty="0">
                <a:solidFill>
                  <a:srgbClr val="FFFFFF"/>
                </a:solidFill>
              </a:rPr>
              <a:t>Cost:</a:t>
            </a:r>
            <a:r>
              <a:rPr lang="en-US" sz="1800" dirty="0">
                <a:solidFill>
                  <a:srgbClr val="FFFFFF"/>
                </a:solidFill>
              </a:rPr>
              <a:t> $300 / month on average</a:t>
            </a:r>
            <a:endParaRPr sz="18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2"/>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83" name="Google Shape;183;p22" descr="House with solid fill"/>
          <p:cNvPicPr preferRelativeResize="0"/>
          <p:nvPr/>
        </p:nvPicPr>
        <p:blipFill rotWithShape="1">
          <a:blip r:embed="rId3">
            <a:alphaModFix/>
          </a:blip>
          <a:srcRect/>
          <a:stretch/>
        </p:blipFill>
        <p:spPr>
          <a:xfrm>
            <a:off x="645764" y="1770977"/>
            <a:ext cx="3294253" cy="3294253"/>
          </a:xfrm>
          <a:prstGeom prst="rect">
            <a:avLst/>
          </a:prstGeom>
          <a:noFill/>
          <a:ln>
            <a:noFill/>
          </a:ln>
        </p:spPr>
      </p:pic>
      <p:sp>
        <p:nvSpPr>
          <p:cNvPr id="184" name="Google Shape;184;p22"/>
          <p:cNvSpPr/>
          <p:nvPr/>
        </p:nvSpPr>
        <p:spPr>
          <a:xfrm>
            <a:off x="4644106" y="0"/>
            <a:ext cx="754787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a:spLocks noGrp="1"/>
          </p:cNvSpPr>
          <p:nvPr>
            <p:ph type="title"/>
          </p:nvPr>
        </p:nvSpPr>
        <p:spPr>
          <a:xfrm>
            <a:off x="5315801" y="516835"/>
            <a:ext cx="577891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Insurance</a:t>
            </a:r>
            <a:endParaRPr sz="4000">
              <a:solidFill>
                <a:srgbClr val="FFFFFF"/>
              </a:solidFill>
            </a:endParaRPr>
          </a:p>
        </p:txBody>
      </p:sp>
      <p:cxnSp>
        <p:nvCxnSpPr>
          <p:cNvPr id="186" name="Google Shape;186;p22"/>
          <p:cNvCxnSpPr/>
          <p:nvPr/>
        </p:nvCxnSpPr>
        <p:spPr>
          <a:xfrm>
            <a:off x="5415892" y="2344202"/>
            <a:ext cx="5577840" cy="0"/>
          </a:xfrm>
          <a:prstGeom prst="straightConnector1">
            <a:avLst/>
          </a:prstGeom>
          <a:noFill/>
          <a:ln w="19050" cap="flat" cmpd="sng">
            <a:solidFill>
              <a:schemeClr val="accent1"/>
            </a:solidFill>
            <a:prstDash val="solid"/>
            <a:round/>
            <a:headEnd type="none" w="sm" len="sm"/>
            <a:tailEnd type="none" w="sm" len="sm"/>
          </a:ln>
        </p:spPr>
      </p:cxnSp>
      <p:sp>
        <p:nvSpPr>
          <p:cNvPr id="187" name="Google Shape;187;p22"/>
          <p:cNvSpPr txBox="1">
            <a:spLocks noGrp="1"/>
          </p:cNvSpPr>
          <p:nvPr>
            <p:ph type="body" idx="1"/>
          </p:nvPr>
        </p:nvSpPr>
        <p:spPr>
          <a:xfrm>
            <a:off x="5315802" y="2505069"/>
            <a:ext cx="5778919" cy="3383902"/>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Insurance is a way of </a:t>
            </a:r>
            <a:r>
              <a:rPr lang="en-US" sz="1800" b="1" dirty="0">
                <a:solidFill>
                  <a:srgbClr val="FFFFFF"/>
                </a:solidFill>
              </a:rPr>
              <a:t>protecting you from financial loss</a:t>
            </a:r>
            <a:endParaRPr b="1"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The three main types you’ll need are:</a:t>
            </a:r>
            <a:endParaRPr dirty="0"/>
          </a:p>
          <a:p>
            <a:pPr marL="384048" lvl="1" indent="-182880" algn="l" rtl="0">
              <a:lnSpc>
                <a:spcPct val="100000"/>
              </a:lnSpc>
              <a:spcBef>
                <a:spcPts val="400"/>
              </a:spcBef>
              <a:spcAft>
                <a:spcPts val="0"/>
              </a:spcAft>
              <a:buClr>
                <a:srgbClr val="FFFFFF"/>
              </a:buClr>
              <a:buSzPts val="1600"/>
              <a:buFont typeface="Noto Sans Symbols"/>
              <a:buChar char="⮚"/>
            </a:pPr>
            <a:r>
              <a:rPr lang="en-US" sz="1600" b="1" dirty="0">
                <a:solidFill>
                  <a:srgbClr val="FFFFFF"/>
                </a:solidFill>
              </a:rPr>
              <a:t>Life insurance</a:t>
            </a:r>
            <a:endParaRPr b="1" dirty="0"/>
          </a:p>
          <a:p>
            <a:pPr marL="384048" lvl="1" indent="-182880" algn="l" rtl="0">
              <a:lnSpc>
                <a:spcPct val="100000"/>
              </a:lnSpc>
              <a:spcBef>
                <a:spcPts val="600"/>
              </a:spcBef>
              <a:spcAft>
                <a:spcPts val="0"/>
              </a:spcAft>
              <a:buClr>
                <a:srgbClr val="FFFFFF"/>
              </a:buClr>
              <a:buSzPts val="1600"/>
              <a:buFont typeface="Noto Sans Symbols"/>
              <a:buChar char="⮚"/>
            </a:pPr>
            <a:r>
              <a:rPr lang="en-US" sz="1600" b="1" dirty="0">
                <a:solidFill>
                  <a:srgbClr val="FFFFFF"/>
                </a:solidFill>
              </a:rPr>
              <a:t>Home insurance</a:t>
            </a:r>
            <a:endParaRPr b="1" dirty="0"/>
          </a:p>
          <a:p>
            <a:pPr marL="384048" lvl="1" indent="-182880" algn="l" rtl="0">
              <a:lnSpc>
                <a:spcPct val="100000"/>
              </a:lnSpc>
              <a:spcBef>
                <a:spcPts val="600"/>
              </a:spcBef>
              <a:spcAft>
                <a:spcPts val="0"/>
              </a:spcAft>
              <a:buClr>
                <a:srgbClr val="FFFFFF"/>
              </a:buClr>
              <a:buSzPts val="1600"/>
              <a:buFont typeface="Noto Sans Symbols"/>
              <a:buChar char="⮚"/>
            </a:pPr>
            <a:r>
              <a:rPr lang="en-US" sz="1600" b="1" dirty="0">
                <a:solidFill>
                  <a:srgbClr val="FFFFFF"/>
                </a:solidFill>
              </a:rPr>
              <a:t>Car insurance</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3" name="Google Shape;193;p23"/>
          <p:cNvSpPr txBox="1">
            <a:spLocks noGrp="1"/>
          </p:cNvSpPr>
          <p:nvPr>
            <p:ph type="title"/>
          </p:nvPr>
        </p:nvSpPr>
        <p:spPr>
          <a:xfrm>
            <a:off x="5172074" y="286603"/>
            <a:ext cx="5983605"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Life Insurance</a:t>
            </a:r>
            <a:endParaRPr/>
          </a:p>
        </p:txBody>
      </p:sp>
      <p:pic>
        <p:nvPicPr>
          <p:cNvPr id="194" name="Google Shape;194;p23" descr="Life Insurance Guide to Policies and Companies"/>
          <p:cNvPicPr preferRelativeResize="0"/>
          <p:nvPr/>
        </p:nvPicPr>
        <p:blipFill rotWithShape="1">
          <a:blip r:embed="rId3">
            <a:alphaModFix/>
          </a:blip>
          <a:srcRect l="23085" r="23248"/>
          <a:stretch/>
        </p:blipFill>
        <p:spPr>
          <a:xfrm>
            <a:off x="20" y="10"/>
            <a:ext cx="4580077" cy="6400784"/>
          </a:xfrm>
          <a:prstGeom prst="rect">
            <a:avLst/>
          </a:prstGeom>
          <a:noFill/>
          <a:ln>
            <a:noFill/>
          </a:ln>
        </p:spPr>
      </p:pic>
      <p:cxnSp>
        <p:nvCxnSpPr>
          <p:cNvPr id="195" name="Google Shape;195;p23"/>
          <p:cNvCxnSpPr/>
          <p:nvPr/>
        </p:nvCxnSpPr>
        <p:spPr>
          <a:xfrm>
            <a:off x="5242903" y="1917852"/>
            <a:ext cx="5943600" cy="0"/>
          </a:xfrm>
          <a:prstGeom prst="straightConnector1">
            <a:avLst/>
          </a:prstGeom>
          <a:noFill/>
          <a:ln w="12700" cap="flat" cmpd="sng">
            <a:solidFill>
              <a:srgbClr val="3F3F3F"/>
            </a:solidFill>
            <a:prstDash val="solid"/>
            <a:round/>
            <a:headEnd type="none" w="sm" len="sm"/>
            <a:tailEnd type="none" w="sm" len="sm"/>
          </a:ln>
        </p:spPr>
      </p:cxnSp>
      <p:sp>
        <p:nvSpPr>
          <p:cNvPr id="196" name="Google Shape;196;p23"/>
          <p:cNvSpPr txBox="1">
            <a:spLocks noGrp="1"/>
          </p:cNvSpPr>
          <p:nvPr>
            <p:ph type="body" idx="1"/>
          </p:nvPr>
        </p:nvSpPr>
        <p:spPr>
          <a:xfrm>
            <a:off x="5172074" y="2108201"/>
            <a:ext cx="5983606" cy="3760891"/>
          </a:xfrm>
          <a:prstGeom prst="rect">
            <a:avLst/>
          </a:prstGeom>
          <a:noFill/>
          <a:ln>
            <a:noFill/>
          </a:ln>
        </p:spPr>
        <p:txBody>
          <a:bodyPr spcFirstLastPara="1" wrap="square" lIns="0" tIns="45700" rIns="0" bIns="45700" anchor="t" anchorCtr="0">
            <a:normAutofit fontScale="92500" lnSpcReduction="20000"/>
          </a:bodyPr>
          <a:lstStyle/>
          <a:p>
            <a:pPr marL="91440" lvl="0" indent="-111601" algn="l" rtl="0">
              <a:lnSpc>
                <a:spcPct val="110000"/>
              </a:lnSpc>
              <a:spcBef>
                <a:spcPts val="0"/>
              </a:spcBef>
              <a:spcAft>
                <a:spcPts val="0"/>
              </a:spcAft>
              <a:buSzPct val="100000"/>
              <a:buFont typeface="Noto Sans Symbols"/>
              <a:buChar char="⮚"/>
            </a:pPr>
            <a:r>
              <a:rPr lang="en-US" dirty="0"/>
              <a:t> Purpose: to give a </a:t>
            </a:r>
            <a:r>
              <a:rPr lang="en-US" b="1" dirty="0"/>
              <a:t>sum of money </a:t>
            </a:r>
            <a:r>
              <a:rPr lang="en-US" dirty="0"/>
              <a:t>(i.e. 1 million dollars) to your designated beneficiary upon your death</a:t>
            </a:r>
            <a:endParaRPr dirty="0"/>
          </a:p>
          <a:p>
            <a:pPr marL="91440" lvl="0" indent="-111601" algn="l" rtl="0">
              <a:lnSpc>
                <a:spcPct val="110000"/>
              </a:lnSpc>
              <a:spcBef>
                <a:spcPts val="1400"/>
              </a:spcBef>
              <a:spcAft>
                <a:spcPts val="0"/>
              </a:spcAft>
              <a:buSzPct val="100000"/>
              <a:buFont typeface="Noto Sans Symbols"/>
              <a:buChar char="⮚"/>
            </a:pPr>
            <a:r>
              <a:rPr lang="en-US" dirty="0"/>
              <a:t> </a:t>
            </a:r>
            <a:r>
              <a:rPr lang="en-US" b="1" dirty="0"/>
              <a:t>Cost depends on the following factors</a:t>
            </a:r>
            <a:r>
              <a:rPr lang="en-US" dirty="0"/>
              <a:t>: age, health, smoking status, gender (women have longer life expectancy), occupation, hobbies</a:t>
            </a:r>
            <a:endParaRPr dirty="0"/>
          </a:p>
          <a:p>
            <a:pPr marL="91440" lvl="0" indent="-111601" algn="l" rtl="0">
              <a:lnSpc>
                <a:spcPct val="110000"/>
              </a:lnSpc>
              <a:spcBef>
                <a:spcPts val="1400"/>
              </a:spcBef>
              <a:spcAft>
                <a:spcPts val="0"/>
              </a:spcAft>
              <a:buSzPct val="100000"/>
              <a:buFont typeface="Noto Sans Symbols"/>
              <a:buChar char="⮚"/>
            </a:pPr>
            <a:r>
              <a:rPr lang="en-US" dirty="0"/>
              <a:t> </a:t>
            </a:r>
            <a:r>
              <a:rPr lang="en-US" b="1" u="sng" dirty="0"/>
              <a:t>Cost:</a:t>
            </a:r>
            <a:r>
              <a:rPr lang="en-US" dirty="0"/>
              <a:t> (Healthy male non-smoker with no risky job or hobbies)</a:t>
            </a:r>
            <a:endParaRPr dirty="0"/>
          </a:p>
          <a:p>
            <a:pPr marL="384048" lvl="1" indent="-182911" algn="l" rtl="0">
              <a:lnSpc>
                <a:spcPct val="100000"/>
              </a:lnSpc>
              <a:spcBef>
                <a:spcPts val="400"/>
              </a:spcBef>
              <a:spcAft>
                <a:spcPts val="0"/>
              </a:spcAft>
              <a:buClr>
                <a:srgbClr val="3F3F3F"/>
              </a:buClr>
              <a:buSzPct val="100000"/>
              <a:buFont typeface="Noto Sans Symbols"/>
              <a:buChar char="⮚"/>
            </a:pPr>
            <a:r>
              <a:rPr lang="en-US" dirty="0"/>
              <a:t> Age 30: $15 monthly or $172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40: $21 monthly or $252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50: $46 monthly or $544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60: $124 monthly or $1480 a year</a:t>
            </a:r>
            <a:endParaRPr dirty="0"/>
          </a:p>
          <a:p>
            <a:pPr marL="384048" lvl="1" indent="-182911" algn="l" rtl="0">
              <a:lnSpc>
                <a:spcPct val="100000"/>
              </a:lnSpc>
              <a:spcBef>
                <a:spcPts val="600"/>
              </a:spcBef>
              <a:spcAft>
                <a:spcPts val="0"/>
              </a:spcAft>
              <a:buClr>
                <a:srgbClr val="3F3F3F"/>
              </a:buClr>
              <a:buSzPct val="100000"/>
              <a:buFont typeface="Noto Sans Symbols"/>
              <a:buChar char="⮚"/>
            </a:pPr>
            <a:r>
              <a:rPr lang="en-US" dirty="0"/>
              <a:t> Age 69: $214 monthly or $2559 a year</a:t>
            </a:r>
            <a:endParaRPr dirty="0"/>
          </a:p>
        </p:txBody>
      </p:sp>
      <p:sp>
        <p:nvSpPr>
          <p:cNvPr id="197" name="Google Shape;197;p23"/>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1216</Words>
  <Application>Microsoft Office PowerPoint</Application>
  <PresentationFormat>Widescreen</PresentationFormat>
  <Paragraphs>115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Arial</vt:lpstr>
      <vt:lpstr>Bookman Old Style</vt:lpstr>
      <vt:lpstr>Noto Sans Symbols</vt:lpstr>
      <vt:lpstr>Libre Franklin</vt:lpstr>
      <vt:lpstr>1_RetrospectVTI</vt:lpstr>
      <vt:lpstr>1_RetrospectVTI</vt:lpstr>
      <vt:lpstr>Careers:Cost of Living and Expenses</vt:lpstr>
      <vt:lpstr>Overview</vt:lpstr>
      <vt:lpstr>PowerPoint Presentation</vt:lpstr>
      <vt:lpstr>Costs of Living</vt:lpstr>
      <vt:lpstr>Home</vt:lpstr>
      <vt:lpstr>Discussion: Why does rent often cost more?</vt:lpstr>
      <vt:lpstr>Utilities</vt:lpstr>
      <vt:lpstr>Insurance</vt:lpstr>
      <vt:lpstr>Life Insurance</vt:lpstr>
      <vt:lpstr>Tip!</vt:lpstr>
      <vt:lpstr>Home insurance</vt:lpstr>
      <vt:lpstr>Car insurance</vt:lpstr>
      <vt:lpstr>Vehicle</vt:lpstr>
      <vt:lpstr>Internet</vt:lpstr>
      <vt:lpstr>Phone</vt:lpstr>
      <vt:lpstr>Food</vt:lpstr>
      <vt:lpstr>Other</vt:lpstr>
      <vt:lpstr>Total Expenses</vt:lpstr>
      <vt:lpstr>Total Earnings</vt:lpstr>
      <vt:lpstr>Take Away</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Gillian Matthews</cp:lastModifiedBy>
  <cp:revision>16</cp:revision>
  <dcterms:modified xsi:type="dcterms:W3CDTF">2024-05-15T17:43:43Z</dcterms:modified>
</cp:coreProperties>
</file>