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4" r:id="rId4"/>
    <p:sldId id="268" r:id="rId5"/>
    <p:sldId id="262" r:id="rId6"/>
    <p:sldId id="269" r:id="rId7"/>
    <p:sldId id="263" r:id="rId8"/>
    <p:sldId id="258"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1518"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48D197-B65D-4FAF-AEAF-1A9E68BDCCE4}" type="datetimeFigureOut">
              <a:rPr lang="en-CA" smtClean="0"/>
              <a:pPr/>
              <a:t>2022-10-21</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5DC52C-B30C-452D-8ECB-4DDD80198A32}"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5</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7</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8</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9</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10</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11</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2022-10-21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2022-10-21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2022-10-21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2022-10-21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D2982F-FB91-403D-9F9F-CB5C7F9EDB6D}" type="datetimeFigureOut">
              <a:rPr lang="en-CA" smtClean="0"/>
              <a:pPr/>
              <a:t>2022-10-21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5DD2982F-FB91-403D-9F9F-CB5C7F9EDB6D}" type="datetimeFigureOut">
              <a:rPr lang="en-CA" smtClean="0"/>
              <a:pPr/>
              <a:t>2022-10-21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5DD2982F-FB91-403D-9F9F-CB5C7F9EDB6D}" type="datetimeFigureOut">
              <a:rPr lang="en-CA" smtClean="0"/>
              <a:pPr/>
              <a:t>2022-10-21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5DD2982F-FB91-403D-9F9F-CB5C7F9EDB6D}" type="datetimeFigureOut">
              <a:rPr lang="en-CA" smtClean="0"/>
              <a:pPr/>
              <a:t>2022-10-21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2982F-FB91-403D-9F9F-CB5C7F9EDB6D}" type="datetimeFigureOut">
              <a:rPr lang="en-CA" smtClean="0"/>
              <a:pPr/>
              <a:t>2022-10-21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2022-10-21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2022-10-21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2982F-FB91-403D-9F9F-CB5C7F9EDB6D}" type="datetimeFigureOut">
              <a:rPr lang="en-CA" smtClean="0"/>
              <a:pPr/>
              <a:t>2022-10-21</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34AEF-3903-4F8C-AEDF-56E50CEAD8DE}"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3200" dirty="0">
                <a:solidFill>
                  <a:srgbClr val="FF0000"/>
                </a:solidFill>
              </a:rPr>
              <a:t>ENG4U Assignment #1</a:t>
            </a:r>
            <a:br>
              <a:rPr lang="en-CA" sz="3200" dirty="0">
                <a:solidFill>
                  <a:srgbClr val="FF0000"/>
                </a:solidFill>
              </a:rPr>
            </a:br>
            <a:r>
              <a:rPr lang="en-CA" sz="3200" dirty="0">
                <a:solidFill>
                  <a:srgbClr val="FF0000"/>
                </a:solidFill>
              </a:rPr>
              <a:t>Poem Response</a:t>
            </a:r>
          </a:p>
        </p:txBody>
      </p:sp>
      <p:sp>
        <p:nvSpPr>
          <p:cNvPr id="3" name="Subtitle 2"/>
          <p:cNvSpPr>
            <a:spLocks noGrp="1"/>
          </p:cNvSpPr>
          <p:nvPr>
            <p:ph type="subTitle" idx="1"/>
          </p:nvPr>
        </p:nvSpPr>
        <p:spPr/>
        <p:txBody>
          <a:bodyPr>
            <a:normAutofit/>
          </a:bodyPr>
          <a:lstStyle/>
          <a:p>
            <a:r>
              <a:rPr lang="en-CA" sz="2400" i="1" dirty="0">
                <a:solidFill>
                  <a:schemeClr val="tx1"/>
                </a:solidFill>
              </a:rPr>
              <a:t>The Logical Song</a:t>
            </a:r>
          </a:p>
          <a:p>
            <a:r>
              <a:rPr lang="en-CA" sz="2400" i="1" dirty="0">
                <a:solidFill>
                  <a:schemeClr val="tx1"/>
                </a:solidFill>
              </a:rPr>
              <a:t>By Supertramp</a:t>
            </a:r>
          </a:p>
        </p:txBody>
      </p:sp>
      <p:pic>
        <p:nvPicPr>
          <p:cNvPr id="4" name="Picture 2" descr="Image result for assignment pictures clip art"/>
          <p:cNvPicPr>
            <a:picLocks noChangeAspect="1" noChangeArrowheads="1"/>
          </p:cNvPicPr>
          <p:nvPr/>
        </p:nvPicPr>
        <p:blipFill>
          <a:blip r:embed="rId3" cstate="print"/>
          <a:srcRect/>
          <a:stretch>
            <a:fillRect/>
          </a:stretch>
        </p:blipFill>
        <p:spPr bwMode="auto">
          <a:xfrm>
            <a:off x="611560" y="260648"/>
            <a:ext cx="2065481" cy="1449280"/>
          </a:xfrm>
          <a:prstGeom prst="rect">
            <a:avLst/>
          </a:prstGeom>
          <a:noFill/>
        </p:spPr>
      </p:pic>
      <p:sp>
        <p:nvSpPr>
          <p:cNvPr id="14338" name="AutoShape 2" descr="A Blue Filter by Sheryda Warrener | CBC Book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14340" name="AutoShape 4" descr="A Blue Filter by Sheryda Warrener | CBC Book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1026" name="Picture 2" descr="Supertramp - IMDb">
            <a:extLst>
              <a:ext uri="{FF2B5EF4-FFF2-40B4-BE49-F238E27FC236}">
                <a16:creationId xmlns:a16="http://schemas.microsoft.com/office/drawing/2014/main" id="{153A98F2-7D2C-5CBB-2BB5-666A72B08B1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04248" y="256476"/>
            <a:ext cx="2065481" cy="20470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Expectations</a:t>
            </a:r>
          </a:p>
        </p:txBody>
      </p:sp>
      <p:sp>
        <p:nvSpPr>
          <p:cNvPr id="3" name="Content Placeholder 2"/>
          <p:cNvSpPr>
            <a:spLocks noGrp="1"/>
          </p:cNvSpPr>
          <p:nvPr>
            <p:ph idx="1"/>
          </p:nvPr>
        </p:nvSpPr>
        <p:spPr/>
        <p:txBody>
          <a:bodyPr>
            <a:normAutofit/>
          </a:bodyPr>
          <a:lstStyle/>
          <a:p>
            <a:pPr>
              <a:buNone/>
            </a:pPr>
            <a:r>
              <a:rPr lang="en-CA" sz="1200" dirty="0"/>
              <a:t>Developing and Organizing Content</a:t>
            </a:r>
          </a:p>
          <a:p>
            <a:pPr>
              <a:buNone/>
            </a:pPr>
            <a:r>
              <a:rPr lang="en-CA" sz="1200" dirty="0"/>
              <a:t>1.1 identify the topic, purpose, and audience for a variety of writing tasks</a:t>
            </a:r>
          </a:p>
          <a:p>
            <a:pPr>
              <a:buNone/>
            </a:pPr>
            <a:r>
              <a:rPr lang="en-CA" sz="1200" dirty="0"/>
              <a:t>1.2 generate, expand, explore, and focus ideas for potential writing tasks, using a variety of strategies and print, electronic, and other resources, as appropriate</a:t>
            </a:r>
          </a:p>
          <a:p>
            <a:pPr>
              <a:buNone/>
            </a:pPr>
            <a:r>
              <a:rPr lang="en-CA" sz="1200" dirty="0"/>
              <a:t>1.3 locate and select information to fully and effectively support ideas for writing, using a variety of strategies and print, electronic, and other resources, as appropriate</a:t>
            </a:r>
          </a:p>
          <a:p>
            <a:pPr>
              <a:buNone/>
            </a:pPr>
            <a:r>
              <a:rPr lang="en-CA" sz="1200" dirty="0"/>
              <a:t>1.4 identify, sort, and order main ideas and supporting details for writing tasks, using a variety of strategies and selecting the organizational pattern best suited to the content and the purpose for writing </a:t>
            </a:r>
          </a:p>
          <a:p>
            <a:pPr>
              <a:buNone/>
            </a:pPr>
            <a:r>
              <a:rPr lang="en-CA" sz="1200" dirty="0"/>
              <a:t>1.5 determine whether the ideas and information gathered are accurate and complete, interesting, and effectively meet the requirements of the writing task</a:t>
            </a:r>
          </a:p>
          <a:p>
            <a:pPr>
              <a:buNone/>
            </a:pPr>
            <a:r>
              <a:rPr lang="en-CA" sz="1200" dirty="0"/>
              <a:t>Using Knowledge of Form and Style</a:t>
            </a:r>
          </a:p>
          <a:p>
            <a:pPr>
              <a:buNone/>
            </a:pPr>
            <a:r>
              <a:rPr lang="en-CA" sz="1200" dirty="0"/>
              <a:t>2.1 write for different purposes and audiences using a variety of literary, informational, and graphic forms </a:t>
            </a:r>
          </a:p>
          <a:p>
            <a:pPr>
              <a:buNone/>
            </a:pPr>
            <a:r>
              <a:rPr lang="en-CA" sz="1200" dirty="0"/>
              <a:t>2.2 establish a distinctive and original voice in their writing, modifying language and tone skilfully and effectively to suit the form, audience, and purpose for writing</a:t>
            </a:r>
          </a:p>
          <a:p>
            <a:pPr>
              <a:buNone/>
            </a:pPr>
            <a:r>
              <a:rPr lang="en-CA" sz="1200" dirty="0"/>
              <a:t>2.3 use a wide range of descriptive and evocative words, phrases, and expressions precisely and imaginatively to make their writing clear, vivid, and compelling for their intended audience</a:t>
            </a:r>
          </a:p>
          <a:p>
            <a:pPr>
              <a:buNone/>
            </a:pPr>
            <a:r>
              <a:rPr lang="en-CA" sz="1200" dirty="0"/>
              <a:t>2.4 write complete sentences that communicate their meaning clearly and effectively, skilfully varying sentence type, structure, and length to suit different purposes and making smooth and logical transitions between ideas</a:t>
            </a:r>
          </a:p>
          <a:p>
            <a:pPr>
              <a:buNone/>
            </a:pPr>
            <a:r>
              <a:rPr lang="en-CA" sz="1200" dirty="0"/>
              <a:t>2.6 revise drafts to improve the content, organization, clarity, and style of their written work</a:t>
            </a:r>
          </a:p>
          <a:p>
            <a:pPr>
              <a:buNone/>
            </a:pPr>
            <a:r>
              <a:rPr lang="en-CA" sz="1200" dirty="0"/>
              <a:t>2.7 produce revised drafts of texts, including increasingly complex texts, written to meet criteria identified by the teacher, based on the curriculum expectations</a:t>
            </a:r>
          </a:p>
          <a:p>
            <a:pPr>
              <a:buNone/>
            </a:pPr>
            <a:endParaRPr lang="en-CA" sz="1400" dirty="0"/>
          </a:p>
          <a:p>
            <a:pPr>
              <a:buNone/>
            </a:pPr>
            <a:endParaRPr lang="en-CA" sz="1400" dirty="0"/>
          </a:p>
          <a:p>
            <a:pPr>
              <a:buNone/>
            </a:pPr>
            <a:endParaRPr lang="en-CA"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Expectations</a:t>
            </a:r>
          </a:p>
        </p:txBody>
      </p:sp>
      <p:sp>
        <p:nvSpPr>
          <p:cNvPr id="3" name="Content Placeholder 2"/>
          <p:cNvSpPr>
            <a:spLocks noGrp="1"/>
          </p:cNvSpPr>
          <p:nvPr>
            <p:ph idx="1"/>
          </p:nvPr>
        </p:nvSpPr>
        <p:spPr/>
        <p:txBody>
          <a:bodyPr>
            <a:normAutofit/>
          </a:bodyPr>
          <a:lstStyle/>
          <a:p>
            <a:pPr>
              <a:buNone/>
            </a:pPr>
            <a:r>
              <a:rPr lang="en-CA" sz="1400" dirty="0"/>
              <a:t>Applying Knowledge of Conventions</a:t>
            </a:r>
          </a:p>
          <a:p>
            <a:pPr>
              <a:buNone/>
            </a:pPr>
            <a:r>
              <a:rPr lang="en-CA" sz="1400" dirty="0"/>
              <a:t>3.1 use knowledge of spelling rules and patterns, a variety of resources, and appropriate strategies to recognize and correct their own and others’ spelling errors</a:t>
            </a:r>
          </a:p>
          <a:p>
            <a:pPr>
              <a:buNone/>
            </a:pPr>
            <a:r>
              <a:rPr lang="en-CA" sz="1400" dirty="0"/>
              <a:t>3.2 build vocabulary for writing by confirming word meaning(s) and reviewing and refining word choice, using a variety of resources and strategies, as appropriate for the purpose </a:t>
            </a:r>
          </a:p>
          <a:p>
            <a:pPr>
              <a:buNone/>
            </a:pPr>
            <a:r>
              <a:rPr lang="en-CA" sz="1400" dirty="0"/>
              <a:t>3.3 use punctuation correctly and effectively to communicate their intended meaning</a:t>
            </a:r>
          </a:p>
          <a:p>
            <a:pPr>
              <a:buNone/>
            </a:pPr>
            <a:r>
              <a:rPr lang="en-CA" sz="1400" dirty="0"/>
              <a:t>3.4 use grammar conventions correctly and appropriately to communicate their intended meaning clearly and effectively</a:t>
            </a:r>
          </a:p>
          <a:p>
            <a:pPr>
              <a:buNone/>
            </a:pPr>
            <a:r>
              <a:rPr lang="en-CA" sz="1400" dirty="0"/>
              <a:t>3.5 regularly proofread and correct their writing</a:t>
            </a:r>
          </a:p>
          <a:p>
            <a:pPr>
              <a:buNone/>
            </a:pPr>
            <a:r>
              <a:rPr lang="en-CA" sz="1400" dirty="0"/>
              <a:t>3.6 use a variety of presentation features, including print and script, fonts, graphics, and layout, to improve the clarity and coherence of their written work and to heighten its appeal and effectiveness for their audience</a:t>
            </a:r>
          </a:p>
          <a:p>
            <a:pPr>
              <a:buNone/>
            </a:pPr>
            <a:r>
              <a:rPr lang="en-CA" sz="1400" dirty="0"/>
              <a:t>3.7 produce pieces of published work to meet criteria identified by the teacher, based on the curriculum expectations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Directions</a:t>
            </a:r>
          </a:p>
        </p:txBody>
      </p:sp>
      <p:sp>
        <p:nvSpPr>
          <p:cNvPr id="3" name="Content Placeholder 2"/>
          <p:cNvSpPr>
            <a:spLocks noGrp="1"/>
          </p:cNvSpPr>
          <p:nvPr>
            <p:ph idx="1"/>
          </p:nvPr>
        </p:nvSpPr>
        <p:spPr/>
        <p:txBody>
          <a:bodyPr>
            <a:normAutofit/>
          </a:bodyPr>
          <a:lstStyle/>
          <a:p>
            <a:pPr marL="457200" indent="-457200">
              <a:buAutoNum type="arabicPeriod"/>
            </a:pPr>
            <a:r>
              <a:rPr lang="en-CA" sz="2000" dirty="0"/>
              <a:t>Using the song </a:t>
            </a:r>
            <a:r>
              <a:rPr lang="en-CA" sz="2000" b="1" i="1" dirty="0"/>
              <a:t>The Logical Song  </a:t>
            </a:r>
            <a:r>
              <a:rPr lang="en-CA" sz="2000" dirty="0"/>
              <a:t>by Supertramp, you will write a personal response of </a:t>
            </a:r>
            <a:r>
              <a:rPr lang="en-CA" sz="2000" b="1" dirty="0"/>
              <a:t>250-300 words (3 full paragraphs).</a:t>
            </a:r>
          </a:p>
          <a:p>
            <a:pPr marL="457200" indent="-457200">
              <a:buAutoNum type="arabicPeriod"/>
            </a:pPr>
            <a:r>
              <a:rPr lang="en-CA" sz="2000" dirty="0"/>
              <a:t>Using the </a:t>
            </a:r>
            <a:r>
              <a:rPr lang="en-CA" sz="2000" b="1" dirty="0"/>
              <a:t>TPCAST Format </a:t>
            </a:r>
            <a:r>
              <a:rPr lang="en-CA" sz="2000" dirty="0"/>
              <a:t>to guide your response you will </a:t>
            </a:r>
            <a:r>
              <a:rPr lang="en-CA" sz="2000" b="1" dirty="0"/>
              <a:t>select 3 </a:t>
            </a:r>
            <a:r>
              <a:rPr lang="en-CA" sz="2000" b="1" dirty="0" err="1"/>
              <a:t>Tpcast</a:t>
            </a:r>
            <a:r>
              <a:rPr lang="en-CA" sz="2000" b="1" dirty="0"/>
              <a:t> Elements to respond to.</a:t>
            </a:r>
            <a:r>
              <a:rPr lang="en-CA" sz="2000" dirty="0"/>
              <a:t> See  Slide 5 and the </a:t>
            </a:r>
            <a:r>
              <a:rPr lang="en-CA" sz="2000" dirty="0" err="1"/>
              <a:t>Tpcast</a:t>
            </a:r>
            <a:r>
              <a:rPr lang="en-CA" sz="2000" dirty="0"/>
              <a:t> Lesson on Moodle for more information.</a:t>
            </a:r>
          </a:p>
          <a:p>
            <a:pPr marL="457200" indent="-457200">
              <a:buAutoNum type="arabicPeriod"/>
            </a:pPr>
            <a:r>
              <a:rPr lang="en-CA" sz="2000" dirty="0"/>
              <a:t>You will </a:t>
            </a:r>
            <a:r>
              <a:rPr lang="en-CA" sz="2000" b="1" dirty="0"/>
              <a:t>conclude your Personal Response </a:t>
            </a:r>
            <a:r>
              <a:rPr lang="en-CA" sz="2000" dirty="0"/>
              <a:t>with your own </a:t>
            </a:r>
            <a:r>
              <a:rPr lang="en-CA" sz="2000" b="1" dirty="0"/>
              <a:t>Personal Connections </a:t>
            </a:r>
            <a:r>
              <a:rPr lang="en-CA" sz="2000" dirty="0"/>
              <a:t>to the Song, telling how it makes you feel and how you can personally relate to the song based on your own life and experience.</a:t>
            </a:r>
          </a:p>
          <a:p>
            <a:pPr marL="457200" indent="-457200">
              <a:buAutoNum type="arabicPeriod"/>
            </a:pPr>
            <a:r>
              <a:rPr lang="en-CA" sz="2000" dirty="0"/>
              <a:t>Follow the </a:t>
            </a:r>
            <a:r>
              <a:rPr lang="en-CA" sz="2000" b="1" dirty="0"/>
              <a:t>Assignment Submission Guideline on </a:t>
            </a:r>
            <a:r>
              <a:rPr lang="en-CA" sz="2000" b="1" dirty="0" err="1"/>
              <a:t>Moodle</a:t>
            </a:r>
            <a:r>
              <a:rPr lang="en-CA" sz="2000" b="1" dirty="0"/>
              <a:t> </a:t>
            </a:r>
            <a:r>
              <a:rPr lang="en-CA" sz="2000" dirty="0"/>
              <a:t>(Course Orientation Page). Google Docs/Word Doc; Size 12, Times New Roman etc. With Full Name, Course Code, Date etc.</a:t>
            </a:r>
          </a:p>
          <a:p>
            <a:pPr marL="457200" indent="-457200">
              <a:buAutoNum type="arabicPeriod"/>
            </a:pPr>
            <a:r>
              <a:rPr lang="en-CA" sz="2000" dirty="0"/>
              <a:t>Put </a:t>
            </a:r>
            <a:r>
              <a:rPr lang="en-CA" sz="2000" b="1" dirty="0"/>
              <a:t>all paragraphs into your own words</a:t>
            </a:r>
            <a:r>
              <a:rPr lang="en-CA" sz="2000" dirty="0"/>
              <a:t>. No plagiarizing!</a:t>
            </a:r>
          </a:p>
          <a:p>
            <a:pPr marL="457200" indent="-457200">
              <a:buAutoNum type="arabicPeriod"/>
            </a:pPr>
            <a:r>
              <a:rPr lang="en-CA" sz="2000" dirty="0"/>
              <a:t>References in </a:t>
            </a:r>
            <a:r>
              <a:rPr lang="en-CA" sz="2000" b="1" dirty="0"/>
              <a:t>APA/MLA Format </a:t>
            </a:r>
            <a:r>
              <a:rPr lang="en-CA" sz="2000" dirty="0"/>
              <a:t>(Supertramp, etc.).</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Requirements</a:t>
            </a:r>
          </a:p>
        </p:txBody>
      </p:sp>
      <p:sp>
        <p:nvSpPr>
          <p:cNvPr id="3" name="Content Placeholder 2"/>
          <p:cNvSpPr>
            <a:spLocks noGrp="1"/>
          </p:cNvSpPr>
          <p:nvPr>
            <p:ph idx="1"/>
          </p:nvPr>
        </p:nvSpPr>
        <p:spPr/>
        <p:txBody>
          <a:bodyPr>
            <a:normAutofit/>
          </a:bodyPr>
          <a:lstStyle/>
          <a:p>
            <a:pPr marL="457200" indent="-457200">
              <a:buAutoNum type="arabicPeriod"/>
            </a:pPr>
            <a:r>
              <a:rPr lang="en-CA" sz="2000" b="1" dirty="0"/>
              <a:t>Proper Paragraphing and Organization </a:t>
            </a:r>
            <a:r>
              <a:rPr lang="en-CA" sz="2000" dirty="0"/>
              <a:t>(topic sentences, examples and details, concluding sentences)</a:t>
            </a:r>
          </a:p>
          <a:p>
            <a:pPr marL="457200" indent="-457200">
              <a:buAutoNum type="arabicPeriod"/>
            </a:pPr>
            <a:r>
              <a:rPr lang="en-CA" sz="2000" b="1" dirty="0"/>
              <a:t>Recommended Plan of Paragraphs</a:t>
            </a:r>
            <a:r>
              <a:rPr lang="en-CA" sz="2000" dirty="0"/>
              <a:t>: 3 Paragraphs, see below</a:t>
            </a:r>
          </a:p>
          <a:p>
            <a:pPr marL="457200" indent="-457200"/>
            <a:r>
              <a:rPr lang="en-CA" sz="2000" dirty="0"/>
              <a:t>Introduction (Introduce your Song, Musical Group and </a:t>
            </a:r>
            <a:r>
              <a:rPr lang="en-CA" sz="2000" dirty="0" err="1"/>
              <a:t>Tpcast</a:t>
            </a:r>
            <a:r>
              <a:rPr lang="en-CA" sz="2000" dirty="0"/>
              <a:t> Method)</a:t>
            </a:r>
          </a:p>
          <a:p>
            <a:pPr marL="457200" indent="-457200"/>
            <a:r>
              <a:rPr lang="en-CA" sz="2000" dirty="0"/>
              <a:t>Body (3 </a:t>
            </a:r>
            <a:r>
              <a:rPr lang="en-CA" sz="2000" dirty="0" err="1"/>
              <a:t>Tpcast</a:t>
            </a:r>
            <a:r>
              <a:rPr lang="en-CA" sz="2000" dirty="0"/>
              <a:t> Elements of your choice)</a:t>
            </a:r>
          </a:p>
          <a:p>
            <a:r>
              <a:rPr lang="en-CA" sz="2000" dirty="0"/>
              <a:t>  Conclusion (**Summarize your Analysis; show how this poem connects to your life)</a:t>
            </a:r>
          </a:p>
          <a:p>
            <a:pPr marL="457200" indent="-457200">
              <a:buNone/>
            </a:pPr>
            <a:r>
              <a:rPr lang="en-CA" sz="2000" dirty="0"/>
              <a:t>3.  </a:t>
            </a:r>
            <a:r>
              <a:rPr lang="en-CA" sz="2000" b="1" dirty="0"/>
              <a:t>Remember to use your own words </a:t>
            </a:r>
            <a:r>
              <a:rPr lang="en-CA" sz="2000" dirty="0"/>
              <a:t>to </a:t>
            </a:r>
            <a:r>
              <a:rPr lang="en-CA" sz="2000" b="1" dirty="0"/>
              <a:t>avoid plagiarizing</a:t>
            </a:r>
            <a:r>
              <a:rPr lang="en-CA" sz="2000" dirty="0"/>
              <a:t>.  Put any words or phrases from the poem in Quotations (APA/MLA Format).</a:t>
            </a:r>
          </a:p>
          <a:p>
            <a:pPr marL="457200" indent="-457200"/>
            <a:endParaRPr lang="en-CA"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D6A39-9EF5-4732-89CD-32DCC8B74CB3}"/>
              </a:ext>
            </a:extLst>
          </p:cNvPr>
          <p:cNvSpPr>
            <a:spLocks noGrp="1"/>
          </p:cNvSpPr>
          <p:nvPr>
            <p:ph type="title"/>
          </p:nvPr>
        </p:nvSpPr>
        <p:spPr/>
        <p:txBody>
          <a:bodyPr>
            <a:normAutofit/>
          </a:bodyPr>
          <a:lstStyle/>
          <a:p>
            <a:r>
              <a:rPr lang="en-US" sz="3200" dirty="0">
                <a:solidFill>
                  <a:srgbClr val="FF0000"/>
                </a:solidFill>
              </a:rPr>
              <a:t>Follow This Plan!</a:t>
            </a:r>
            <a:endParaRPr lang="en-CA" sz="3200" dirty="0">
              <a:solidFill>
                <a:srgbClr val="FF0000"/>
              </a:solidFill>
            </a:endParaRPr>
          </a:p>
        </p:txBody>
      </p:sp>
      <p:sp>
        <p:nvSpPr>
          <p:cNvPr id="3" name="Content Placeholder 2">
            <a:extLst>
              <a:ext uri="{FF2B5EF4-FFF2-40B4-BE49-F238E27FC236}">
                <a16:creationId xmlns:a16="http://schemas.microsoft.com/office/drawing/2014/main" id="{451F7D10-DCE7-4209-B6EC-54E7D48E6C3C}"/>
              </a:ext>
            </a:extLst>
          </p:cNvPr>
          <p:cNvSpPr>
            <a:spLocks noGrp="1"/>
          </p:cNvSpPr>
          <p:nvPr>
            <p:ph idx="1"/>
          </p:nvPr>
        </p:nvSpPr>
        <p:spPr/>
        <p:txBody>
          <a:bodyPr>
            <a:normAutofit fontScale="85000" lnSpcReduction="10000"/>
          </a:bodyPr>
          <a:lstStyle/>
          <a:p>
            <a:pPr marL="0" indent="0">
              <a:buNone/>
            </a:pPr>
            <a:r>
              <a:rPr lang="en-CA" sz="2000" dirty="0"/>
              <a:t>Use </a:t>
            </a:r>
            <a:r>
              <a:rPr lang="en-CA" sz="2000" b="1" dirty="0"/>
              <a:t>a 3 Paragraph Structure </a:t>
            </a:r>
            <a:r>
              <a:rPr lang="en-CA" sz="2000" dirty="0"/>
              <a:t>for this essay.  </a:t>
            </a:r>
            <a:r>
              <a:rPr lang="en-CA" sz="2000" b="1" dirty="0"/>
              <a:t>Follow the Plan </a:t>
            </a:r>
            <a:r>
              <a:rPr lang="en-CA" sz="2000" dirty="0"/>
              <a:t>below:</a:t>
            </a:r>
          </a:p>
          <a:p>
            <a:pPr marL="0" indent="0">
              <a:buNone/>
            </a:pPr>
            <a:endParaRPr lang="en-CA" sz="2000" dirty="0"/>
          </a:p>
          <a:p>
            <a:pPr marL="0" indent="0">
              <a:buNone/>
            </a:pPr>
            <a:r>
              <a:rPr lang="en-CA" sz="2000" b="1" dirty="0"/>
              <a:t>Para #1:  Introduction </a:t>
            </a:r>
            <a:r>
              <a:rPr lang="en-CA" sz="2000" dirty="0"/>
              <a:t>(Introduce your Song, Musical Group, Why you think they wrote it, and </a:t>
            </a:r>
            <a:r>
              <a:rPr lang="en-CA" sz="2000" dirty="0" err="1"/>
              <a:t>Tpcast</a:t>
            </a:r>
            <a:r>
              <a:rPr lang="en-CA" sz="2000" dirty="0"/>
              <a:t> Method and Elements that you will analyze; intro to your own personal connections)</a:t>
            </a:r>
          </a:p>
          <a:p>
            <a:pPr marL="0" indent="0">
              <a:buNone/>
            </a:pPr>
            <a:r>
              <a:rPr lang="en-CA" sz="2000" b="1" dirty="0"/>
              <a:t>Para #2:  Body: Choose 3 </a:t>
            </a:r>
            <a:r>
              <a:rPr lang="en-CA" sz="2000" b="1" dirty="0" err="1"/>
              <a:t>Tpcast</a:t>
            </a:r>
            <a:r>
              <a:rPr lang="en-CA" sz="2000" b="1" dirty="0"/>
              <a:t> Elements (See Slide 5)</a:t>
            </a:r>
          </a:p>
          <a:p>
            <a:r>
              <a:rPr lang="en-CA" sz="2000" dirty="0"/>
              <a:t>Include a proper topic sentence reflecting what you will discuss</a:t>
            </a:r>
          </a:p>
          <a:p>
            <a:r>
              <a:rPr lang="en-CA" sz="2000" dirty="0"/>
              <a:t>How do the </a:t>
            </a:r>
            <a:r>
              <a:rPr lang="en-CA" sz="2000" dirty="0" err="1"/>
              <a:t>Tpcast</a:t>
            </a:r>
            <a:r>
              <a:rPr lang="en-CA" sz="2000" dirty="0"/>
              <a:t> Elements show meaning to the song?</a:t>
            </a:r>
          </a:p>
          <a:p>
            <a:r>
              <a:rPr lang="en-CA" sz="2000" dirty="0"/>
              <a:t>Are the </a:t>
            </a:r>
            <a:r>
              <a:rPr lang="en-CA" sz="2000" dirty="0" err="1"/>
              <a:t>Tpcast</a:t>
            </a:r>
            <a:r>
              <a:rPr lang="en-CA" sz="2000" dirty="0"/>
              <a:t> Elements effective in bringing meaning and understanding to the song?</a:t>
            </a:r>
          </a:p>
          <a:p>
            <a:r>
              <a:rPr lang="en-CA" sz="2000" dirty="0"/>
              <a:t>Give 1-2 details and examples for each </a:t>
            </a:r>
            <a:r>
              <a:rPr lang="en-CA" sz="2000" dirty="0" err="1"/>
              <a:t>Tpcast</a:t>
            </a:r>
            <a:r>
              <a:rPr lang="en-CA" sz="2000" dirty="0"/>
              <a:t> Element</a:t>
            </a:r>
          </a:p>
          <a:p>
            <a:r>
              <a:rPr lang="en-CA" sz="2000" dirty="0"/>
              <a:t>Include a proper Concluding Sentence</a:t>
            </a:r>
          </a:p>
          <a:p>
            <a:pPr marL="0" indent="0">
              <a:buNone/>
            </a:pPr>
            <a:r>
              <a:rPr lang="en-CA" sz="2000" b="1" dirty="0"/>
              <a:t>Para #3 Body: Conclusion</a:t>
            </a:r>
          </a:p>
          <a:p>
            <a:r>
              <a:rPr lang="en-CA" sz="2000" dirty="0"/>
              <a:t>Proper Topic Sentences and Concluding Sentences</a:t>
            </a:r>
          </a:p>
          <a:p>
            <a:r>
              <a:rPr lang="en-CA" sz="2000" dirty="0"/>
              <a:t>How does the song make you feel?  Can you connect to the ideas and messages in the song?  Explain your thinking.  Give examples from your life, experiences and community</a:t>
            </a:r>
          </a:p>
        </p:txBody>
      </p:sp>
    </p:spTree>
    <p:extLst>
      <p:ext uri="{BB962C8B-B14F-4D97-AF65-F5344CB8AC3E}">
        <p14:creationId xmlns:p14="http://schemas.microsoft.com/office/powerpoint/2010/main" val="1265304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Song To Analyse</a:t>
            </a:r>
          </a:p>
        </p:txBody>
      </p:sp>
      <p:sp>
        <p:nvSpPr>
          <p:cNvPr id="3" name="Content Placeholder 2"/>
          <p:cNvSpPr>
            <a:spLocks noGrp="1"/>
          </p:cNvSpPr>
          <p:nvPr>
            <p:ph idx="1"/>
          </p:nvPr>
        </p:nvSpPr>
        <p:spPr/>
        <p:txBody>
          <a:bodyPr>
            <a:normAutofit fontScale="25000" lnSpcReduction="20000"/>
          </a:bodyPr>
          <a:lstStyle/>
          <a:p>
            <a:pPr>
              <a:buNone/>
            </a:pPr>
            <a:r>
              <a:rPr lang="en-CA" sz="4400" b="1" i="1" dirty="0"/>
              <a:t>The Logical Song by Supertramp 1979</a:t>
            </a:r>
          </a:p>
          <a:p>
            <a:pPr>
              <a:buNone/>
            </a:pPr>
            <a:endParaRPr lang="en-CA" sz="4400" b="1" i="1" dirty="0"/>
          </a:p>
          <a:p>
            <a:pPr>
              <a:buNone/>
            </a:pP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When I was young, it seemed that life was so wonderful</a:t>
            </a:r>
            <a:b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A miracle, oh it was beautiful, magical</a:t>
            </a:r>
            <a:b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And all the birds in the trees, they'd be singing so happily</a:t>
            </a:r>
            <a:b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Oh joyfully, oh playfully watching me.</a:t>
            </a:r>
          </a:p>
          <a:p>
            <a:pPr>
              <a:buNone/>
            </a:pP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But then they send me away to teach me how to be sensible</a:t>
            </a:r>
            <a:b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Logical, oh responsible, practical</a:t>
            </a:r>
            <a:b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And then they showed me a world where I could be so dependable</a:t>
            </a:r>
            <a:b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Oh clinical, oh intellectual, cynical</a:t>
            </a:r>
            <a:endParaRPr lang="en-CA"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There are times when all the world's asleep</a:t>
            </a:r>
            <a:endParaRPr lang="en-CA"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ts val="1800"/>
              </a:lnSpc>
              <a:buNone/>
            </a:pP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The questions run too deep</a:t>
            </a:r>
            <a:b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For such a simple man.</a:t>
            </a:r>
            <a:b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Won't you please, </a:t>
            </a:r>
            <a:endParaRPr lang="en-CA"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ts val="1800"/>
              </a:lnSpc>
              <a:buNone/>
            </a:pP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please tell me what we've learned</a:t>
            </a:r>
            <a:b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I know it sounds absurd</a:t>
            </a:r>
          </a:p>
          <a:p>
            <a:pPr marL="0" indent="0">
              <a:lnSpc>
                <a:spcPts val="1800"/>
              </a:lnSpc>
              <a:buNone/>
            </a:pP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But please tell me who I am.</a:t>
            </a:r>
          </a:p>
          <a:p>
            <a:pPr marL="0" indent="0">
              <a:lnSpc>
                <a:spcPts val="1800"/>
              </a:lnSpc>
              <a:buNone/>
            </a:pP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I said, "Watch what you say </a:t>
            </a:r>
            <a:endParaRPr lang="en-CA"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ts val="1800"/>
              </a:lnSpc>
              <a:buNone/>
            </a:pP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or they'll be calling you a radical</a:t>
            </a:r>
            <a:b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 Liberal, oh fanatical, criminal.</a:t>
            </a:r>
            <a:b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Won't you sign up your name? </a:t>
            </a:r>
            <a:endParaRPr lang="en-CA"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ts val="1800"/>
              </a:lnSpc>
              <a:buNone/>
            </a:pP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We'd like to feel you're acceptable</a:t>
            </a:r>
            <a:b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 Respectable, oh presentable, a vegetable!</a:t>
            </a:r>
            <a:b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Oh, take it take it yeah</a:t>
            </a:r>
            <a:endParaRPr lang="en-CA" sz="3600" dirty="0">
              <a:effectLst/>
              <a:latin typeface="Calibri" panose="020F0502020204030204" pitchFamily="34" charset="0"/>
              <a:ea typeface="Calibri" panose="020F0502020204030204" pitchFamily="34" charset="0"/>
              <a:cs typeface="Times New Roman" panose="02020603050405020304" pitchFamily="18" charset="0"/>
            </a:endParaRPr>
          </a:p>
          <a:p>
            <a:pPr>
              <a:buNone/>
            </a:pPr>
            <a:endParaRPr lang="en-CA"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17366-977A-914D-E70D-D7D3F256D481}"/>
              </a:ext>
            </a:extLst>
          </p:cNvPr>
          <p:cNvSpPr>
            <a:spLocks noGrp="1"/>
          </p:cNvSpPr>
          <p:nvPr>
            <p:ph type="title"/>
          </p:nvPr>
        </p:nvSpPr>
        <p:spPr/>
        <p:txBody>
          <a:bodyPr>
            <a:normAutofit/>
          </a:bodyPr>
          <a:lstStyle/>
          <a:p>
            <a:r>
              <a:rPr lang="en-CA" sz="3200" dirty="0">
                <a:solidFill>
                  <a:srgbClr val="FF0000"/>
                </a:solidFill>
              </a:rPr>
              <a:t>Song to Analyze</a:t>
            </a:r>
          </a:p>
        </p:txBody>
      </p:sp>
      <p:sp>
        <p:nvSpPr>
          <p:cNvPr id="3" name="Content Placeholder 2">
            <a:extLst>
              <a:ext uri="{FF2B5EF4-FFF2-40B4-BE49-F238E27FC236}">
                <a16:creationId xmlns:a16="http://schemas.microsoft.com/office/drawing/2014/main" id="{E61E4B09-DB08-A224-EBFE-4EAAD479D38E}"/>
              </a:ext>
            </a:extLst>
          </p:cNvPr>
          <p:cNvSpPr>
            <a:spLocks noGrp="1"/>
          </p:cNvSpPr>
          <p:nvPr>
            <p:ph idx="1"/>
          </p:nvPr>
        </p:nvSpPr>
        <p:spPr/>
        <p:txBody>
          <a:bodyPr>
            <a:normAutofit/>
          </a:bodyPr>
          <a:lstStyle/>
          <a:p>
            <a:pPr marL="0" indent="0">
              <a:buNone/>
            </a:pPr>
            <a:r>
              <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But at night, when all the world's asleep</a:t>
            </a:r>
            <a:br>
              <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      	The questions run so deep</a:t>
            </a:r>
            <a:br>
              <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       	For such a simple man</a:t>
            </a:r>
            <a:br>
              <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       	Won't you please tell me what we've learned</a:t>
            </a:r>
            <a:br>
              <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       	I know it sounds absurd</a:t>
            </a:r>
            <a:br>
              <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       	Please tell me who I am, who I am, who I am, who I am</a:t>
            </a:r>
          </a:p>
          <a:p>
            <a:pPr marL="0" indent="0">
              <a:buNone/>
            </a:pPr>
            <a:endParaRPr lang="en-CA" sz="1000" dirty="0">
              <a:solidFill>
                <a:srgbClr val="444444"/>
              </a:solidFill>
              <a:latin typeface="Arial" panose="020B0604020202020204" pitchFamily="34" charset="0"/>
              <a:ea typeface="Times New Roman" panose="02020603050405020304" pitchFamily="18" charset="0"/>
              <a:cs typeface="Times New Roman" panose="02020603050405020304" pitchFamily="18" charset="0"/>
            </a:endParaRPr>
          </a:p>
          <a:p>
            <a:pPr marL="0" indent="0">
              <a:lnSpc>
                <a:spcPts val="1800"/>
              </a:lnSpc>
              <a:buNone/>
            </a:pPr>
            <a:r>
              <a:rPr lang="en-CA" sz="1000" dirty="0" err="1">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'Cause</a:t>
            </a:r>
            <a:r>
              <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 I was feeling so logical</a:t>
            </a:r>
            <a:br>
              <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D-d-digital</a:t>
            </a:r>
            <a:br>
              <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One, two, three, five</a:t>
            </a:r>
            <a:br>
              <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Oh, oh, oh, oh</a:t>
            </a:r>
            <a:br>
              <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It's getting unbelievable</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ts val="1800"/>
              </a:lnSpc>
              <a:buNone/>
            </a:pPr>
            <a:r>
              <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Bloody marvellous</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endParaRPr lang="en-CA" sz="800" dirty="0"/>
          </a:p>
        </p:txBody>
      </p:sp>
    </p:spTree>
    <p:extLst>
      <p:ext uri="{BB962C8B-B14F-4D97-AF65-F5344CB8AC3E}">
        <p14:creationId xmlns:p14="http://schemas.microsoft.com/office/powerpoint/2010/main" val="920089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TPCAST Analysis</a:t>
            </a:r>
          </a:p>
        </p:txBody>
      </p:sp>
      <p:sp>
        <p:nvSpPr>
          <p:cNvPr id="3" name="Content Placeholder 2"/>
          <p:cNvSpPr>
            <a:spLocks noGrp="1"/>
          </p:cNvSpPr>
          <p:nvPr>
            <p:ph idx="1"/>
          </p:nvPr>
        </p:nvSpPr>
        <p:spPr/>
        <p:txBody>
          <a:bodyPr>
            <a:normAutofit/>
          </a:bodyPr>
          <a:lstStyle/>
          <a:p>
            <a:pPr>
              <a:buNone/>
            </a:pPr>
            <a:r>
              <a:rPr lang="en-CA" sz="2000" dirty="0">
                <a:solidFill>
                  <a:srgbClr val="FF0000"/>
                </a:solidFill>
              </a:rPr>
              <a:t>Title</a:t>
            </a:r>
            <a:r>
              <a:rPr lang="en-CA" sz="2000" dirty="0"/>
              <a:t>: What Does It Mean?  Is it Effective?</a:t>
            </a:r>
          </a:p>
          <a:p>
            <a:pPr>
              <a:buNone/>
            </a:pPr>
            <a:r>
              <a:rPr lang="en-CA" sz="2000" dirty="0">
                <a:solidFill>
                  <a:srgbClr val="FF0000"/>
                </a:solidFill>
              </a:rPr>
              <a:t>Paraphrase</a:t>
            </a:r>
            <a:r>
              <a:rPr lang="en-CA" sz="2000" dirty="0"/>
              <a:t>: Own Words</a:t>
            </a:r>
          </a:p>
          <a:p>
            <a:pPr>
              <a:buNone/>
            </a:pPr>
            <a:r>
              <a:rPr lang="en-CA" sz="2000" dirty="0">
                <a:solidFill>
                  <a:srgbClr val="FF0000"/>
                </a:solidFill>
              </a:rPr>
              <a:t>Connotation: </a:t>
            </a:r>
            <a:r>
              <a:rPr lang="en-CA" sz="2000" dirty="0"/>
              <a:t>Symbolism, Any other meanings?</a:t>
            </a:r>
          </a:p>
          <a:p>
            <a:pPr>
              <a:buNone/>
            </a:pPr>
            <a:r>
              <a:rPr lang="en-CA" sz="2000" dirty="0">
                <a:solidFill>
                  <a:srgbClr val="FF0000"/>
                </a:solidFill>
              </a:rPr>
              <a:t>Attitude</a:t>
            </a:r>
            <a:r>
              <a:rPr lang="en-CA" sz="2000" dirty="0"/>
              <a:t>: of the speaker, mood of the poem</a:t>
            </a:r>
          </a:p>
          <a:p>
            <a:pPr>
              <a:buNone/>
            </a:pPr>
            <a:r>
              <a:rPr lang="en-CA" sz="2000" dirty="0">
                <a:solidFill>
                  <a:srgbClr val="FF0000"/>
                </a:solidFill>
              </a:rPr>
              <a:t>Shift</a:t>
            </a:r>
            <a:r>
              <a:rPr lang="en-CA" sz="2000" dirty="0"/>
              <a:t>: transition in emotions, thinking </a:t>
            </a:r>
          </a:p>
          <a:p>
            <a:pPr>
              <a:buNone/>
            </a:pPr>
            <a:r>
              <a:rPr lang="en-CA" sz="2000" dirty="0">
                <a:solidFill>
                  <a:srgbClr val="FF0000"/>
                </a:solidFill>
              </a:rPr>
              <a:t>Themes</a:t>
            </a:r>
            <a:r>
              <a:rPr lang="en-CA" sz="2000" dirty="0"/>
              <a:t>: What is the poet’s message?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a:solidFill>
                  <a:srgbClr val="FF0000"/>
                </a:solidFill>
              </a:rPr>
              <a:t>Specific Expectations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a:buNone/>
            </a:pPr>
            <a:r>
              <a:rPr lang="en-CA" sz="1400" dirty="0"/>
              <a:t>Reading For Meaning</a:t>
            </a:r>
          </a:p>
          <a:p>
            <a:pPr>
              <a:buNone/>
            </a:pPr>
            <a:r>
              <a:rPr lang="en-CA" sz="1400" dirty="0"/>
              <a:t>1.1 read a variety of student- and teacher-selected texts from diverse cultures and historical periods, identifying specific purposes for reading</a:t>
            </a:r>
          </a:p>
          <a:p>
            <a:pPr>
              <a:buNone/>
            </a:pPr>
            <a:r>
              <a:rPr lang="en-CA" sz="1400" dirty="0"/>
              <a:t>1.2 select and use, with increasing facility, the most appropriate reading comprehension strategies to understand texts, including complex and challenging texts </a:t>
            </a:r>
          </a:p>
          <a:p>
            <a:pPr>
              <a:buNone/>
            </a:pPr>
            <a:r>
              <a:rPr lang="en-CA" sz="1400" dirty="0"/>
              <a:t>1.3 identify the most important ideas and supporting details in texts, including complex and challenging texts</a:t>
            </a:r>
          </a:p>
          <a:p>
            <a:pPr>
              <a:buNone/>
            </a:pPr>
            <a:r>
              <a:rPr lang="en-CA" sz="1400" dirty="0"/>
              <a:t>1.4 make and explain inferences of increasing subtlety and insight about texts, including complex and challenging texts, supporting their explanations with well-chosen stated and implied ideas from the texts</a:t>
            </a:r>
          </a:p>
          <a:p>
            <a:pPr>
              <a:buNone/>
            </a:pPr>
            <a:r>
              <a:rPr lang="en-CA" sz="1400" dirty="0"/>
              <a:t>1.5 extend understanding of texts, including complex and challenging texts, by making rich and increasingly insightful connections between the ideas in them and personal knowledge, experience, and insights; other texts; and the world around them</a:t>
            </a:r>
          </a:p>
          <a:p>
            <a:pPr>
              <a:buNone/>
            </a:pPr>
            <a:r>
              <a:rPr lang="en-CA" sz="1400" dirty="0"/>
              <a:t>1.6 analyse texts in terms of the information, ideas, issues, or themes they explore, examining how various aspects of the texts contribute to the presentation or development of these elements</a:t>
            </a:r>
          </a:p>
          <a:p>
            <a:pPr>
              <a:buNone/>
            </a:pPr>
            <a:r>
              <a:rPr lang="en-CA" sz="1400" dirty="0"/>
              <a:t>1.7 evaluate the effectiveness of texts, including complex and challenging texts, using evidence from the text insightfully to support their opinions</a:t>
            </a:r>
          </a:p>
          <a:p>
            <a:pPr>
              <a:buNone/>
            </a:pPr>
            <a:endParaRPr lang="en-CA"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Expectations</a:t>
            </a:r>
          </a:p>
        </p:txBody>
      </p:sp>
      <p:sp>
        <p:nvSpPr>
          <p:cNvPr id="3" name="Content Placeholder 2"/>
          <p:cNvSpPr>
            <a:spLocks noGrp="1"/>
          </p:cNvSpPr>
          <p:nvPr>
            <p:ph idx="1"/>
          </p:nvPr>
        </p:nvSpPr>
        <p:spPr/>
        <p:txBody>
          <a:bodyPr>
            <a:normAutofit/>
          </a:bodyPr>
          <a:lstStyle/>
          <a:p>
            <a:pPr>
              <a:buNone/>
            </a:pPr>
            <a:r>
              <a:rPr lang="en-CA" sz="1400" dirty="0"/>
              <a:t>Understanding Form and Style</a:t>
            </a:r>
          </a:p>
          <a:p>
            <a:pPr>
              <a:buNone/>
            </a:pPr>
            <a:r>
              <a:rPr lang="en-CA" sz="1400" dirty="0"/>
              <a:t>2.1 identify a variety of characteristics of literary, informational, and graphic text forms and demonstrate insight into the way they help communicate meaning</a:t>
            </a:r>
          </a:p>
          <a:p>
            <a:pPr>
              <a:buNone/>
            </a:pPr>
            <a:r>
              <a:rPr lang="en-CA" sz="1400" dirty="0"/>
              <a:t>2.2 identify a variety of text features and demonstrate insight into the way they communicate meaning</a:t>
            </a:r>
          </a:p>
          <a:p>
            <a:pPr>
              <a:buNone/>
            </a:pPr>
            <a:r>
              <a:rPr lang="en-CA" sz="1400" dirty="0"/>
              <a:t>2.3 identify a variety of elements of style in texts and explain how they help communicate meaning and enhance the effectiveness of the texts</a:t>
            </a:r>
          </a:p>
          <a:p>
            <a:pPr>
              <a:buNone/>
            </a:pPr>
            <a:endParaRPr lang="en-CA" sz="1400" dirty="0"/>
          </a:p>
          <a:p>
            <a:pPr>
              <a:buNone/>
            </a:pPr>
            <a:r>
              <a:rPr lang="en-CA" sz="1400" dirty="0"/>
              <a:t>Reading With Fluency</a:t>
            </a:r>
          </a:p>
          <a:p>
            <a:pPr>
              <a:buNone/>
            </a:pPr>
            <a:r>
              <a:rPr lang="en-CA" sz="1400" dirty="0"/>
              <a:t>3.1 automatically understand most words in a variety of reading contexts</a:t>
            </a:r>
          </a:p>
          <a:p>
            <a:pPr>
              <a:buNone/>
            </a:pPr>
            <a:r>
              <a:rPr lang="en-CA" sz="1400" dirty="0"/>
              <a:t>3.2 use decoding strategies effectively to read and understand unfamiliar words, including words of increasing difficulty</a:t>
            </a:r>
          </a:p>
          <a:p>
            <a:pPr>
              <a:buNone/>
            </a:pPr>
            <a:r>
              <a:rPr lang="en-CA" sz="1400" dirty="0"/>
              <a:t>3.3 regularly use a variety of strategies to explore and expand vocabulary, discerning shades of meaning and assessing the precision with which words are used in the texts they are reading</a:t>
            </a:r>
          </a:p>
          <a:p>
            <a:pPr>
              <a:buNone/>
            </a:pPr>
            <a:endParaRPr lang="en-CA" sz="1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TotalTime>
  <Words>1561</Words>
  <Application>Microsoft Office PowerPoint</Application>
  <PresentationFormat>On-screen Show (4:3)</PresentationFormat>
  <Paragraphs>106</Paragraphs>
  <Slides>11</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ENG4U Assignment #1 Poem Response</vt:lpstr>
      <vt:lpstr>Directions</vt:lpstr>
      <vt:lpstr>Requirements</vt:lpstr>
      <vt:lpstr>Follow This Plan!</vt:lpstr>
      <vt:lpstr>Song To Analyse</vt:lpstr>
      <vt:lpstr>Song to Analyze</vt:lpstr>
      <vt:lpstr>TPCAST Analysis</vt:lpstr>
      <vt:lpstr>Specific Expectations</vt:lpstr>
      <vt:lpstr>Expectations</vt:lpstr>
      <vt:lpstr>Expectations</vt:lpstr>
      <vt:lpstr>Expectations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Gillian</dc:creator>
  <cp:lastModifiedBy>gillian.matthews@sympatico.ca</cp:lastModifiedBy>
  <cp:revision>54</cp:revision>
  <dcterms:created xsi:type="dcterms:W3CDTF">2019-05-05T23:22:58Z</dcterms:created>
  <dcterms:modified xsi:type="dcterms:W3CDTF">2022-10-21T14:16:52Z</dcterms:modified>
</cp:coreProperties>
</file>