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2023-09-26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CHV20: Assignment #1</a:t>
            </a:r>
            <a:br>
              <a:rPr lang="en-CA" sz="3200" dirty="0"/>
            </a:br>
            <a:r>
              <a:rPr lang="en-CA" sz="3200" dirty="0">
                <a:solidFill>
                  <a:srgbClr val="C00000"/>
                </a:solidFill>
              </a:rPr>
              <a:t>Canadian Current Event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Using the Political Research and Inquiry Method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Research a Current Canadian News Event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Connecting to Canadian Civic Rights, Freedoms and Responsibilities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Own Opinions and Personal Connections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/>
              </a:solidFill>
            </a:endParaRPr>
          </a:p>
        </p:txBody>
      </p:sp>
      <p:pic>
        <p:nvPicPr>
          <p:cNvPr id="7170" name="Picture 2" descr="Image result for assignment pictures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825896" cy="1982838"/>
          </a:xfrm>
          <a:prstGeom prst="rect">
            <a:avLst/>
          </a:prstGeom>
          <a:noFill/>
        </p:spPr>
      </p:pic>
      <p:sp>
        <p:nvSpPr>
          <p:cNvPr id="6146" name="AutoShape 2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148" name="AutoShape 4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4" name="Picture 2" descr="What is Research? - Purpose of Research">
            <a:extLst>
              <a:ext uri="{FF2B5EF4-FFF2-40B4-BE49-F238E27FC236}">
                <a16:creationId xmlns:a16="http://schemas.microsoft.com/office/drawing/2014/main" id="{665EC198-7970-2113-CBCB-427824607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55274"/>
            <a:ext cx="3270973" cy="16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wn Nylon Canadian Flag">
            <a:extLst>
              <a:ext uri="{FF2B5EF4-FFF2-40B4-BE49-F238E27FC236}">
                <a16:creationId xmlns:a16="http://schemas.microsoft.com/office/drawing/2014/main" id="{F1BD2BC1-3C15-ED77-F81F-E0C9CA5A9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38401"/>
            <a:ext cx="1605090" cy="12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Sewn Nylon Canadian Flag">
            <a:extLst>
              <a:ext uri="{FF2B5EF4-FFF2-40B4-BE49-F238E27FC236}">
                <a16:creationId xmlns:a16="http://schemas.microsoft.com/office/drawing/2014/main" id="{6E675B65-8B8B-66D6-2EBB-5EBCC6E3A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89" y="5338401"/>
            <a:ext cx="1605090" cy="12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Working in </a:t>
            </a:r>
            <a:r>
              <a:rPr lang="en-US" sz="2000" dirty="0">
                <a:solidFill>
                  <a:srgbClr val="C00000"/>
                </a:solidFill>
              </a:rPr>
              <a:t>groups of 1-3</a:t>
            </a:r>
            <a:r>
              <a:rPr lang="en-US" sz="2000" dirty="0"/>
              <a:t>, you will find </a:t>
            </a:r>
            <a:r>
              <a:rPr lang="en-US" sz="2000" dirty="0">
                <a:solidFill>
                  <a:srgbClr val="C00000"/>
                </a:solidFill>
              </a:rPr>
              <a:t>ONE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article/video/blog etc. </a:t>
            </a:r>
            <a:r>
              <a:rPr lang="en-US" sz="2000" dirty="0"/>
              <a:t>on 1 current </a:t>
            </a:r>
            <a:r>
              <a:rPr lang="en-US" sz="2000" dirty="0">
                <a:solidFill>
                  <a:srgbClr val="C00000"/>
                </a:solidFill>
              </a:rPr>
              <a:t>Canadian Event </a:t>
            </a:r>
            <a:r>
              <a:rPr lang="en-US" sz="2000" dirty="0"/>
              <a:t>affecting the </a:t>
            </a:r>
            <a:r>
              <a:rPr lang="en-US" sz="2000" dirty="0">
                <a:solidFill>
                  <a:srgbClr val="C00000"/>
                </a:solidFill>
              </a:rPr>
              <a:t>rights, freedoms and/or responsibilities of Canadian Citizens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/>
              <a:t>Prepare an </a:t>
            </a:r>
            <a:r>
              <a:rPr lang="en-US" sz="2000" dirty="0">
                <a:solidFill>
                  <a:srgbClr val="C00000"/>
                </a:solidFill>
              </a:rPr>
              <a:t>Oral and Visual Presentation </a:t>
            </a:r>
            <a:r>
              <a:rPr lang="en-US" sz="2000" dirty="0"/>
              <a:t>on </a:t>
            </a:r>
            <a:r>
              <a:rPr lang="en-US" sz="2000" dirty="0">
                <a:solidFill>
                  <a:srgbClr val="C00000"/>
                </a:solidFill>
              </a:rPr>
              <a:t>1 Current Canadian Event </a:t>
            </a:r>
            <a:r>
              <a:rPr lang="en-US" sz="2000" dirty="0"/>
              <a:t>(small or large), affecting the </a:t>
            </a:r>
            <a:r>
              <a:rPr lang="en-US" sz="2000" dirty="0">
                <a:solidFill>
                  <a:srgbClr val="C00000"/>
                </a:solidFill>
              </a:rPr>
              <a:t>rights, freedoms and/or responsibilities of Canadian Citizens</a:t>
            </a:r>
            <a:r>
              <a:rPr lang="en-US" sz="2000" dirty="0"/>
              <a:t>. Use the </a:t>
            </a:r>
            <a:r>
              <a:rPr lang="en-US" sz="2000" dirty="0">
                <a:solidFill>
                  <a:srgbClr val="C00000"/>
                </a:solidFill>
              </a:rPr>
              <a:t>Guiding Questions </a:t>
            </a:r>
            <a:r>
              <a:rPr lang="en-US" sz="2000" dirty="0"/>
              <a:t>on </a:t>
            </a:r>
            <a:r>
              <a:rPr lang="en-US" sz="2000" dirty="0">
                <a:solidFill>
                  <a:srgbClr val="C00000"/>
                </a:solidFill>
              </a:rPr>
              <a:t>Slide 4 </a:t>
            </a:r>
            <a:r>
              <a:rPr lang="en-US" sz="2000" dirty="0"/>
              <a:t>to assist you in your Planning.</a:t>
            </a:r>
          </a:p>
          <a:p>
            <a:pPr marL="457200" indent="-457200">
              <a:buAutoNum type="arabicPeriod"/>
            </a:pPr>
            <a:r>
              <a:rPr lang="en-US" sz="2000" dirty="0"/>
              <a:t>Choose a </a:t>
            </a:r>
            <a:r>
              <a:rPr lang="en-US" sz="2000" dirty="0">
                <a:solidFill>
                  <a:srgbClr val="C00000"/>
                </a:solidFill>
              </a:rPr>
              <a:t>format for your Presentation </a:t>
            </a:r>
            <a:r>
              <a:rPr lang="en-US" sz="2000" dirty="0"/>
              <a:t>(ex. Google Slides, Prezi, Canva etc.).Be creative!  Add pictures, </a:t>
            </a:r>
            <a:r>
              <a:rPr lang="en-US" sz="2000" dirty="0" err="1"/>
              <a:t>colour</a:t>
            </a:r>
            <a:r>
              <a:rPr lang="en-US" sz="2000" dirty="0"/>
              <a:t>, designs to  your Presentation!</a:t>
            </a:r>
          </a:p>
          <a:p>
            <a:pPr marL="457200" indent="-457200">
              <a:buAutoNum type="arabicPeriod"/>
            </a:pPr>
            <a:r>
              <a:rPr lang="en-US" sz="2000" dirty="0"/>
              <a:t>Remember by add your own beliefs, opinions and values and experience from your own society.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Document your sources </a:t>
            </a:r>
            <a:r>
              <a:rPr lang="en-US" sz="2000" dirty="0"/>
              <a:t>at the end of your Presentation using APA/MLA Format</a:t>
            </a:r>
          </a:p>
          <a:p>
            <a:pPr marL="457200" indent="-457200">
              <a:buAutoNum type="arabicPeriod"/>
            </a:pPr>
            <a:endParaRPr lang="en-US" sz="20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Written Section</a:t>
            </a:r>
            <a:r>
              <a:rPr lang="en-US" sz="2000" dirty="0"/>
              <a:t>: Key Titles to show each Section; Answers to Guiding Questions in key Points; add pictures, photos, designs etc. 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Oral Presentation</a:t>
            </a:r>
            <a:r>
              <a:rPr lang="en-US" sz="2000" dirty="0"/>
              <a:t>: Speak confidently and naturally (2-5 minutes); Be ready to answer Discussion Questions</a:t>
            </a:r>
          </a:p>
          <a:p>
            <a:pPr marL="457200" indent="-457200">
              <a:buAutoNum type="arabicPeriod"/>
            </a:pPr>
            <a:r>
              <a:rPr lang="en-US" sz="2000" dirty="0"/>
              <a:t>Include your </a:t>
            </a:r>
            <a:r>
              <a:rPr lang="en-US" sz="2000" dirty="0">
                <a:solidFill>
                  <a:srgbClr val="C00000"/>
                </a:solidFill>
              </a:rPr>
              <a:t>own opinions, feelings, beliefs, experiences and connections to your Current Event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Documentation of Sources</a:t>
            </a:r>
            <a:r>
              <a:rPr lang="en-US" sz="2000" dirty="0"/>
              <a:t>: Put your sources in APA/MLA Format</a:t>
            </a:r>
          </a:p>
          <a:p>
            <a:pPr marL="457200" indent="-457200">
              <a:buAutoNum type="arabicPeriod"/>
            </a:pPr>
            <a:r>
              <a:rPr lang="en-US" sz="2000" dirty="0"/>
              <a:t>Consult the </a:t>
            </a:r>
            <a:r>
              <a:rPr lang="en-US" sz="2000" dirty="0">
                <a:solidFill>
                  <a:srgbClr val="C00000"/>
                </a:solidFill>
              </a:rPr>
              <a:t>Assignment Directions and Upcoming Success Criteria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/>
              <a:t>Show your work </a:t>
            </a:r>
            <a:r>
              <a:rPr lang="en-US" sz="2000" dirty="0">
                <a:solidFill>
                  <a:srgbClr val="C00000"/>
                </a:solidFill>
              </a:rPr>
              <a:t>BEFORE posting for your Of Learning Progress Mark.</a:t>
            </a:r>
          </a:p>
          <a:p>
            <a:pPr marL="457200" indent="-457200">
              <a:buAutoNum type="arabicPeriod"/>
            </a:pPr>
            <a:endParaRPr lang="en-US" sz="2000" u="sng" dirty="0"/>
          </a:p>
          <a:p>
            <a:pPr marL="0" indent="0">
              <a:buNone/>
            </a:pPr>
            <a:endParaRPr lang="en-US" sz="20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4093-A935-0A56-A20F-7FC1005D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Guiding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1185B-F518-81CC-E81A-D586AAECF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dirty="0"/>
              <a:t>**You may change these or adjust them to suit your presentation and interests.  You need a total of </a:t>
            </a:r>
            <a:r>
              <a:rPr lang="en-CA" sz="2000" dirty="0">
                <a:solidFill>
                  <a:srgbClr val="C00000"/>
                </a:solidFill>
              </a:rPr>
              <a:t>4 Questions</a:t>
            </a:r>
            <a:r>
              <a:rPr lang="en-CA" sz="2000" dirty="0"/>
              <a:t>. Each question can be on a separate slide</a:t>
            </a:r>
          </a:p>
          <a:p>
            <a:pPr marL="457200" indent="-457200">
              <a:buAutoNum type="arabicPeriod"/>
            </a:pPr>
            <a:r>
              <a:rPr lang="en-CA" sz="2000" dirty="0"/>
              <a:t>What are the </a:t>
            </a:r>
            <a:r>
              <a:rPr lang="en-CA" sz="2000" dirty="0">
                <a:solidFill>
                  <a:srgbClr val="C00000"/>
                </a:solidFill>
              </a:rPr>
              <a:t>Main Points of your Current Event</a:t>
            </a:r>
            <a:r>
              <a:rPr lang="en-CA" sz="2000" dirty="0"/>
              <a:t>? </a:t>
            </a:r>
            <a:r>
              <a:rPr lang="en-CA" sz="2000" dirty="0">
                <a:solidFill>
                  <a:srgbClr val="C00000"/>
                </a:solidFill>
              </a:rPr>
              <a:t>(Who, What, When, Where, Why, How)</a:t>
            </a:r>
          </a:p>
          <a:p>
            <a:pPr marL="457200" indent="-457200">
              <a:buAutoNum type="arabicPeriod"/>
            </a:pPr>
            <a:r>
              <a:rPr lang="en-CA" sz="2000" dirty="0"/>
              <a:t>How does your </a:t>
            </a:r>
            <a:r>
              <a:rPr lang="en-CA" sz="2000" dirty="0">
                <a:solidFill>
                  <a:srgbClr val="C00000"/>
                </a:solidFill>
              </a:rPr>
              <a:t>Current Event impact the civic rights, freedoms and responsibilities </a:t>
            </a:r>
            <a:r>
              <a:rPr lang="en-CA" sz="2000" dirty="0"/>
              <a:t>of </a:t>
            </a:r>
            <a:r>
              <a:rPr lang="en-CA" sz="2000" dirty="0">
                <a:solidFill>
                  <a:srgbClr val="C00000"/>
                </a:solidFill>
              </a:rPr>
              <a:t>Canadian citizens</a:t>
            </a:r>
            <a:r>
              <a:rPr lang="en-CA" sz="2000" dirty="0"/>
              <a:t>?</a:t>
            </a:r>
          </a:p>
          <a:p>
            <a:pPr marL="457200" indent="-457200">
              <a:buAutoNum type="arabicPeriod"/>
            </a:pPr>
            <a:r>
              <a:rPr lang="en-CA" sz="2000" dirty="0"/>
              <a:t>List any </a:t>
            </a:r>
            <a:r>
              <a:rPr lang="en-CA" sz="2000" dirty="0">
                <a:solidFill>
                  <a:srgbClr val="C00000"/>
                </a:solidFill>
              </a:rPr>
              <a:t>Positives or Solutions for the civic rights, freedoms and responsibilities </a:t>
            </a:r>
            <a:r>
              <a:rPr lang="en-CA" sz="2000" dirty="0"/>
              <a:t>of </a:t>
            </a:r>
            <a:r>
              <a:rPr lang="en-CA" sz="2000" dirty="0">
                <a:solidFill>
                  <a:srgbClr val="C00000"/>
                </a:solidFill>
              </a:rPr>
              <a:t>Canadian Citizens </a:t>
            </a:r>
            <a:r>
              <a:rPr lang="en-CA" sz="2000" dirty="0"/>
              <a:t>from your </a:t>
            </a:r>
            <a:r>
              <a:rPr lang="en-CA" sz="2000" dirty="0">
                <a:solidFill>
                  <a:srgbClr val="C00000"/>
                </a:solidFill>
              </a:rPr>
              <a:t>Current Event</a:t>
            </a:r>
            <a:r>
              <a:rPr lang="en-CA" sz="2000" dirty="0"/>
              <a:t>. (if any)</a:t>
            </a:r>
          </a:p>
          <a:p>
            <a:pPr marL="0" indent="0">
              <a:buNone/>
            </a:pPr>
            <a:r>
              <a:rPr lang="en-CA" sz="2000" dirty="0"/>
              <a:t>4.     What are your </a:t>
            </a:r>
            <a:r>
              <a:rPr lang="en-CA" sz="2000" dirty="0">
                <a:solidFill>
                  <a:srgbClr val="C00000"/>
                </a:solidFill>
              </a:rPr>
              <a:t>opinions and personal connections </a:t>
            </a:r>
            <a:r>
              <a:rPr lang="en-CA" sz="2000" dirty="0"/>
              <a:t>to this Current Event?  Is it </a:t>
            </a:r>
            <a:r>
              <a:rPr lang="en-CA" sz="2000" dirty="0">
                <a:solidFill>
                  <a:srgbClr val="C00000"/>
                </a:solidFill>
              </a:rPr>
              <a:t>similar or different to issues in your community or society</a:t>
            </a:r>
            <a:r>
              <a:rPr lang="en-CA" sz="2000" dirty="0"/>
              <a:t>?  Explain your thinking.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2546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/>
              <a:t>A1.1 formulate different types of questions to guide investigations into issues, events, and/or developments of civic importance (e.g., factual questions:</a:t>
            </a:r>
          </a:p>
          <a:p>
            <a:pPr>
              <a:buNone/>
            </a:pPr>
            <a:r>
              <a:rPr lang="en-US" sz="1600" dirty="0"/>
              <a:t>A1.2 select and organize relevant evidence, data, and information on issues, events, and/or developments of civic importance from a variety of primary and secondary sources</a:t>
            </a:r>
          </a:p>
          <a:p>
            <a:pPr>
              <a:buNone/>
            </a:pPr>
            <a:r>
              <a:rPr lang="en-US" sz="1600" dirty="0"/>
              <a:t>A1.3 assess the credibility of sources relevant to their investigations</a:t>
            </a:r>
          </a:p>
          <a:p>
            <a:pPr>
              <a:buNone/>
            </a:pPr>
            <a:r>
              <a:rPr lang="en-US" sz="1600" dirty="0"/>
              <a:t>A1.4 interpret and </a:t>
            </a:r>
            <a:r>
              <a:rPr lang="en-US" sz="1600" dirty="0" err="1"/>
              <a:t>analyse</a:t>
            </a:r>
            <a:r>
              <a:rPr lang="en-US" sz="1600" dirty="0"/>
              <a:t> evidence, data, and information relevant to their investigations using various tools, strategies, and approaches appropriate for political inquiry</a:t>
            </a:r>
          </a:p>
          <a:p>
            <a:pPr>
              <a:buNone/>
            </a:pPr>
            <a:r>
              <a:rPr lang="en-US" sz="1600" dirty="0"/>
              <a:t>A1.5 use the concepts of political thinking (i.e., political significance, objectives and results, stability and change, political perspective) when </a:t>
            </a:r>
            <a:r>
              <a:rPr lang="en-US" sz="1600" dirty="0" err="1"/>
              <a:t>analysing</a:t>
            </a:r>
            <a:r>
              <a:rPr lang="en-US" sz="1600" dirty="0"/>
              <a:t> and evaluating evidence, data, and information and formulating conclusions and/or judgments about issues, events, and/or developments of civic importance</a:t>
            </a:r>
          </a:p>
          <a:p>
            <a:pPr>
              <a:buNone/>
            </a:pPr>
            <a:r>
              <a:rPr lang="en-US" sz="1600" dirty="0"/>
              <a:t>A1.6 evaluate and synthesize their findings to formulate conclusions and/or make informed judgements or predictions about the issues, events, and/or developments they are investigating </a:t>
            </a:r>
          </a:p>
          <a:p>
            <a:pPr>
              <a:buNone/>
            </a:pPr>
            <a:r>
              <a:rPr lang="en-US" sz="1600" dirty="0"/>
              <a:t>A1.7 communicate their ideas, arguments, and conclusions using various formats and styles, as appropriate for the intended audiences and purpose</a:t>
            </a:r>
          </a:p>
          <a:p>
            <a:pPr>
              <a:buNone/>
            </a:pPr>
            <a:r>
              <a:rPr lang="en-US" sz="1600" dirty="0"/>
              <a:t>A1.8 use accepted forms of documentation</a:t>
            </a:r>
          </a:p>
          <a:p>
            <a:pPr>
              <a:buNone/>
            </a:pPr>
            <a:r>
              <a:rPr lang="en-US" sz="1600" dirty="0"/>
              <a:t>A1.9 use appropriate terminology when communicating the results of their investigations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0B0F9-9962-1ED7-FCF5-C7E9749C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768DF-8C6F-DA88-DDBF-5F3198D6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B1.1 describe some civic issues of local, national, and/or global significance </a:t>
            </a:r>
          </a:p>
          <a:p>
            <a:pPr marL="0" indent="0">
              <a:buNone/>
            </a:pPr>
            <a:r>
              <a:rPr lang="en-US" sz="1800" dirty="0"/>
              <a:t>B1.2 describe fundamental beliefs and values associated with democratic citizenship in Canada (e.g., rule of law; freedom of expression; freedom of religion; equity; respect for human dignity, the rights of others, and the common good; social responsibility), and explain ways in which they are reflected in citizen actions</a:t>
            </a:r>
          </a:p>
          <a:p>
            <a:pPr marL="0" indent="0">
              <a:buNone/>
            </a:pPr>
            <a:r>
              <a:rPr lang="en-US" sz="1800" dirty="0"/>
              <a:t>B1.3 explain why it is important for people to engage in civic action, and identify various reasons why individuals and groups engage in such action</a:t>
            </a:r>
          </a:p>
          <a:p>
            <a:pPr marL="0" indent="0">
              <a:buNone/>
            </a:pPr>
            <a:r>
              <a:rPr lang="en-US" sz="1800" dirty="0"/>
              <a:t>B1.4 communicate their own position on some issues of civic importance at the local, national, and/or global level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428583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749</Words>
  <Application>Microsoft Office PowerPoint</Application>
  <PresentationFormat>On-screen Show (4:3)</PresentationFormat>
  <Paragraphs>42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CHV20: Assignment #1 Canadian Current Event Presentation</vt:lpstr>
      <vt:lpstr>Directions</vt:lpstr>
      <vt:lpstr>Requirements</vt:lpstr>
      <vt:lpstr>Guiding Questions</vt:lpstr>
      <vt:lpstr>Expectations</vt:lpstr>
      <vt:lpstr>Expectations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 Matthews</cp:lastModifiedBy>
  <cp:revision>64</cp:revision>
  <dcterms:created xsi:type="dcterms:W3CDTF">2019-05-05T23:22:58Z</dcterms:created>
  <dcterms:modified xsi:type="dcterms:W3CDTF">2023-09-26T15:10:33Z</dcterms:modified>
</cp:coreProperties>
</file>