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63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51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2023-10-04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2cjournal.ca/2022/11/doug-fords-use-of-the-notwithstanding-clause-keeping-ontarios-schools-open/" TargetMode="External"/><Relationship Id="rId2" Type="http://schemas.openxmlformats.org/officeDocument/2006/relationships/hyperlink" Target="https://www.thecanadianencyclopedia.ca/en/article/notwithstanding-claus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CHV20: Assignment #2</a:t>
            </a:r>
            <a:br>
              <a:rPr lang="en-CA" sz="3200" dirty="0"/>
            </a:br>
            <a:r>
              <a:rPr lang="en-CA" sz="3200" dirty="0"/>
              <a:t>Notwithstanding Clause </a:t>
            </a:r>
            <a:r>
              <a:rPr lang="en-CA" sz="3200"/>
              <a:t>Paragraph Reflection</a:t>
            </a:r>
            <a:endParaRPr lang="en-CA" sz="32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Importance of the Notwithstanding Clause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Rights and Responsibilities of Provincial Government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Rights and Freedoms of the Canadian Citizens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>
                <a:solidFill>
                  <a:schemeClr val="tx1"/>
                </a:solidFill>
              </a:rPr>
              <a:t>Own Opinions and Beliefs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CA" sz="2400" dirty="0">
              <a:solidFill>
                <a:schemeClr val="tx1"/>
              </a:solidFill>
            </a:endParaRPr>
          </a:p>
        </p:txBody>
      </p:sp>
      <p:pic>
        <p:nvPicPr>
          <p:cNvPr id="7170" name="Picture 2" descr="Image result for assignment pictures clip a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2825896" cy="1982838"/>
          </a:xfrm>
          <a:prstGeom prst="rect">
            <a:avLst/>
          </a:prstGeom>
          <a:noFill/>
        </p:spPr>
      </p:pic>
      <p:sp>
        <p:nvSpPr>
          <p:cNvPr id="6146" name="AutoShape 2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6148" name="AutoShape 4" descr="K:\TCA-Grade 11 Geography CGG3O\OF Learing Rubrics etc\diverse-family-picnic-outdoors-togetherness-260nw-5948033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30" name="Picture 6" descr="Sewn Nylon Canadian Flag">
            <a:extLst>
              <a:ext uri="{FF2B5EF4-FFF2-40B4-BE49-F238E27FC236}">
                <a16:creationId xmlns:a16="http://schemas.microsoft.com/office/drawing/2014/main" id="{F1BD2BC1-3C15-ED77-F81F-E0C9CA5A9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Sewn Nylon Canadian Flag">
            <a:extLst>
              <a:ext uri="{FF2B5EF4-FFF2-40B4-BE49-F238E27FC236}">
                <a16:creationId xmlns:a16="http://schemas.microsoft.com/office/drawing/2014/main" id="{6E675B65-8B8B-66D6-2EBB-5EBCC6E3A9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89" y="5338401"/>
            <a:ext cx="1605090" cy="12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anadian Government Stock Photos, Pictures &amp; Royalty-Free ...">
            <a:extLst>
              <a:ext uri="{FF2B5EF4-FFF2-40B4-BE49-F238E27FC236}">
                <a16:creationId xmlns:a16="http://schemas.microsoft.com/office/drawing/2014/main" id="{121869D4-FBD0-11DC-5642-8E899DBDE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167" y="179364"/>
            <a:ext cx="2862068" cy="1903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Directions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400" dirty="0"/>
              <a:t>Review the </a:t>
            </a:r>
            <a:r>
              <a:rPr lang="en-US" sz="2400" dirty="0">
                <a:solidFill>
                  <a:srgbClr val="C00000"/>
                </a:solidFill>
              </a:rPr>
              <a:t>Resources on the Notwithstanding Clause</a:t>
            </a:r>
            <a:r>
              <a:rPr lang="en-US" sz="2400" dirty="0"/>
              <a:t>**See Slide 5.</a:t>
            </a:r>
          </a:p>
          <a:p>
            <a:pPr marL="457200" indent="-457200">
              <a:buAutoNum type="arabicPeriod"/>
            </a:pPr>
            <a:r>
              <a:rPr lang="en-US" sz="2400" dirty="0"/>
              <a:t>Prepare </a:t>
            </a:r>
            <a:r>
              <a:rPr lang="en-US" sz="2400" dirty="0">
                <a:solidFill>
                  <a:srgbClr val="C00000"/>
                </a:solidFill>
              </a:rPr>
              <a:t>ONE FULL PARAGRAPH REFLECTION (8-10 full sentences) </a:t>
            </a:r>
            <a:r>
              <a:rPr lang="en-US" sz="2400" dirty="0"/>
              <a:t>explaining the </a:t>
            </a:r>
            <a:r>
              <a:rPr lang="en-US" sz="2400" dirty="0">
                <a:solidFill>
                  <a:srgbClr val="C00000"/>
                </a:solidFill>
              </a:rPr>
              <a:t>importance of the Notwithstanding Clause </a:t>
            </a:r>
            <a:r>
              <a:rPr lang="en-US" sz="2400" dirty="0"/>
              <a:t>in the </a:t>
            </a:r>
            <a:r>
              <a:rPr lang="en-US" sz="2400" dirty="0">
                <a:solidFill>
                  <a:srgbClr val="C00000"/>
                </a:solidFill>
              </a:rPr>
              <a:t>Canadian Government </a:t>
            </a:r>
            <a:r>
              <a:rPr lang="en-US" sz="2400" dirty="0"/>
              <a:t>and how it </a:t>
            </a:r>
            <a:r>
              <a:rPr lang="en-US" sz="2400" dirty="0">
                <a:solidFill>
                  <a:srgbClr val="C00000"/>
                </a:solidFill>
              </a:rPr>
              <a:t>affects the everyday rights and responsibilities </a:t>
            </a:r>
            <a:r>
              <a:rPr lang="en-US" sz="2400" dirty="0"/>
              <a:t>of </a:t>
            </a:r>
            <a:r>
              <a:rPr lang="en-US" sz="2400" dirty="0">
                <a:solidFill>
                  <a:srgbClr val="C00000"/>
                </a:solidFill>
              </a:rPr>
              <a:t>Canadian Citizens</a:t>
            </a:r>
            <a:r>
              <a:rPr lang="en-US" sz="2400" dirty="0"/>
              <a:t>. </a:t>
            </a:r>
          </a:p>
          <a:p>
            <a:pPr marL="457200" indent="-457200">
              <a:buAutoNum type="arabicPeriod"/>
            </a:pPr>
            <a:r>
              <a:rPr lang="en-US" sz="2400" dirty="0"/>
              <a:t>Use the </a:t>
            </a:r>
            <a:r>
              <a:rPr lang="en-US" sz="2400" dirty="0">
                <a:solidFill>
                  <a:srgbClr val="C00000"/>
                </a:solidFill>
              </a:rPr>
              <a:t>Guiding Questions on Slide 4 </a:t>
            </a:r>
            <a:r>
              <a:rPr lang="en-US" sz="2400" dirty="0"/>
              <a:t>to help you write your Paragraph.</a:t>
            </a:r>
          </a:p>
          <a:p>
            <a:pPr marL="457200" indent="-457200">
              <a:buAutoNum type="arabicPeriod"/>
            </a:pPr>
            <a:r>
              <a:rPr lang="en-US" sz="2400" dirty="0"/>
              <a:t>Use your </a:t>
            </a:r>
            <a:r>
              <a:rPr lang="en-US" sz="2400" dirty="0">
                <a:solidFill>
                  <a:srgbClr val="C00000"/>
                </a:solidFill>
              </a:rPr>
              <a:t>own words and ideas</a:t>
            </a:r>
            <a:r>
              <a:rPr lang="en-US" sz="2400" dirty="0"/>
              <a:t>.  </a:t>
            </a:r>
            <a:r>
              <a:rPr lang="en-US" sz="2400" dirty="0">
                <a:solidFill>
                  <a:srgbClr val="C00000"/>
                </a:solidFill>
              </a:rPr>
              <a:t>DO NOT plagiarize.</a:t>
            </a:r>
          </a:p>
          <a:p>
            <a:pPr marL="457200" indent="-457200">
              <a:buAutoNum type="arabicPeriod"/>
            </a:pPr>
            <a:r>
              <a:rPr lang="en-US" sz="2400" dirty="0"/>
              <a:t>Put all sources into </a:t>
            </a:r>
            <a:r>
              <a:rPr lang="en-US" sz="2400" dirty="0">
                <a:solidFill>
                  <a:srgbClr val="C00000"/>
                </a:solidFill>
              </a:rPr>
              <a:t>APA/MLA Format</a:t>
            </a:r>
            <a:r>
              <a:rPr lang="en-US" sz="2400" dirty="0"/>
              <a:t>.</a:t>
            </a:r>
          </a:p>
          <a:p>
            <a:pPr marL="457200" indent="-457200">
              <a:buAutoNum type="arabicPeriod"/>
            </a:pPr>
            <a:r>
              <a:rPr lang="en-US" sz="2400" dirty="0"/>
              <a:t>Show your work </a:t>
            </a:r>
            <a:r>
              <a:rPr lang="en-US" sz="2400" dirty="0">
                <a:solidFill>
                  <a:srgbClr val="C00000"/>
                </a:solidFill>
              </a:rPr>
              <a:t>BEFORE posting for your OF Learning Progress Mark</a:t>
            </a: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44093-A935-0A56-A20F-7FC1005D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Guiding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1185B-F518-81CC-E81A-D586AAECF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dirty="0"/>
              <a:t>**Use these questions to </a:t>
            </a:r>
            <a:r>
              <a:rPr lang="en-CA" sz="2000" dirty="0">
                <a:solidFill>
                  <a:srgbClr val="C00000"/>
                </a:solidFill>
              </a:rPr>
              <a:t>shape your Paragraph Reflection</a:t>
            </a:r>
            <a:r>
              <a:rPr lang="en-CA" sz="2000" dirty="0"/>
              <a:t>. You </a:t>
            </a:r>
            <a:r>
              <a:rPr lang="en-CA" sz="2000" dirty="0">
                <a:solidFill>
                  <a:srgbClr val="C00000"/>
                </a:solidFill>
              </a:rPr>
              <a:t>may change these or adjust them </a:t>
            </a:r>
            <a:r>
              <a:rPr lang="en-CA" sz="2000" dirty="0"/>
              <a:t>to </a:t>
            </a:r>
            <a:r>
              <a:rPr lang="en-CA" sz="2000" dirty="0">
                <a:solidFill>
                  <a:srgbClr val="C00000"/>
                </a:solidFill>
              </a:rPr>
              <a:t>suit your thinking and opinions</a:t>
            </a:r>
            <a:r>
              <a:rPr lang="en-CA" sz="2000" dirty="0"/>
              <a:t>. </a:t>
            </a:r>
          </a:p>
          <a:p>
            <a:pPr marL="457200" indent="-457200">
              <a:buAutoNum type="arabicPeriod"/>
            </a:pPr>
            <a:r>
              <a:rPr lang="en-CA" sz="2000" dirty="0"/>
              <a:t>What is the </a:t>
            </a:r>
            <a:r>
              <a:rPr lang="en-CA" sz="2000" dirty="0">
                <a:solidFill>
                  <a:srgbClr val="C00000"/>
                </a:solidFill>
              </a:rPr>
              <a:t>definition of the Notwithstanding Clause</a:t>
            </a:r>
            <a:r>
              <a:rPr lang="en-CA" sz="2000" dirty="0"/>
              <a:t>?</a:t>
            </a:r>
          </a:p>
          <a:p>
            <a:pPr marL="457200" indent="-457200">
              <a:buAutoNum type="arabicPeriod"/>
            </a:pPr>
            <a:r>
              <a:rPr lang="en-CA" sz="2000" dirty="0"/>
              <a:t>Do you believe it </a:t>
            </a:r>
            <a:r>
              <a:rPr lang="en-CA" sz="2000" dirty="0">
                <a:solidFill>
                  <a:srgbClr val="C00000"/>
                </a:solidFill>
              </a:rPr>
              <a:t>fairly protects the rights and freedoms </a:t>
            </a:r>
            <a:r>
              <a:rPr lang="en-CA" sz="2000" dirty="0"/>
              <a:t>of the </a:t>
            </a:r>
            <a:r>
              <a:rPr lang="en-CA" sz="2000" dirty="0">
                <a:solidFill>
                  <a:srgbClr val="C00000"/>
                </a:solidFill>
              </a:rPr>
              <a:t>Canadian Citizens</a:t>
            </a:r>
            <a:r>
              <a:rPr lang="en-CA" sz="2000" dirty="0"/>
              <a:t>?  Explain with 1-2 real examples</a:t>
            </a:r>
          </a:p>
          <a:p>
            <a:pPr marL="457200" indent="-457200">
              <a:buAutoNum type="arabicPeriod"/>
            </a:pPr>
            <a:r>
              <a:rPr lang="en-CA" sz="2000" dirty="0"/>
              <a:t>Do you believe it </a:t>
            </a:r>
            <a:r>
              <a:rPr lang="en-CA" sz="2000" dirty="0">
                <a:solidFill>
                  <a:srgbClr val="C00000"/>
                </a:solidFill>
              </a:rPr>
              <a:t>limits and reduces the rights and freedoms </a:t>
            </a:r>
            <a:r>
              <a:rPr lang="en-CA" sz="2000" dirty="0"/>
              <a:t>of </a:t>
            </a:r>
            <a:r>
              <a:rPr lang="en-CA" sz="2000" dirty="0">
                <a:solidFill>
                  <a:srgbClr val="C00000"/>
                </a:solidFill>
              </a:rPr>
              <a:t>Canadian Citizens</a:t>
            </a:r>
            <a:r>
              <a:rPr lang="en-CA" sz="2000" dirty="0"/>
              <a:t>? Explain with 1-2 real examples.</a:t>
            </a:r>
          </a:p>
          <a:p>
            <a:pPr marL="457200" indent="-457200">
              <a:buAutoNum type="arabicPeriod"/>
            </a:pPr>
            <a:r>
              <a:rPr lang="en-CA" sz="2000" dirty="0"/>
              <a:t>Do you </a:t>
            </a:r>
            <a:r>
              <a:rPr lang="en-CA" sz="2000" dirty="0">
                <a:solidFill>
                  <a:srgbClr val="C00000"/>
                </a:solidFill>
              </a:rPr>
              <a:t>believe that the Notwithstanding Clause </a:t>
            </a:r>
            <a:r>
              <a:rPr lang="en-CA" sz="2000" dirty="0"/>
              <a:t>should still be included in the </a:t>
            </a:r>
            <a:r>
              <a:rPr lang="en-CA" sz="2000" dirty="0">
                <a:solidFill>
                  <a:srgbClr val="C00000"/>
                </a:solidFill>
              </a:rPr>
              <a:t>Charter of Rights and Freedoms</a:t>
            </a:r>
            <a:r>
              <a:rPr lang="en-CA" sz="2000" dirty="0"/>
              <a:t>?  Explain your thinking.</a:t>
            </a:r>
          </a:p>
          <a:p>
            <a:pPr marL="0" indent="0">
              <a:buNone/>
            </a:pPr>
            <a:endParaRPr lang="en-CA" sz="2000" dirty="0"/>
          </a:p>
          <a:p>
            <a:pPr marL="457200" indent="-457200">
              <a:buAutoNum type="arabicPeriod"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025467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1EE7-122C-F1A6-04ED-899F9AE79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73F37-C7BD-A188-8F16-7754C496F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2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https://www.thecanadianencyclopedia.ca/en/article/notwithstanding-clause</a:t>
            </a:r>
            <a:endParaRPr lang="en-C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2000" dirty="0">
                <a:hlinkClick r:id="rId3"/>
              </a:rPr>
              <a:t>https://toronto.ctvnews.ca/what-is-the-notwithstanding-clause-an-explainer-on-the-rarely-used-provision-1.6132704</a:t>
            </a:r>
          </a:p>
          <a:p>
            <a:pPr marL="0" indent="0">
              <a:buNone/>
            </a:pPr>
            <a:r>
              <a:rPr lang="en-CA" sz="2000" dirty="0">
                <a:hlinkClick r:id="rId3"/>
              </a:rPr>
              <a:t>https://www.ola.org/en/legislative-business/bills/parliament-43/session-1/bill-37</a:t>
            </a:r>
          </a:p>
          <a:p>
            <a:pPr marL="0" indent="0">
              <a:buNone/>
            </a:pPr>
            <a:r>
              <a:rPr lang="en-CA" sz="2000" dirty="0">
                <a:hlinkClick r:id="rId3"/>
              </a:rPr>
              <a:t>https://www.constitutionalstudies.ca/2019/07/notwithstanding-clause-2/</a:t>
            </a:r>
          </a:p>
          <a:p>
            <a:pPr marL="0" indent="0">
              <a:buNone/>
            </a:pPr>
            <a:r>
              <a:rPr lang="en-CA" sz="2000" dirty="0">
                <a:hlinkClick r:id="rId3"/>
              </a:rPr>
              <a:t>https://c2cjournal.ca/2022/11/doug-fords-use-of-the-notwithstanding-clause-keeping-ontarios-schools-open/</a:t>
            </a:r>
            <a:endParaRPr lang="en-CA" sz="2000" dirty="0"/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54243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600" dirty="0"/>
              <a:t>A1.1 formulate different types of questions to guide investigations into issues, events, and/or developments of civic importance (e.g., factual questions:</a:t>
            </a:r>
          </a:p>
          <a:p>
            <a:pPr>
              <a:buNone/>
            </a:pPr>
            <a:r>
              <a:rPr lang="en-US" sz="1600" dirty="0"/>
              <a:t>A1.2 select and organize relevant evidence, data, and information on issues, events, and/or developments of civic importance from a variety of primary and secondary sources</a:t>
            </a:r>
          </a:p>
          <a:p>
            <a:pPr>
              <a:buNone/>
            </a:pPr>
            <a:r>
              <a:rPr lang="en-US" sz="1600" dirty="0"/>
              <a:t>A1.3 assess the credibility of sources relevant to their investigations</a:t>
            </a:r>
          </a:p>
          <a:p>
            <a:pPr>
              <a:buNone/>
            </a:pPr>
            <a:r>
              <a:rPr lang="en-US" sz="1600" dirty="0"/>
              <a:t>A1.4 interpret and </a:t>
            </a:r>
            <a:r>
              <a:rPr lang="en-US" sz="1600" dirty="0" err="1"/>
              <a:t>analyse</a:t>
            </a:r>
            <a:r>
              <a:rPr lang="en-US" sz="1600" dirty="0"/>
              <a:t> evidence, data, and information relevant to their investigations using various tools, strategies, and approaches appropriate for political inquiry</a:t>
            </a:r>
          </a:p>
          <a:p>
            <a:pPr>
              <a:buNone/>
            </a:pPr>
            <a:r>
              <a:rPr lang="en-US" sz="1600" dirty="0"/>
              <a:t>A1.5 use the concepts of political thinking (i.e., political significance, objectives and results, stability and change, political perspective) when </a:t>
            </a:r>
            <a:r>
              <a:rPr lang="en-US" sz="1600" dirty="0" err="1"/>
              <a:t>analysing</a:t>
            </a:r>
            <a:r>
              <a:rPr lang="en-US" sz="1600" dirty="0"/>
              <a:t> and evaluating evidence, data, and information and formulating conclusions and/or judgments about issues, events, and/or developments of civic importance</a:t>
            </a:r>
          </a:p>
          <a:p>
            <a:pPr>
              <a:buNone/>
            </a:pPr>
            <a:r>
              <a:rPr lang="en-US" sz="1600" dirty="0"/>
              <a:t>A1.6 evaluate and synthesize their findings to formulate conclusions and/or make informed judgements or predictions about the issues, events, and/or developments they are investigating </a:t>
            </a:r>
          </a:p>
          <a:p>
            <a:pPr>
              <a:buNone/>
            </a:pPr>
            <a:r>
              <a:rPr lang="en-US" sz="1600" dirty="0"/>
              <a:t>A1.7 communicate their ideas, arguments, and conclusions using various formats and styles, as appropriate for the intended audiences and purpose</a:t>
            </a:r>
          </a:p>
          <a:p>
            <a:pPr>
              <a:buNone/>
            </a:pPr>
            <a:r>
              <a:rPr lang="en-US" sz="1600" dirty="0"/>
              <a:t>A1.8 use accepted forms of documentation</a:t>
            </a:r>
          </a:p>
          <a:p>
            <a:pPr>
              <a:buNone/>
            </a:pPr>
            <a:r>
              <a:rPr lang="en-US" sz="1600" dirty="0"/>
              <a:t>A1.9 use appropriate terminology when communicating the results of their investigations</a:t>
            </a: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B0F9-9962-1ED7-FCF5-C7E9749C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C00000"/>
                </a:solidFill>
              </a:rPr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768DF-8C6F-DA88-DDBF-5F3198D6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B1.2 describe fundamental beliefs and values associated with democratic citizenship in Canada (e.g., rule of law; freedom of expression; freedom of religion; equity; respect for human dignity, the rights of others, and the common good; social responsibility), and explain ways in which they are reflected in citizen actions</a:t>
            </a:r>
          </a:p>
          <a:p>
            <a:pPr marL="0" indent="0">
              <a:buNone/>
            </a:pPr>
            <a:r>
              <a:rPr lang="en-US" sz="1800" dirty="0"/>
              <a:t>B1.3 explain why it is important for people to engage in civic action, and identify various reasons why individuals and groups engage in such action</a:t>
            </a:r>
          </a:p>
          <a:p>
            <a:pPr marL="0" indent="0">
              <a:buNone/>
            </a:pPr>
            <a:r>
              <a:rPr lang="en-US" sz="1800" dirty="0"/>
              <a:t>B1.4 communicate their own position on some issues of civic importance at the local, national, and/or global level </a:t>
            </a:r>
          </a:p>
          <a:p>
            <a:pPr marL="0" indent="0">
              <a:buNone/>
            </a:pPr>
            <a:r>
              <a:rPr lang="en-US" sz="1800" dirty="0"/>
              <a:t>B3.1 demonstrate an understanding that Canada’s constitution includes different elements, and </a:t>
            </a:r>
            <a:r>
              <a:rPr lang="en-US" sz="1800" dirty="0" err="1"/>
              <a:t>analyse</a:t>
            </a:r>
            <a:r>
              <a:rPr lang="en-US" sz="1800" dirty="0"/>
              <a:t> key rights of citizenship in the constitution, with particular reference to the Canadian Charter of Rights and Freedoms </a:t>
            </a:r>
          </a:p>
          <a:p>
            <a:pPr marL="0" indent="0">
              <a:buNone/>
            </a:pPr>
            <a:r>
              <a:rPr lang="en-US" sz="1800" dirty="0"/>
              <a:t>B3.4 </a:t>
            </a:r>
            <a:r>
              <a:rPr lang="en-US" sz="1800" dirty="0" err="1"/>
              <a:t>analyse</a:t>
            </a:r>
            <a:r>
              <a:rPr lang="en-US" sz="1800" dirty="0"/>
              <a:t> rights and responsibilities of citizenship within a global context, including those related to international conventions, laws, and/or institutions</a:t>
            </a:r>
          </a:p>
        </p:txBody>
      </p:sp>
    </p:spTree>
    <p:extLst>
      <p:ext uri="{BB962C8B-B14F-4D97-AF65-F5344CB8AC3E}">
        <p14:creationId xmlns:p14="http://schemas.microsoft.com/office/powerpoint/2010/main" val="428583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678</Words>
  <Application>Microsoft Office PowerPoint</Application>
  <PresentationFormat>On-screen Show (4:3)</PresentationFormat>
  <Paragraphs>42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CHV20: Assignment #2 Notwithstanding Clause Paragraph Reflection</vt:lpstr>
      <vt:lpstr>Directions</vt:lpstr>
      <vt:lpstr>Guiding Questions</vt:lpstr>
      <vt:lpstr>Resources</vt:lpstr>
      <vt:lpstr>Expectations</vt:lpstr>
      <vt:lpstr>Expectations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 Matthews</cp:lastModifiedBy>
  <cp:revision>80</cp:revision>
  <dcterms:created xsi:type="dcterms:W3CDTF">2019-05-05T23:22:58Z</dcterms:created>
  <dcterms:modified xsi:type="dcterms:W3CDTF">2023-10-04T14:56:29Z</dcterms:modified>
</cp:coreProperties>
</file>