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9" r:id="rId3"/>
    <p:sldId id="261" r:id="rId4"/>
    <p:sldId id="262" r:id="rId5"/>
    <p:sldId id="269" r:id="rId6"/>
    <p:sldId id="263" r:id="rId7"/>
    <p:sldId id="265" r:id="rId8"/>
    <p:sldId id="267" r:id="rId9"/>
    <p:sldId id="266" r:id="rId10"/>
    <p:sldId id="270" r:id="rId11"/>
    <p:sldId id="271" r:id="rId12"/>
    <p:sldId id="273" r:id="rId13"/>
    <p:sldId id="272" r:id="rId14"/>
    <p:sldId id="275" r:id="rId15"/>
    <p:sldId id="268" r:id="rId16"/>
    <p:sldId id="264" r:id="rId17"/>
    <p:sldId id="260" r:id="rId18"/>
    <p:sldId id="25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Veteran Typewriter"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58" d="100"/>
          <a:sy n="58" d="100"/>
        </p:scale>
        <p:origin x="987" y="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F9B97-4EA5-4A88-B999-E701FA780F3C}" type="datetimeFigureOut">
              <a:rPr lang="en-CA" smtClean="0"/>
              <a:t>2023-02-07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9FF6B-2A58-42B2-954D-7BD290C2DD4E}" type="slidenum">
              <a:rPr lang="en-CA" smtClean="0"/>
              <a:t>‹#›</a:t>
            </a:fld>
            <a:endParaRPr lang="en-CA"/>
          </a:p>
        </p:txBody>
      </p:sp>
    </p:spTree>
    <p:extLst>
      <p:ext uri="{BB962C8B-B14F-4D97-AF65-F5344CB8AC3E}">
        <p14:creationId xmlns:p14="http://schemas.microsoft.com/office/powerpoint/2010/main" val="319763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Copyright @ 2020 Kosowan’s Korner. Some  rights reserved.  </a:t>
            </a:r>
          </a:p>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a:t>
            </a:fld>
            <a:endParaRPr lang="en-CA"/>
          </a:p>
        </p:txBody>
      </p:sp>
    </p:spTree>
    <p:extLst>
      <p:ext uri="{BB962C8B-B14F-4D97-AF65-F5344CB8AC3E}">
        <p14:creationId xmlns:p14="http://schemas.microsoft.com/office/powerpoint/2010/main" val="337244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17</a:t>
            </a:fld>
            <a:endParaRPr lang="en-CA"/>
          </a:p>
        </p:txBody>
      </p:sp>
    </p:spTree>
    <p:extLst>
      <p:ext uri="{BB962C8B-B14F-4D97-AF65-F5344CB8AC3E}">
        <p14:creationId xmlns:p14="http://schemas.microsoft.com/office/powerpoint/2010/main" val="37638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image included here shows the balance of power at the start of the 2019 Canadian Federal Election.</a:t>
            </a:r>
          </a:p>
        </p:txBody>
      </p:sp>
      <p:sp>
        <p:nvSpPr>
          <p:cNvPr id="4" name="Slide Number Placeholder 3"/>
          <p:cNvSpPr>
            <a:spLocks noGrp="1"/>
          </p:cNvSpPr>
          <p:nvPr>
            <p:ph type="sldNum" sz="quarter" idx="5"/>
          </p:nvPr>
        </p:nvSpPr>
        <p:spPr/>
        <p:txBody>
          <a:bodyPr/>
          <a:lstStyle/>
          <a:p>
            <a:fld id="{74F9FF6B-2A58-42B2-954D-7BD290C2DD4E}" type="slidenum">
              <a:rPr lang="en-CA" smtClean="0"/>
              <a:t>2</a:t>
            </a:fld>
            <a:endParaRPr lang="en-CA"/>
          </a:p>
        </p:txBody>
      </p:sp>
    </p:spTree>
    <p:extLst>
      <p:ext uri="{BB962C8B-B14F-4D97-AF65-F5344CB8AC3E}">
        <p14:creationId xmlns:p14="http://schemas.microsoft.com/office/powerpoint/2010/main" val="317819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image included is of the riding map for the 42</a:t>
            </a:r>
            <a:r>
              <a:rPr lang="en-CA" baseline="30000" dirty="0"/>
              <a:t>nd</a:t>
            </a:r>
            <a:r>
              <a:rPr lang="en-CA" dirty="0"/>
              <a:t> General Election in Canada.</a:t>
            </a:r>
          </a:p>
        </p:txBody>
      </p:sp>
      <p:sp>
        <p:nvSpPr>
          <p:cNvPr id="4" name="Slide Number Placeholder 3"/>
          <p:cNvSpPr>
            <a:spLocks noGrp="1"/>
          </p:cNvSpPr>
          <p:nvPr>
            <p:ph type="sldNum" sz="quarter" idx="5"/>
          </p:nvPr>
        </p:nvSpPr>
        <p:spPr/>
        <p:txBody>
          <a:bodyPr/>
          <a:lstStyle/>
          <a:p>
            <a:fld id="{74F9FF6B-2A58-42B2-954D-7BD290C2DD4E}" type="slidenum">
              <a:rPr lang="en-CA" smtClean="0"/>
              <a:t>3</a:t>
            </a:fld>
            <a:endParaRPr lang="en-CA"/>
          </a:p>
        </p:txBody>
      </p:sp>
    </p:spTree>
    <p:extLst>
      <p:ext uri="{BB962C8B-B14F-4D97-AF65-F5344CB8AC3E}">
        <p14:creationId xmlns:p14="http://schemas.microsoft.com/office/powerpoint/2010/main" val="326906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4</a:t>
            </a:fld>
            <a:endParaRPr lang="en-CA"/>
          </a:p>
        </p:txBody>
      </p:sp>
    </p:spTree>
    <p:extLst>
      <p:ext uri="{BB962C8B-B14F-4D97-AF65-F5344CB8AC3E}">
        <p14:creationId xmlns:p14="http://schemas.microsoft.com/office/powerpoint/2010/main" val="1847063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5</a:t>
            </a:fld>
            <a:endParaRPr lang="en-CA"/>
          </a:p>
        </p:txBody>
      </p:sp>
    </p:spTree>
    <p:extLst>
      <p:ext uri="{BB962C8B-B14F-4D97-AF65-F5344CB8AC3E}">
        <p14:creationId xmlns:p14="http://schemas.microsoft.com/office/powerpoint/2010/main" val="420812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7</a:t>
            </a:fld>
            <a:endParaRPr lang="en-CA"/>
          </a:p>
        </p:txBody>
      </p:sp>
    </p:spTree>
    <p:extLst>
      <p:ext uri="{BB962C8B-B14F-4D97-AF65-F5344CB8AC3E}">
        <p14:creationId xmlns:p14="http://schemas.microsoft.com/office/powerpoint/2010/main" val="141198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12</a:t>
            </a:fld>
            <a:endParaRPr lang="en-CA"/>
          </a:p>
        </p:txBody>
      </p:sp>
    </p:spTree>
    <p:extLst>
      <p:ext uri="{BB962C8B-B14F-4D97-AF65-F5344CB8AC3E}">
        <p14:creationId xmlns:p14="http://schemas.microsoft.com/office/powerpoint/2010/main" val="123827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13</a:t>
            </a:fld>
            <a:endParaRPr lang="en-CA"/>
          </a:p>
        </p:txBody>
      </p:sp>
    </p:spTree>
    <p:extLst>
      <p:ext uri="{BB962C8B-B14F-4D97-AF65-F5344CB8AC3E}">
        <p14:creationId xmlns:p14="http://schemas.microsoft.com/office/powerpoint/2010/main" val="82501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4F9FF6B-2A58-42B2-954D-7BD290C2DD4E}" type="slidenum">
              <a:rPr lang="en-CA" smtClean="0"/>
              <a:t>16</a:t>
            </a:fld>
            <a:endParaRPr lang="en-CA"/>
          </a:p>
        </p:txBody>
      </p:sp>
    </p:spTree>
    <p:extLst>
      <p:ext uri="{BB962C8B-B14F-4D97-AF65-F5344CB8AC3E}">
        <p14:creationId xmlns:p14="http://schemas.microsoft.com/office/powerpoint/2010/main" val="297323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33DC-6B05-4551-9570-82D19F4CE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7048445-6EFC-4949-889B-03FC78D8D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A02C38-041C-4F8D-9824-031745327146}"/>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5" name="Footer Placeholder 4">
            <a:extLst>
              <a:ext uri="{FF2B5EF4-FFF2-40B4-BE49-F238E27FC236}">
                <a16:creationId xmlns:a16="http://schemas.microsoft.com/office/drawing/2014/main" id="{6D9178D9-BAE4-4171-A228-A6A82657D4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7C4553-B2E8-4AB0-AADD-6C19D9914258}"/>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320679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3D82-592D-4FBA-8E88-8854F9D7574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A42CAE-1339-448D-89AD-8FCE6D7358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C571E5-0D39-48DB-BDF7-7C566D756873}"/>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5" name="Footer Placeholder 4">
            <a:extLst>
              <a:ext uri="{FF2B5EF4-FFF2-40B4-BE49-F238E27FC236}">
                <a16:creationId xmlns:a16="http://schemas.microsoft.com/office/drawing/2014/main" id="{305C842C-AD5E-46F7-B6B2-DE17ED6228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F20643C-DA13-497E-ADFA-41CCD561F637}"/>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0893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6F455-8D7F-4FBE-9BE8-A30B28BA6B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1BF0A9-92E4-4235-B4AE-A6CBB5C61A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6A47C6-2DBD-4467-A40A-C4B222AC3601}"/>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5" name="Footer Placeholder 4">
            <a:extLst>
              <a:ext uri="{FF2B5EF4-FFF2-40B4-BE49-F238E27FC236}">
                <a16:creationId xmlns:a16="http://schemas.microsoft.com/office/drawing/2014/main" id="{C2B92F8B-2010-4DDA-B122-1CC503C420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61EF57-15D2-4209-B629-4EF325358178}"/>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7917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973A-5A8E-4145-8E88-E6DAE1D022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C3ED485-DBA5-4DC3-8B5A-D5CFDD8383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DF3CDC-0DC9-4D02-B585-F69F713B9E23}"/>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5" name="Footer Placeholder 4">
            <a:extLst>
              <a:ext uri="{FF2B5EF4-FFF2-40B4-BE49-F238E27FC236}">
                <a16:creationId xmlns:a16="http://schemas.microsoft.com/office/drawing/2014/main" id="{34AEB2FE-4CB6-4399-9351-D78FEBB21C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CAA4AC-4C4C-4F89-B0D5-D7104CFF9D12}"/>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342322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EDDA-BB51-4664-A04B-3CB9214CE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083E7C2-D580-4B3B-993E-ED0FC9838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06241-30B2-4C9A-8B35-04EF41FF1AAB}"/>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5" name="Footer Placeholder 4">
            <a:extLst>
              <a:ext uri="{FF2B5EF4-FFF2-40B4-BE49-F238E27FC236}">
                <a16:creationId xmlns:a16="http://schemas.microsoft.com/office/drawing/2014/main" id="{62355B2A-D76B-4A1D-A652-4B2609AFD0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901215-338D-41B2-8125-90FC6BDC7BAA}"/>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83278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CD68-34DD-45D2-BFBD-D12C0C757CD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56E92A-5764-439C-B0FF-E1557F27F7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ABAE590-C26C-4AC6-A231-F15C36F592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4510940-6AE6-4522-9F27-7C698A6F7E4E}"/>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6" name="Footer Placeholder 5">
            <a:extLst>
              <a:ext uri="{FF2B5EF4-FFF2-40B4-BE49-F238E27FC236}">
                <a16:creationId xmlns:a16="http://schemas.microsoft.com/office/drawing/2014/main" id="{D2FD8B32-80AC-45F3-92AF-B79A90E8045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5D63A2-560B-4366-A25A-736567F7CC05}"/>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288656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280D-57C7-4250-8B29-4E3E27E8BA8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757EAC-2038-4667-AF32-A477F7D68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0CEC7-1C74-47B9-B768-DA49D32658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368E9FA-BDD6-4357-A06B-88FC7B2BB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46FACE-4530-488C-82F8-D81780627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ACA5FFD-794E-46C0-B889-3C5C5841ADCA}"/>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8" name="Footer Placeholder 7">
            <a:extLst>
              <a:ext uri="{FF2B5EF4-FFF2-40B4-BE49-F238E27FC236}">
                <a16:creationId xmlns:a16="http://schemas.microsoft.com/office/drawing/2014/main" id="{705C9711-34B5-4F34-BF48-EDC20EAC93E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03CBED2-D116-4350-9AAD-DA708F3A2937}"/>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400466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0EAC-E752-4506-8C76-2438A804D1B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5ADF293-9D7E-4CDC-8F59-3260354F08C8}"/>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4" name="Footer Placeholder 3">
            <a:extLst>
              <a:ext uri="{FF2B5EF4-FFF2-40B4-BE49-F238E27FC236}">
                <a16:creationId xmlns:a16="http://schemas.microsoft.com/office/drawing/2014/main" id="{54C74716-5366-481A-A1BD-5BB5AE2C959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E9A73A9-821B-4A6E-B9C7-56EF52F89B48}"/>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232785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8F180-46BB-4B71-86D2-5D3FA9B259C6}"/>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3" name="Footer Placeholder 2">
            <a:extLst>
              <a:ext uri="{FF2B5EF4-FFF2-40B4-BE49-F238E27FC236}">
                <a16:creationId xmlns:a16="http://schemas.microsoft.com/office/drawing/2014/main" id="{CE7B7F93-5771-45AF-AF9C-06044A8C23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32A8DE1-3347-4AE0-A064-91975B5E217B}"/>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1182800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7B19-9737-4609-A0B1-7D3FB1CDC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9E4D857-523E-487F-B4F1-D56739BDA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174689B-16DB-44E7-868B-BFD960794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4C251-9C18-4B01-8002-EFC10435E5D8}"/>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6" name="Footer Placeholder 5">
            <a:extLst>
              <a:ext uri="{FF2B5EF4-FFF2-40B4-BE49-F238E27FC236}">
                <a16:creationId xmlns:a16="http://schemas.microsoft.com/office/drawing/2014/main" id="{EFE25BE4-835C-480B-9756-18B0132E6C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38833D1-0392-4B52-8DE5-E4BD18F2CAF2}"/>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290862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E42E-B022-43BF-AC89-04CFAF403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69A5D3-6940-4FDF-8E86-FE2DB2A79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989DAED-1E23-4954-9D64-07C28B265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D14F5-AFBE-4DA7-8D6D-F3AE8E228362}"/>
              </a:ext>
            </a:extLst>
          </p:cNvPr>
          <p:cNvSpPr>
            <a:spLocks noGrp="1"/>
          </p:cNvSpPr>
          <p:nvPr>
            <p:ph type="dt" sz="half" idx="10"/>
          </p:nvPr>
        </p:nvSpPr>
        <p:spPr/>
        <p:txBody>
          <a:bodyPr/>
          <a:lstStyle/>
          <a:p>
            <a:fld id="{F933CE61-7755-4832-A299-3A403F5AC4F2}" type="datetimeFigureOut">
              <a:rPr lang="en-CA" smtClean="0"/>
              <a:t>2023-02-07</a:t>
            </a:fld>
            <a:endParaRPr lang="en-CA"/>
          </a:p>
        </p:txBody>
      </p:sp>
      <p:sp>
        <p:nvSpPr>
          <p:cNvPr id="6" name="Footer Placeholder 5">
            <a:extLst>
              <a:ext uri="{FF2B5EF4-FFF2-40B4-BE49-F238E27FC236}">
                <a16:creationId xmlns:a16="http://schemas.microsoft.com/office/drawing/2014/main" id="{25EC3A9B-A60E-4CEB-848C-12B6CC6027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6ED95D-0E5D-4B68-953B-40FC205A68A0}"/>
              </a:ext>
            </a:extLst>
          </p:cNvPr>
          <p:cNvSpPr>
            <a:spLocks noGrp="1"/>
          </p:cNvSpPr>
          <p:nvPr>
            <p:ph type="sldNum" sz="quarter" idx="12"/>
          </p:nvPr>
        </p:nvSpPr>
        <p:spPr/>
        <p:txBody>
          <a:bodyPr/>
          <a:lstStyle/>
          <a:p>
            <a:fld id="{B288A33C-113C-4FEF-A438-2E6F7FA97247}" type="slidenum">
              <a:rPr lang="en-CA" smtClean="0"/>
              <a:t>‹#›</a:t>
            </a:fld>
            <a:endParaRPr lang="en-CA"/>
          </a:p>
        </p:txBody>
      </p:sp>
    </p:spTree>
    <p:extLst>
      <p:ext uri="{BB962C8B-B14F-4D97-AF65-F5344CB8AC3E}">
        <p14:creationId xmlns:p14="http://schemas.microsoft.com/office/powerpoint/2010/main" val="85494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87114-650A-42DD-9BFE-D22002E9D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2C4332E-D635-44AD-8B6B-E29A5C678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CA5A06-EAFF-4C1E-A82D-15B865FC3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CE61-7755-4832-A299-3A403F5AC4F2}" type="datetimeFigureOut">
              <a:rPr lang="en-CA" smtClean="0"/>
              <a:t>2023-02-07</a:t>
            </a:fld>
            <a:endParaRPr lang="en-CA"/>
          </a:p>
        </p:txBody>
      </p:sp>
      <p:sp>
        <p:nvSpPr>
          <p:cNvPr id="5" name="Footer Placeholder 4">
            <a:extLst>
              <a:ext uri="{FF2B5EF4-FFF2-40B4-BE49-F238E27FC236}">
                <a16:creationId xmlns:a16="http://schemas.microsoft.com/office/drawing/2014/main" id="{FB480362-E402-4DA0-9841-DCC525D38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C32A5A9-DE00-47E7-AC02-0C2151A4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8A33C-113C-4FEF-A438-2E6F7FA97247}" type="slidenum">
              <a:rPr lang="en-CA" smtClean="0"/>
              <a:t>‹#›</a:t>
            </a:fld>
            <a:endParaRPr lang="en-CA"/>
          </a:p>
        </p:txBody>
      </p:sp>
    </p:spTree>
    <p:extLst>
      <p:ext uri="{BB962C8B-B14F-4D97-AF65-F5344CB8AC3E}">
        <p14:creationId xmlns:p14="http://schemas.microsoft.com/office/powerpoint/2010/main" val="292472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9G_ro-EhW4c?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NORITY GOVERNMENT">
            <a:extLst>
              <a:ext uri="{FF2B5EF4-FFF2-40B4-BE49-F238E27FC236}">
                <a16:creationId xmlns:a16="http://schemas.microsoft.com/office/drawing/2014/main" id="{F712B0B5-040F-47DC-B4B2-6AEC5D496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4662"/>
            <a:ext cx="7425397" cy="4950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D7D493-6DDC-4BE8-AE26-643F9E4A1C74}"/>
              </a:ext>
            </a:extLst>
          </p:cNvPr>
          <p:cNvSpPr>
            <a:spLocks noGrp="1"/>
          </p:cNvSpPr>
          <p:nvPr>
            <p:ph type="ctrTitle"/>
          </p:nvPr>
        </p:nvSpPr>
        <p:spPr>
          <a:xfrm>
            <a:off x="3048000" y="0"/>
            <a:ext cx="9144000" cy="2387600"/>
          </a:xfrm>
        </p:spPr>
        <p:txBody>
          <a:bodyPr>
            <a:normAutofit/>
          </a:bodyPr>
          <a:lstStyle/>
          <a:p>
            <a:r>
              <a:rPr lang="en-CA" sz="8000" dirty="0">
                <a:latin typeface="Veteran Typewriter" panose="02000500000000000000" pitchFamily="2" charset="0"/>
              </a:rPr>
              <a:t>What is a Minority Government?</a:t>
            </a:r>
          </a:p>
        </p:txBody>
      </p:sp>
      <p:sp>
        <p:nvSpPr>
          <p:cNvPr id="4" name="TextBox 3">
            <a:extLst>
              <a:ext uri="{FF2B5EF4-FFF2-40B4-BE49-F238E27FC236}">
                <a16:creationId xmlns:a16="http://schemas.microsoft.com/office/drawing/2014/main" id="{0E649BE6-67EB-466E-A441-E06B4AD29CD2}"/>
              </a:ext>
            </a:extLst>
          </p:cNvPr>
          <p:cNvSpPr txBox="1"/>
          <p:nvPr/>
        </p:nvSpPr>
        <p:spPr>
          <a:xfrm>
            <a:off x="0" y="6544993"/>
            <a:ext cx="8187397" cy="369332"/>
          </a:xfrm>
          <a:prstGeom prst="rect">
            <a:avLst/>
          </a:prstGeom>
          <a:noFill/>
        </p:spPr>
        <p:txBody>
          <a:bodyPr wrap="square" rtlCol="0">
            <a:spAutoFit/>
          </a:bodyPr>
          <a:lstStyle/>
          <a:p>
            <a:pPr algn="l"/>
            <a:r>
              <a:rPr lang="en-US" sz="1800" kern="1200" dirty="0">
                <a:latin typeface="Veteran Typewriter" panose="02000500000000000000" pitchFamily="2" charset="0"/>
                <a:ea typeface="+mj-ea"/>
                <a:cs typeface="+mj-cs"/>
              </a:rPr>
              <a:t>Copyright ©2020 Kosowan’s Korner. All rights reserved.</a:t>
            </a:r>
          </a:p>
        </p:txBody>
      </p:sp>
    </p:spTree>
    <p:extLst>
      <p:ext uri="{BB962C8B-B14F-4D97-AF65-F5344CB8AC3E}">
        <p14:creationId xmlns:p14="http://schemas.microsoft.com/office/powerpoint/2010/main" val="321967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a:bodyPr>
          <a:lstStyle/>
          <a:p>
            <a:r>
              <a:rPr lang="en-CA" sz="4000" dirty="0">
                <a:latin typeface="Veteran Typewriter" panose="02000500000000000000" pitchFamily="2" charset="0"/>
              </a:rPr>
              <a:t>How has it worked so far?</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Despite vigorous debate over parliamentary procedure, in 2020 some members of all parties sit in the House of Commons to adhere to Social Distancing Protocols with others attending via Video Conferencing.</a:t>
            </a:r>
            <a:br>
              <a:rPr lang="en-CA" sz="2200" dirty="0">
                <a:latin typeface="Veteran Typewriter" panose="02000500000000000000" pitchFamily="2" charset="0"/>
              </a:rPr>
            </a:br>
            <a:br>
              <a:rPr lang="en-CA" sz="2200" dirty="0">
                <a:latin typeface="Veteran Typewriter" panose="02000500000000000000" pitchFamily="2" charset="0"/>
              </a:rPr>
            </a:br>
            <a:r>
              <a:rPr lang="en-CA" sz="2200" dirty="0">
                <a:latin typeface="Veteran Typewriter" panose="02000500000000000000" pitchFamily="2" charset="0"/>
              </a:rPr>
              <a:t>The NDP supported the Liberals plan to hold these modified Parliamentary sessions.</a:t>
            </a:r>
          </a:p>
        </p:txBody>
      </p:sp>
    </p:spTree>
    <p:extLst>
      <p:ext uri="{BB962C8B-B14F-4D97-AF65-F5344CB8AC3E}">
        <p14:creationId xmlns:p14="http://schemas.microsoft.com/office/powerpoint/2010/main" val="234317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a:bodyPr>
          <a:lstStyle/>
          <a:p>
            <a:r>
              <a:rPr lang="en-CA" sz="4000" dirty="0">
                <a:latin typeface="Veteran Typewriter" panose="02000500000000000000" pitchFamily="2" charset="0"/>
              </a:rPr>
              <a:t>How has it worked so far?</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In the September 2020 Throne Speech, the </a:t>
            </a:r>
            <a:r>
              <a:rPr lang="en-CA" sz="2200" dirty="0">
                <a:solidFill>
                  <a:srgbClr val="FF6600"/>
                </a:solidFill>
                <a:latin typeface="Veteran Typewriter" panose="02000500000000000000" pitchFamily="2" charset="0"/>
              </a:rPr>
              <a:t>NDP</a:t>
            </a:r>
            <a:r>
              <a:rPr lang="en-CA" sz="2200" dirty="0">
                <a:latin typeface="Veteran Typewriter" panose="02000500000000000000" pitchFamily="2" charset="0"/>
              </a:rPr>
              <a:t> was able to push the </a:t>
            </a:r>
            <a:r>
              <a:rPr lang="en-CA" sz="2200" dirty="0">
                <a:solidFill>
                  <a:srgbClr val="FF0000"/>
                </a:solidFill>
                <a:latin typeface="Veteran Typewriter" panose="02000500000000000000" pitchFamily="2" charset="0"/>
              </a:rPr>
              <a:t>Liberals</a:t>
            </a:r>
            <a:r>
              <a:rPr lang="en-CA" sz="2200" dirty="0">
                <a:latin typeface="Veteran Typewriter" panose="02000500000000000000" pitchFamily="2" charset="0"/>
              </a:rPr>
              <a:t> for guaranteed sick leave for Canadians, which is a </a:t>
            </a:r>
            <a:r>
              <a:rPr lang="en-CA" sz="2200" dirty="0">
                <a:solidFill>
                  <a:srgbClr val="FF0000"/>
                </a:solidFill>
                <a:latin typeface="Veteran Typewriter" panose="02000500000000000000" pitchFamily="2" charset="0"/>
              </a:rPr>
              <a:t>left-wing</a:t>
            </a:r>
            <a:r>
              <a:rPr lang="en-CA" sz="2200" dirty="0">
                <a:latin typeface="Veteran Typewriter" panose="02000500000000000000" pitchFamily="2" charset="0"/>
              </a:rPr>
              <a:t> policy.</a:t>
            </a:r>
            <a:br>
              <a:rPr lang="en-CA" sz="2200" dirty="0">
                <a:latin typeface="Veteran Typewriter" panose="02000500000000000000" pitchFamily="2" charset="0"/>
              </a:rPr>
            </a:br>
            <a:br>
              <a:rPr lang="en-CA" sz="2200" dirty="0">
                <a:latin typeface="Veteran Typewriter" panose="02000500000000000000" pitchFamily="2" charset="0"/>
              </a:rPr>
            </a:br>
            <a:r>
              <a:rPr lang="en-CA" sz="2200" dirty="0">
                <a:latin typeface="Veteran Typewriter" panose="02000500000000000000" pitchFamily="2" charset="0"/>
              </a:rPr>
              <a:t>This compromise by the ruling Liberals satisfies the NDP and also ensures they don’t lose the </a:t>
            </a:r>
            <a:r>
              <a:rPr lang="en-CA" sz="2200" dirty="0">
                <a:solidFill>
                  <a:srgbClr val="FF0000"/>
                </a:solidFill>
                <a:latin typeface="Veteran Typewriter" panose="02000500000000000000" pitchFamily="2" charset="0"/>
              </a:rPr>
              <a:t>Confidence</a:t>
            </a:r>
            <a:r>
              <a:rPr lang="en-CA" sz="2200" dirty="0">
                <a:latin typeface="Veteran Typewriter" panose="02000500000000000000" pitchFamily="2" charset="0"/>
              </a:rPr>
              <a:t> of the House.</a:t>
            </a:r>
          </a:p>
        </p:txBody>
      </p:sp>
    </p:spTree>
    <p:extLst>
      <p:ext uri="{BB962C8B-B14F-4D97-AF65-F5344CB8AC3E}">
        <p14:creationId xmlns:p14="http://schemas.microsoft.com/office/powerpoint/2010/main" val="3535550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54BCEA-AD25-4B77-BDE2-35974538B22A}"/>
              </a:ext>
            </a:extLst>
          </p:cNvPr>
          <p:cNvSpPr>
            <a:spLocks noGrp="1"/>
          </p:cNvSpPr>
          <p:nvPr>
            <p:ph type="ctrTitle"/>
          </p:nvPr>
        </p:nvSpPr>
        <p:spPr>
          <a:xfrm>
            <a:off x="718686" y="5091762"/>
            <a:ext cx="7484787" cy="1264588"/>
          </a:xfrm>
        </p:spPr>
        <p:txBody>
          <a:bodyPr anchor="ctr">
            <a:normAutofit/>
          </a:bodyPr>
          <a:lstStyle/>
          <a:p>
            <a:pPr algn="r"/>
            <a:r>
              <a:rPr lang="en-CA" sz="4800" dirty="0">
                <a:solidFill>
                  <a:srgbClr val="FFFFFF"/>
                </a:solidFill>
                <a:latin typeface="Veteran Typewriter" panose="02000500000000000000" pitchFamily="2" charset="0"/>
              </a:rPr>
              <a:t>2021 Federal Election</a:t>
            </a:r>
          </a:p>
        </p:txBody>
      </p:sp>
      <p:sp>
        <p:nvSpPr>
          <p:cNvPr id="3" name="Subtitle 2">
            <a:extLst>
              <a:ext uri="{FF2B5EF4-FFF2-40B4-BE49-F238E27FC236}">
                <a16:creationId xmlns:a16="http://schemas.microsoft.com/office/drawing/2014/main" id="{1DA4B647-97B3-4F91-9675-86B221F5EDE4}"/>
              </a:ext>
            </a:extLst>
          </p:cNvPr>
          <p:cNvSpPr>
            <a:spLocks noGrp="1"/>
          </p:cNvSpPr>
          <p:nvPr>
            <p:ph type="subTitle" idx="1"/>
          </p:nvPr>
        </p:nvSpPr>
        <p:spPr>
          <a:xfrm>
            <a:off x="8602119" y="5091763"/>
            <a:ext cx="2871195" cy="1264587"/>
          </a:xfrm>
        </p:spPr>
        <p:txBody>
          <a:bodyPr anchor="ctr">
            <a:noAutofit/>
          </a:bodyPr>
          <a:lstStyle/>
          <a:p>
            <a:pPr algn="l"/>
            <a:r>
              <a:rPr lang="en-CA" sz="2100" dirty="0">
                <a:solidFill>
                  <a:srgbClr val="FFFF00"/>
                </a:solidFill>
                <a:latin typeface="Veteran Typewriter" panose="02000500000000000000" pitchFamily="2" charset="0"/>
              </a:rPr>
              <a:t>In the Summer of 2021, the Liberal Party decided to call an election, hoping to earn a Majority.</a:t>
            </a:r>
          </a:p>
        </p:txBody>
      </p:sp>
      <p:pic>
        <p:nvPicPr>
          <p:cNvPr id="1028" name="Picture 4" descr="Where the main party leaders are on Day 16 of the federal election campaign  | CBC News">
            <a:extLst>
              <a:ext uri="{FF2B5EF4-FFF2-40B4-BE49-F238E27FC236}">
                <a16:creationId xmlns:a16="http://schemas.microsoft.com/office/drawing/2014/main" id="{C1864133-89E5-48C0-95C1-0C23BB1E54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12" r="-1" b="19998"/>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55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4BCEA-AD25-4B77-BDE2-35974538B22A}"/>
              </a:ext>
            </a:extLst>
          </p:cNvPr>
          <p:cNvSpPr>
            <a:spLocks noGrp="1"/>
          </p:cNvSpPr>
          <p:nvPr>
            <p:ph type="ctrTitle"/>
          </p:nvPr>
        </p:nvSpPr>
        <p:spPr>
          <a:xfrm>
            <a:off x="674237" y="914400"/>
            <a:ext cx="3657600" cy="2887579"/>
          </a:xfrm>
        </p:spPr>
        <p:txBody>
          <a:bodyPr>
            <a:normAutofit/>
          </a:bodyPr>
          <a:lstStyle/>
          <a:p>
            <a:r>
              <a:rPr lang="en-CA" sz="6600" dirty="0">
                <a:solidFill>
                  <a:srgbClr val="FFFFFF"/>
                </a:solidFill>
                <a:latin typeface="Veteran Typewriter" panose="02000500000000000000" pitchFamily="2" charset="0"/>
              </a:rPr>
              <a:t>2021 Federal Election</a:t>
            </a:r>
          </a:p>
        </p:txBody>
      </p:sp>
      <p:sp>
        <p:nvSpPr>
          <p:cNvPr id="3" name="Subtitle 2">
            <a:extLst>
              <a:ext uri="{FF2B5EF4-FFF2-40B4-BE49-F238E27FC236}">
                <a16:creationId xmlns:a16="http://schemas.microsoft.com/office/drawing/2014/main" id="{1DA4B647-97B3-4F91-9675-86B221F5EDE4}"/>
              </a:ext>
            </a:extLst>
          </p:cNvPr>
          <p:cNvSpPr>
            <a:spLocks noGrp="1"/>
          </p:cNvSpPr>
          <p:nvPr>
            <p:ph type="subTitle" idx="1"/>
          </p:nvPr>
        </p:nvSpPr>
        <p:spPr>
          <a:xfrm>
            <a:off x="674237" y="4170501"/>
            <a:ext cx="3657600" cy="1525597"/>
          </a:xfrm>
        </p:spPr>
        <p:txBody>
          <a:bodyPr>
            <a:noAutofit/>
          </a:bodyPr>
          <a:lstStyle/>
          <a:p>
            <a:r>
              <a:rPr lang="en-CA" sz="2200" dirty="0">
                <a:solidFill>
                  <a:srgbClr val="FFFFFF"/>
                </a:solidFill>
                <a:latin typeface="Veteran Typewriter" panose="02000500000000000000" pitchFamily="2" charset="0"/>
              </a:rPr>
              <a:t>In the end, the results were almost the same, leading to a consecutive </a:t>
            </a:r>
            <a:r>
              <a:rPr lang="en-CA" sz="2200" b="1" dirty="0">
                <a:solidFill>
                  <a:srgbClr val="FFFF00"/>
                </a:solidFill>
                <a:latin typeface="Veteran Typewriter" panose="02000500000000000000" pitchFamily="2" charset="0"/>
              </a:rPr>
              <a:t>Minority Government</a:t>
            </a:r>
            <a:r>
              <a:rPr lang="en-CA" sz="2200" b="1" dirty="0">
                <a:solidFill>
                  <a:srgbClr val="FFFFFF"/>
                </a:solidFill>
                <a:latin typeface="Veteran Typewriter" panose="02000500000000000000" pitchFamily="2" charset="0"/>
              </a:rPr>
              <a:t>.</a:t>
            </a:r>
            <a:endParaRPr lang="en-CA" sz="2200" dirty="0">
              <a:solidFill>
                <a:srgbClr val="FFFFFF"/>
              </a:solidFill>
              <a:latin typeface="Veteran Typewriter" panose="02000500000000000000" pitchFamily="2" charset="0"/>
            </a:endParaRP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8" name="Picture 10">
            <a:extLst>
              <a:ext uri="{FF2B5EF4-FFF2-40B4-BE49-F238E27FC236}">
                <a16:creationId xmlns:a16="http://schemas.microsoft.com/office/drawing/2014/main" id="{FA3FB71F-34A4-4F7E-BD99-94E508C84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25" y="321177"/>
            <a:ext cx="7487975" cy="585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54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fontScale="90000"/>
          </a:bodyPr>
          <a:lstStyle/>
          <a:p>
            <a:r>
              <a:rPr lang="en-CA" sz="4000" dirty="0">
                <a:latin typeface="Veteran Typewriter" panose="02000500000000000000" pitchFamily="2" charset="0"/>
              </a:rPr>
              <a:t>$600 million later, what now?</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The 2021 election cost over </a:t>
            </a:r>
            <a:r>
              <a:rPr lang="en-CA" sz="2200" dirty="0">
                <a:solidFill>
                  <a:srgbClr val="002060"/>
                </a:solidFill>
                <a:latin typeface="Veteran Typewriter" panose="02000500000000000000" pitchFamily="2" charset="0"/>
              </a:rPr>
              <a:t>six hundred million dollars, </a:t>
            </a:r>
            <a:r>
              <a:rPr lang="en-CA" sz="2200" dirty="0">
                <a:latin typeface="Veteran Typewriter" panose="02000500000000000000" pitchFamily="2" charset="0"/>
              </a:rPr>
              <a:t>but the results were nearly identical to the 2019 election.</a:t>
            </a:r>
          </a:p>
          <a:p>
            <a:pPr marL="0" indent="0">
              <a:buNone/>
            </a:pPr>
            <a:endParaRPr lang="en-CA" sz="2200" dirty="0">
              <a:latin typeface="Veteran Typewriter" panose="02000500000000000000" pitchFamily="2" charset="0"/>
            </a:endParaRPr>
          </a:p>
          <a:p>
            <a:pPr marL="0" indent="0">
              <a:buNone/>
            </a:pPr>
            <a:r>
              <a:rPr lang="en-CA" sz="2200" dirty="0">
                <a:latin typeface="Veteran Typewriter" panose="02000500000000000000" pitchFamily="2" charset="0"/>
              </a:rPr>
              <a:t>To avoid another early election, The Liberals will need to work with the other parties to pass legislation and keep government working.</a:t>
            </a:r>
          </a:p>
        </p:txBody>
      </p:sp>
    </p:spTree>
    <p:extLst>
      <p:ext uri="{BB962C8B-B14F-4D97-AF65-F5344CB8AC3E}">
        <p14:creationId xmlns:p14="http://schemas.microsoft.com/office/powerpoint/2010/main" val="178710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04F6-D361-4420-8931-0830A05392C0}"/>
              </a:ext>
            </a:extLst>
          </p:cNvPr>
          <p:cNvSpPr>
            <a:spLocks noGrp="1"/>
          </p:cNvSpPr>
          <p:nvPr>
            <p:ph type="title"/>
          </p:nvPr>
        </p:nvSpPr>
        <p:spPr>
          <a:xfrm>
            <a:off x="0" y="365125"/>
            <a:ext cx="12192000" cy="1325563"/>
          </a:xfrm>
        </p:spPr>
        <p:txBody>
          <a:bodyPr>
            <a:normAutofit fontScale="90000"/>
          </a:bodyPr>
          <a:lstStyle/>
          <a:p>
            <a:pPr algn="ctr"/>
            <a:r>
              <a:rPr lang="en-CA" sz="7500" dirty="0">
                <a:latin typeface="Veteran Typewriter" panose="02000500000000000000" pitchFamily="2" charset="0"/>
              </a:rPr>
              <a:t>Balance of Power is Delicate</a:t>
            </a:r>
          </a:p>
        </p:txBody>
      </p:sp>
      <p:sp>
        <p:nvSpPr>
          <p:cNvPr id="3" name="Content Placeholder 2">
            <a:extLst>
              <a:ext uri="{FF2B5EF4-FFF2-40B4-BE49-F238E27FC236}">
                <a16:creationId xmlns:a16="http://schemas.microsoft.com/office/drawing/2014/main" id="{ED012236-FEE5-4F16-8472-4AA9B7950B0D}"/>
              </a:ext>
            </a:extLst>
          </p:cNvPr>
          <p:cNvSpPr>
            <a:spLocks noGrp="1"/>
          </p:cNvSpPr>
          <p:nvPr>
            <p:ph idx="1"/>
          </p:nvPr>
        </p:nvSpPr>
        <p:spPr>
          <a:xfrm>
            <a:off x="494421" y="1469170"/>
            <a:ext cx="10515600" cy="4351338"/>
          </a:xfrm>
        </p:spPr>
        <p:txBody>
          <a:bodyPr/>
          <a:lstStyle/>
          <a:p>
            <a:pPr marL="0" indent="0">
              <a:buNone/>
            </a:pPr>
            <a:r>
              <a:rPr lang="en-CA" dirty="0">
                <a:latin typeface="Veteran Typewriter" panose="02000500000000000000" pitchFamily="2" charset="0"/>
              </a:rPr>
              <a:t>Unless the Liberals are able to increase the number of sitting party members in Parliament, it is unlikely to have a Majority unless it cooperates with the other parties, mainly the NDP.</a:t>
            </a:r>
            <a:br>
              <a:rPr lang="en-CA" dirty="0">
                <a:latin typeface="Veteran Typewriter" panose="02000500000000000000" pitchFamily="2" charset="0"/>
              </a:rPr>
            </a:br>
            <a:br>
              <a:rPr lang="en-CA" dirty="0">
                <a:latin typeface="Veteran Typewriter" panose="02000500000000000000" pitchFamily="2" charset="0"/>
              </a:rPr>
            </a:br>
            <a:r>
              <a:rPr lang="en-CA" dirty="0">
                <a:latin typeface="Veteran Typewriter" panose="02000500000000000000" pitchFamily="2" charset="0"/>
              </a:rPr>
              <a:t>If the Liberals were to frustrate the NDP, it could lead to a non-confidence vote and therefore… an election. </a:t>
            </a:r>
          </a:p>
        </p:txBody>
      </p:sp>
      <p:pic>
        <p:nvPicPr>
          <p:cNvPr id="1026" name="Picture 2" descr="Elections Canada office now open | Coast Reporter">
            <a:extLst>
              <a:ext uri="{FF2B5EF4-FFF2-40B4-BE49-F238E27FC236}">
                <a16:creationId xmlns:a16="http://schemas.microsoft.com/office/drawing/2014/main" id="{3376BC0C-394A-4436-85C8-B45DF41C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836" y="4936155"/>
            <a:ext cx="6000164" cy="176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3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25F6-BA34-42CF-B38E-E1DE96FA8C83}"/>
              </a:ext>
            </a:extLst>
          </p:cNvPr>
          <p:cNvSpPr>
            <a:spLocks noGrp="1"/>
          </p:cNvSpPr>
          <p:nvPr>
            <p:ph type="title"/>
          </p:nvPr>
        </p:nvSpPr>
        <p:spPr/>
        <p:txBody>
          <a:bodyPr/>
          <a:lstStyle/>
          <a:p>
            <a:pPr algn="ctr"/>
            <a:r>
              <a:rPr lang="en-CA" dirty="0">
                <a:latin typeface="Veteran Typewriter" panose="02000500000000000000" pitchFamily="2" charset="0"/>
              </a:rPr>
              <a:t>The Two Sides of Minority and Coalition Governments</a:t>
            </a:r>
          </a:p>
        </p:txBody>
      </p:sp>
      <p:sp>
        <p:nvSpPr>
          <p:cNvPr id="3" name="Text Placeholder 2">
            <a:extLst>
              <a:ext uri="{FF2B5EF4-FFF2-40B4-BE49-F238E27FC236}">
                <a16:creationId xmlns:a16="http://schemas.microsoft.com/office/drawing/2014/main" id="{56B04DFA-026E-4905-B83F-4224E9E4D1AD}"/>
              </a:ext>
            </a:extLst>
          </p:cNvPr>
          <p:cNvSpPr>
            <a:spLocks noGrp="1"/>
          </p:cNvSpPr>
          <p:nvPr>
            <p:ph type="body" idx="1"/>
          </p:nvPr>
        </p:nvSpPr>
        <p:spPr/>
        <p:txBody>
          <a:bodyPr>
            <a:noAutofit/>
          </a:bodyPr>
          <a:lstStyle/>
          <a:p>
            <a:pPr algn="ctr"/>
            <a:r>
              <a:rPr lang="en-CA" sz="6000" b="0" dirty="0">
                <a:latin typeface="Veteran Typewriter" panose="02000500000000000000" pitchFamily="2" charset="0"/>
              </a:rPr>
              <a:t>Pros	</a:t>
            </a:r>
          </a:p>
        </p:txBody>
      </p:sp>
      <p:sp>
        <p:nvSpPr>
          <p:cNvPr id="4" name="Content Placeholder 3">
            <a:extLst>
              <a:ext uri="{FF2B5EF4-FFF2-40B4-BE49-F238E27FC236}">
                <a16:creationId xmlns:a16="http://schemas.microsoft.com/office/drawing/2014/main" id="{619375D6-339A-4BAD-8E9B-0BD89B421E63}"/>
              </a:ext>
            </a:extLst>
          </p:cNvPr>
          <p:cNvSpPr>
            <a:spLocks noGrp="1"/>
          </p:cNvSpPr>
          <p:nvPr>
            <p:ph sz="half" idx="2"/>
          </p:nvPr>
        </p:nvSpPr>
        <p:spPr/>
        <p:txBody>
          <a:bodyPr>
            <a:normAutofit lnSpcReduction="10000"/>
          </a:bodyPr>
          <a:lstStyle/>
          <a:p>
            <a:endParaRPr lang="en-CA" dirty="0">
              <a:latin typeface="Veteran Typewriter" panose="02000500000000000000" pitchFamily="2" charset="0"/>
            </a:endParaRPr>
          </a:p>
          <a:p>
            <a:r>
              <a:rPr lang="en-CA" dirty="0">
                <a:latin typeface="Veteran Typewriter" panose="02000500000000000000" pitchFamily="2" charset="0"/>
              </a:rPr>
              <a:t>Collaboration</a:t>
            </a:r>
          </a:p>
          <a:p>
            <a:r>
              <a:rPr lang="en-CA" dirty="0">
                <a:latin typeface="Veteran Typewriter" panose="02000500000000000000" pitchFamily="2" charset="0"/>
              </a:rPr>
              <a:t>Different Viewpoints offered</a:t>
            </a:r>
          </a:p>
          <a:p>
            <a:r>
              <a:rPr lang="en-CA" dirty="0">
                <a:latin typeface="Veteran Typewriter" panose="02000500000000000000" pitchFamily="2" charset="0"/>
              </a:rPr>
              <a:t>Reduces polarization</a:t>
            </a:r>
          </a:p>
          <a:p>
            <a:r>
              <a:rPr lang="en-CA" dirty="0">
                <a:latin typeface="Veteran Typewriter" panose="02000500000000000000" pitchFamily="2" charset="0"/>
              </a:rPr>
              <a:t>Respects the will of the people	</a:t>
            </a:r>
          </a:p>
        </p:txBody>
      </p:sp>
      <p:sp>
        <p:nvSpPr>
          <p:cNvPr id="5" name="Text Placeholder 4">
            <a:extLst>
              <a:ext uri="{FF2B5EF4-FFF2-40B4-BE49-F238E27FC236}">
                <a16:creationId xmlns:a16="http://schemas.microsoft.com/office/drawing/2014/main" id="{24507FAE-6185-45BF-B022-58503EF36291}"/>
              </a:ext>
            </a:extLst>
          </p:cNvPr>
          <p:cNvSpPr>
            <a:spLocks noGrp="1"/>
          </p:cNvSpPr>
          <p:nvPr>
            <p:ph type="body" sz="quarter" idx="3"/>
          </p:nvPr>
        </p:nvSpPr>
        <p:spPr/>
        <p:txBody>
          <a:bodyPr>
            <a:noAutofit/>
          </a:bodyPr>
          <a:lstStyle/>
          <a:p>
            <a:pPr algn="ctr"/>
            <a:r>
              <a:rPr lang="en-CA" sz="6000" b="0" dirty="0">
                <a:latin typeface="Veteran Typewriter" panose="02000500000000000000" pitchFamily="2" charset="0"/>
              </a:rPr>
              <a:t>Cons</a:t>
            </a:r>
          </a:p>
        </p:txBody>
      </p:sp>
      <p:sp>
        <p:nvSpPr>
          <p:cNvPr id="6" name="Content Placeholder 5">
            <a:extLst>
              <a:ext uri="{FF2B5EF4-FFF2-40B4-BE49-F238E27FC236}">
                <a16:creationId xmlns:a16="http://schemas.microsoft.com/office/drawing/2014/main" id="{0867BC7C-2BFB-482F-978F-BF9BD9D4CB0C}"/>
              </a:ext>
            </a:extLst>
          </p:cNvPr>
          <p:cNvSpPr>
            <a:spLocks noGrp="1"/>
          </p:cNvSpPr>
          <p:nvPr>
            <p:ph sz="quarter" idx="4"/>
          </p:nvPr>
        </p:nvSpPr>
        <p:spPr/>
        <p:txBody>
          <a:bodyPr>
            <a:normAutofit lnSpcReduction="10000"/>
          </a:bodyPr>
          <a:lstStyle/>
          <a:p>
            <a:endParaRPr lang="en-CA" dirty="0">
              <a:latin typeface="Veteran Typewriter" panose="02000500000000000000" pitchFamily="2" charset="0"/>
            </a:endParaRPr>
          </a:p>
          <a:p>
            <a:r>
              <a:rPr lang="en-CA" dirty="0">
                <a:latin typeface="Veteran Typewriter" panose="02000500000000000000" pitchFamily="2" charset="0"/>
              </a:rPr>
              <a:t>If sides don’t cooperate, no bills can be passed</a:t>
            </a:r>
          </a:p>
          <a:p>
            <a:r>
              <a:rPr lang="en-CA" dirty="0">
                <a:latin typeface="Veteran Typewriter" panose="02000500000000000000" pitchFamily="2" charset="0"/>
              </a:rPr>
              <a:t>Can result in a shortened government, resulting in another expensive election</a:t>
            </a:r>
          </a:p>
          <a:p>
            <a:r>
              <a:rPr lang="en-CA" dirty="0">
                <a:latin typeface="Veteran Typewriter" panose="02000500000000000000" pitchFamily="2" charset="0"/>
              </a:rPr>
              <a:t>If nothing works, can lead to voter fatigue/frustration</a:t>
            </a:r>
          </a:p>
        </p:txBody>
      </p:sp>
    </p:spTree>
    <p:extLst>
      <p:ext uri="{BB962C8B-B14F-4D97-AF65-F5344CB8AC3E}">
        <p14:creationId xmlns:p14="http://schemas.microsoft.com/office/powerpoint/2010/main" val="112286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nority and Majority Governments">
            <a:hlinkClick r:id="" action="ppaction://media"/>
            <a:extLst>
              <a:ext uri="{FF2B5EF4-FFF2-40B4-BE49-F238E27FC236}">
                <a16:creationId xmlns:a16="http://schemas.microsoft.com/office/drawing/2014/main" id="{4E065BED-13D9-4FC2-BEE8-9725604780CC}"/>
              </a:ext>
            </a:extLst>
          </p:cNvPr>
          <p:cNvPicPr>
            <a:picLocks noGrp="1" noRot="1" noChangeAspect="1"/>
          </p:cNvPicPr>
          <p:nvPr>
            <p:ph idx="1"/>
            <a:videoFile r:link="rId1"/>
          </p:nvPr>
        </p:nvPicPr>
        <p:blipFill>
          <a:blip r:embed="rId4"/>
          <a:stretch>
            <a:fillRect/>
          </a:stretch>
        </p:blipFill>
        <p:spPr>
          <a:xfrm>
            <a:off x="2599465" y="787790"/>
            <a:ext cx="6700496" cy="50221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359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B230-95AD-44EB-AEF8-E7F5A6AC5C5F}"/>
              </a:ext>
            </a:extLst>
          </p:cNvPr>
          <p:cNvSpPr>
            <a:spLocks noGrp="1"/>
          </p:cNvSpPr>
          <p:nvPr>
            <p:ph type="title"/>
          </p:nvPr>
        </p:nvSpPr>
        <p:spPr/>
        <p:txBody>
          <a:bodyPr/>
          <a:lstStyle/>
          <a:p>
            <a:pPr algn="ctr"/>
            <a:r>
              <a:rPr lang="en-CA" dirty="0">
                <a:latin typeface="Veteran Typewriter" panose="02000500000000000000" pitchFamily="2" charset="0"/>
              </a:rPr>
              <a:t>Bibliography</a:t>
            </a:r>
          </a:p>
        </p:txBody>
      </p:sp>
      <p:sp>
        <p:nvSpPr>
          <p:cNvPr id="3" name="Content Placeholder 2">
            <a:extLst>
              <a:ext uri="{FF2B5EF4-FFF2-40B4-BE49-F238E27FC236}">
                <a16:creationId xmlns:a16="http://schemas.microsoft.com/office/drawing/2014/main" id="{F5F93064-C0B8-45F9-A8BC-A9374F07A01A}"/>
              </a:ext>
            </a:extLst>
          </p:cNvPr>
          <p:cNvSpPr>
            <a:spLocks noGrp="1"/>
          </p:cNvSpPr>
          <p:nvPr>
            <p:ph idx="1"/>
          </p:nvPr>
        </p:nvSpPr>
        <p:spPr/>
        <p:txBody>
          <a:bodyPr>
            <a:normAutofit fontScale="55000" lnSpcReduction="20000"/>
          </a:bodyPr>
          <a:lstStyle/>
          <a:p>
            <a:pPr marL="0" indent="0">
              <a:buNone/>
            </a:pPr>
            <a:r>
              <a:rPr lang="en-CA" dirty="0"/>
              <a:t>“A Canadian Election Looms – seven charts explain all.” </a:t>
            </a:r>
            <a:r>
              <a:rPr lang="en-CA" i="1" dirty="0"/>
              <a:t>BBC</a:t>
            </a:r>
            <a:r>
              <a:rPr lang="en-CA" dirty="0"/>
              <a:t>. October 18, 2019. https://www.bbc.com/news/world-us-canada-	50003913.</a:t>
            </a:r>
          </a:p>
          <a:p>
            <a:pPr marL="0" indent="0">
              <a:buNone/>
            </a:pPr>
            <a:br>
              <a:rPr lang="en-CA" dirty="0"/>
            </a:br>
            <a:r>
              <a:rPr lang="en-CA" dirty="0"/>
              <a:t>Deng, Iris. “Political Cartoon.” </a:t>
            </a:r>
            <a:r>
              <a:rPr lang="en-CA" i="1" dirty="0"/>
              <a:t>The Varsity.</a:t>
            </a:r>
            <a:r>
              <a:rPr lang="en-CA" dirty="0"/>
              <a:t> Last modified October 19, 2019. https://thevarsity.ca/2019/10/19/the-varsity-endorses-a-	liberal-minority-government-with-an-</a:t>
            </a:r>
            <a:r>
              <a:rPr lang="en-CA" dirty="0" err="1"/>
              <a:t>ndp</a:t>
            </a:r>
            <a:r>
              <a:rPr lang="en-CA" dirty="0"/>
              <a:t>-green-balance-of-power/.</a:t>
            </a:r>
          </a:p>
          <a:p>
            <a:pPr marL="0" indent="0">
              <a:buNone/>
            </a:pPr>
            <a:endParaRPr lang="en-US" dirty="0"/>
          </a:p>
          <a:p>
            <a:pPr marL="0" indent="0">
              <a:buNone/>
            </a:pPr>
            <a:r>
              <a:rPr lang="en-US" dirty="0"/>
              <a:t>Elections Ontario. “Handout 6.1: 2011 &amp; 2014 General Election Results.” </a:t>
            </a:r>
            <a:r>
              <a:rPr lang="en-US" i="1" dirty="0" err="1"/>
              <a:t>CiviX</a:t>
            </a:r>
            <a:r>
              <a:rPr lang="en-US" i="1" dirty="0"/>
              <a:t>. </a:t>
            </a:r>
            <a:r>
              <a:rPr lang="en-US" dirty="0"/>
              <a:t>April, 2018.</a:t>
            </a:r>
            <a:r>
              <a:rPr lang="en-US" i="1" dirty="0"/>
              <a:t> </a:t>
            </a:r>
            <a:r>
              <a:rPr lang="en-CA" dirty="0"/>
              <a:t>http://civix.ca/resources/wp-	content/uploads/2018/04/ON-Secondary-Handout-6.1.pdf.</a:t>
            </a:r>
          </a:p>
          <a:p>
            <a:pPr marL="0" indent="0">
              <a:buNone/>
            </a:pPr>
            <a:endParaRPr lang="en-CA" dirty="0"/>
          </a:p>
          <a:p>
            <a:pPr marL="0" indent="0">
              <a:buNone/>
            </a:pPr>
            <a:r>
              <a:rPr lang="en-CA" dirty="0"/>
              <a:t>MacKinnon, Bruce. “Editorial Cartoon.” </a:t>
            </a:r>
            <a:r>
              <a:rPr lang="en-CA" i="1" dirty="0"/>
              <a:t>The </a:t>
            </a:r>
            <a:r>
              <a:rPr lang="en-CA" i="1" dirty="0" err="1"/>
              <a:t>ChronicleHerald</a:t>
            </a:r>
            <a:r>
              <a:rPr lang="en-CA" i="1" dirty="0"/>
              <a:t>. </a:t>
            </a:r>
            <a:r>
              <a:rPr lang="en-CA" dirty="0"/>
              <a:t>September 26, 2018. https://www.thechronicleherald.ca/opinion/local-	perspectives/editorial-new-brunswick-election-puzzle-leaves-liberals-on-life-support-244602/</a:t>
            </a:r>
          </a:p>
          <a:p>
            <a:pPr marL="0" indent="0">
              <a:buNone/>
            </a:pPr>
            <a:endParaRPr lang="en-CA" i="1" dirty="0"/>
          </a:p>
          <a:p>
            <a:pPr marL="0" indent="0">
              <a:buNone/>
            </a:pPr>
            <a:r>
              <a:rPr lang="en-CA" dirty="0"/>
              <a:t>“Minority and Majority Governments.” YouTube Video. 3:03. “</a:t>
            </a:r>
            <a:r>
              <a:rPr lang="en-CA" i="1" dirty="0"/>
              <a:t>TVO.”</a:t>
            </a:r>
            <a:r>
              <a:rPr lang="en-CA" dirty="0"/>
              <a:t> August 11, 2009. https://www.youtube.com/watch?v=9G_ro-	EhW4c.</a:t>
            </a:r>
          </a:p>
          <a:p>
            <a:pPr marL="0" indent="0">
              <a:buNone/>
            </a:pPr>
            <a:endParaRPr lang="en-CA" dirty="0"/>
          </a:p>
          <a:p>
            <a:pPr marL="0" indent="0">
              <a:buNone/>
            </a:pPr>
            <a:br>
              <a:rPr lang="en-CA" dirty="0"/>
            </a:br>
            <a:endParaRPr lang="en-CA" dirty="0"/>
          </a:p>
        </p:txBody>
      </p:sp>
    </p:spTree>
    <p:extLst>
      <p:ext uri="{BB962C8B-B14F-4D97-AF65-F5344CB8AC3E}">
        <p14:creationId xmlns:p14="http://schemas.microsoft.com/office/powerpoint/2010/main" val="228935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94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majority government canada">
            <a:extLst>
              <a:ext uri="{FF2B5EF4-FFF2-40B4-BE49-F238E27FC236}">
                <a16:creationId xmlns:a16="http://schemas.microsoft.com/office/drawing/2014/main" id="{CFEDAB49-4EC7-4299-83C2-A36026A06A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 r="1" b="973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B0AB4A-6D80-4184-A972-3EE5F5ECBF60}"/>
              </a:ext>
            </a:extLst>
          </p:cNvPr>
          <p:cNvSpPr>
            <a:spLocks noGrp="1"/>
          </p:cNvSpPr>
          <p:nvPr>
            <p:ph idx="1"/>
          </p:nvPr>
        </p:nvSpPr>
        <p:spPr>
          <a:xfrm>
            <a:off x="8029319" y="917725"/>
            <a:ext cx="3424739" cy="4852362"/>
          </a:xfrm>
        </p:spPr>
        <p:txBody>
          <a:bodyPr anchor="ctr">
            <a:normAutofit fontScale="92500" lnSpcReduction="20000"/>
          </a:bodyPr>
          <a:lstStyle/>
          <a:p>
            <a:pPr marL="0" indent="0">
              <a:buNone/>
            </a:pPr>
            <a:r>
              <a:rPr lang="en-CA" sz="2500" dirty="0">
                <a:solidFill>
                  <a:srgbClr val="FFFFFF"/>
                </a:solidFill>
                <a:latin typeface="Veteran Typewriter" panose="02000500000000000000" pitchFamily="2" charset="0"/>
              </a:rPr>
              <a:t>In Canada, most elections end in a </a:t>
            </a:r>
            <a:r>
              <a:rPr lang="en-CA" sz="2500" dirty="0">
                <a:solidFill>
                  <a:srgbClr val="FFFF00"/>
                </a:solidFill>
                <a:latin typeface="Veteran Typewriter" panose="02000500000000000000" pitchFamily="2" charset="0"/>
              </a:rPr>
              <a:t>Majority Government</a:t>
            </a:r>
            <a:r>
              <a:rPr lang="en-CA" sz="2500" dirty="0">
                <a:solidFill>
                  <a:srgbClr val="FFFFFF"/>
                </a:solidFill>
                <a:latin typeface="Veteran Typewriter" panose="02000500000000000000" pitchFamily="2" charset="0"/>
              </a:rPr>
              <a:t>.</a:t>
            </a:r>
          </a:p>
          <a:p>
            <a:pPr marL="0" indent="0">
              <a:buNone/>
            </a:pPr>
            <a:br>
              <a:rPr lang="en-CA" sz="2500" dirty="0">
                <a:solidFill>
                  <a:srgbClr val="FFFFFF"/>
                </a:solidFill>
                <a:latin typeface="Veteran Typewriter" panose="02000500000000000000" pitchFamily="2" charset="0"/>
              </a:rPr>
            </a:br>
            <a:r>
              <a:rPr lang="en-CA" sz="2500" dirty="0">
                <a:solidFill>
                  <a:srgbClr val="FFFFFF"/>
                </a:solidFill>
                <a:latin typeface="Veteran Typewriter" panose="02000500000000000000" pitchFamily="2" charset="0"/>
              </a:rPr>
              <a:t>This is when one Political Party wins </a:t>
            </a:r>
            <a:r>
              <a:rPr lang="en-CA" sz="2500" dirty="0">
                <a:solidFill>
                  <a:srgbClr val="FFFF00"/>
                </a:solidFill>
                <a:latin typeface="Veteran Typewriter" panose="02000500000000000000" pitchFamily="2" charset="0"/>
              </a:rPr>
              <a:t>more than 50% </a:t>
            </a:r>
            <a:r>
              <a:rPr lang="en-CA" sz="2500" dirty="0">
                <a:solidFill>
                  <a:srgbClr val="FFFFFF"/>
                </a:solidFill>
                <a:latin typeface="Veteran Typewriter" panose="02000500000000000000" pitchFamily="2" charset="0"/>
              </a:rPr>
              <a:t>of all the available seats in Parliament (</a:t>
            </a:r>
            <a:r>
              <a:rPr lang="en-CA" sz="2500" dirty="0">
                <a:solidFill>
                  <a:srgbClr val="FFFF00"/>
                </a:solidFill>
                <a:latin typeface="Veteran Typewriter" panose="02000500000000000000" pitchFamily="2" charset="0"/>
              </a:rPr>
              <a:t>called a plurality</a:t>
            </a:r>
            <a:r>
              <a:rPr lang="en-CA" sz="2500" dirty="0">
                <a:solidFill>
                  <a:srgbClr val="FFFFFF"/>
                </a:solidFill>
                <a:latin typeface="Veteran Typewriter" panose="02000500000000000000" pitchFamily="2" charset="0"/>
              </a:rPr>
              <a:t>).</a:t>
            </a:r>
          </a:p>
          <a:p>
            <a:pPr marL="0" indent="0">
              <a:buNone/>
            </a:pPr>
            <a:endParaRPr lang="en-CA" sz="2500" dirty="0">
              <a:solidFill>
                <a:srgbClr val="FFFFFF"/>
              </a:solidFill>
              <a:latin typeface="Veteran Typewriter" panose="02000500000000000000" pitchFamily="2" charset="0"/>
            </a:endParaRPr>
          </a:p>
          <a:p>
            <a:pPr marL="0" indent="0">
              <a:buNone/>
            </a:pPr>
            <a:r>
              <a:rPr lang="en-CA" sz="2500" dirty="0">
                <a:solidFill>
                  <a:srgbClr val="FFFFFF"/>
                </a:solidFill>
                <a:latin typeface="Veteran Typewriter" panose="02000500000000000000" pitchFamily="2" charset="0"/>
              </a:rPr>
              <a:t>A majority government can easily pass legislation, as it can win any vote in the House of Commons.</a:t>
            </a:r>
          </a:p>
        </p:txBody>
      </p:sp>
      <p:sp>
        <p:nvSpPr>
          <p:cNvPr id="6" name="Rectangle 5">
            <a:extLst>
              <a:ext uri="{FF2B5EF4-FFF2-40B4-BE49-F238E27FC236}">
                <a16:creationId xmlns:a16="http://schemas.microsoft.com/office/drawing/2014/main" id="{CF1C0B4B-A012-429C-AA29-0E71F0BB6C93}"/>
              </a:ext>
            </a:extLst>
          </p:cNvPr>
          <p:cNvSpPr/>
          <p:nvPr/>
        </p:nvSpPr>
        <p:spPr>
          <a:xfrm>
            <a:off x="321732" y="5123246"/>
            <a:ext cx="7064121" cy="1446550"/>
          </a:xfrm>
          <a:prstGeom prst="rect">
            <a:avLst/>
          </a:prstGeom>
        </p:spPr>
        <p:txBody>
          <a:bodyPr wrap="square">
            <a:spAutoFit/>
          </a:bodyPr>
          <a:lstStyle/>
          <a:p>
            <a:pPr algn="ctr"/>
            <a:r>
              <a:rPr lang="en-CA" sz="4400" dirty="0">
                <a:solidFill>
                  <a:srgbClr val="FFFFFF"/>
                </a:solidFill>
                <a:latin typeface="Veteran Typewriter" panose="02000500000000000000" pitchFamily="2" charset="0"/>
              </a:rPr>
              <a:t>Majority Government in Canada</a:t>
            </a:r>
          </a:p>
        </p:txBody>
      </p:sp>
    </p:spTree>
    <p:extLst>
      <p:ext uri="{BB962C8B-B14F-4D97-AF65-F5344CB8AC3E}">
        <p14:creationId xmlns:p14="http://schemas.microsoft.com/office/powerpoint/2010/main" val="392085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F1C0B4B-A012-429C-AA29-0E71F0BB6C93}"/>
              </a:ext>
            </a:extLst>
          </p:cNvPr>
          <p:cNvSpPr/>
          <p:nvPr/>
        </p:nvSpPr>
        <p:spPr>
          <a:xfrm>
            <a:off x="321732" y="4767072"/>
            <a:ext cx="7058306" cy="162521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kern="1200" dirty="0">
                <a:solidFill>
                  <a:srgbClr val="FFFFFF"/>
                </a:solidFill>
                <a:latin typeface="Veteran Typewriter" panose="02000500000000000000" pitchFamily="2" charset="0"/>
                <a:ea typeface="+mj-ea"/>
                <a:cs typeface="+mj-cs"/>
              </a:rPr>
              <a:t>Minority Government in Canada</a:t>
            </a:r>
          </a:p>
        </p:txBody>
      </p:sp>
      <p:pic>
        <p:nvPicPr>
          <p:cNvPr id="3074" name="Picture 2" descr="map">
            <a:extLst>
              <a:ext uri="{FF2B5EF4-FFF2-40B4-BE49-F238E27FC236}">
                <a16:creationId xmlns:a16="http://schemas.microsoft.com/office/drawing/2014/main" id="{B8EDB566-89F3-4135-8665-21BBDD5738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78" r="6" b="6"/>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B0AB4A-6D80-4184-A972-3EE5F5ECBF60}"/>
              </a:ext>
            </a:extLst>
          </p:cNvPr>
          <p:cNvSpPr>
            <a:spLocks noGrp="1"/>
          </p:cNvSpPr>
          <p:nvPr>
            <p:ph idx="1"/>
          </p:nvPr>
        </p:nvSpPr>
        <p:spPr>
          <a:xfrm>
            <a:off x="7528841" y="917725"/>
            <a:ext cx="4335612" cy="4852362"/>
          </a:xfrm>
        </p:spPr>
        <p:txBody>
          <a:bodyPr vert="horz" lIns="91440" tIns="45720" rIns="91440" bIns="45720" rtlCol="0" anchor="ctr">
            <a:noAutofit/>
          </a:bodyPr>
          <a:lstStyle/>
          <a:p>
            <a:pPr marL="0" indent="0">
              <a:buNone/>
            </a:pPr>
            <a:r>
              <a:rPr lang="en-US" sz="2200" kern="1200" dirty="0">
                <a:solidFill>
                  <a:srgbClr val="FFFFFF"/>
                </a:solidFill>
                <a:latin typeface="Veteran Typewriter" panose="02000500000000000000" pitchFamily="2" charset="0"/>
              </a:rPr>
              <a:t>Sometimes, an election will end and no party has more than 50% of the ridings.</a:t>
            </a:r>
          </a:p>
          <a:p>
            <a:pPr marL="0"/>
            <a:endParaRPr lang="en-US" sz="2200" kern="1200" dirty="0">
              <a:solidFill>
                <a:srgbClr val="FFFFFF"/>
              </a:solidFill>
              <a:latin typeface="Veteran Typewriter" panose="02000500000000000000" pitchFamily="2" charset="0"/>
            </a:endParaRPr>
          </a:p>
          <a:p>
            <a:pPr marL="0" indent="0">
              <a:buNone/>
            </a:pPr>
            <a:r>
              <a:rPr lang="en-US" sz="2200" kern="1200" dirty="0">
                <a:solidFill>
                  <a:srgbClr val="FFFFFF"/>
                </a:solidFill>
                <a:latin typeface="Veteran Typewriter" panose="02000500000000000000" pitchFamily="2" charset="0"/>
              </a:rPr>
              <a:t>In this case, </a:t>
            </a:r>
            <a:r>
              <a:rPr lang="en-US" sz="2200" kern="1200" dirty="0">
                <a:solidFill>
                  <a:srgbClr val="FFFF00"/>
                </a:solidFill>
                <a:latin typeface="Veteran Typewriter" panose="02000500000000000000" pitchFamily="2" charset="0"/>
              </a:rPr>
              <a:t>the party with the most </a:t>
            </a:r>
            <a:r>
              <a:rPr lang="en-US" sz="2200" kern="1200" dirty="0">
                <a:solidFill>
                  <a:srgbClr val="FFFFFF"/>
                </a:solidFill>
                <a:latin typeface="Veteran Typewriter" panose="02000500000000000000" pitchFamily="2" charset="0"/>
              </a:rPr>
              <a:t>ridings will have to </a:t>
            </a:r>
            <a:r>
              <a:rPr lang="en-US" sz="2200" kern="1200" dirty="0">
                <a:solidFill>
                  <a:srgbClr val="FFFF00"/>
                </a:solidFill>
                <a:latin typeface="Veteran Typewriter" panose="02000500000000000000" pitchFamily="2" charset="0"/>
              </a:rPr>
              <a:t>earn the confidence </a:t>
            </a:r>
            <a:r>
              <a:rPr lang="en-US" sz="2200" kern="1200" dirty="0">
                <a:solidFill>
                  <a:srgbClr val="FFFFFF"/>
                </a:solidFill>
                <a:latin typeface="Veteran Typewriter" panose="02000500000000000000" pitchFamily="2" charset="0"/>
              </a:rPr>
              <a:t>of one or more smaller parties to govern.</a:t>
            </a:r>
            <a:br>
              <a:rPr lang="en-US" sz="2200" kern="1200" dirty="0">
                <a:solidFill>
                  <a:srgbClr val="FFFFFF"/>
                </a:solidFill>
                <a:latin typeface="Veteran Typewriter" panose="02000500000000000000" pitchFamily="2" charset="0"/>
              </a:rPr>
            </a:br>
            <a:br>
              <a:rPr lang="en-US" sz="2200" kern="1200" dirty="0">
                <a:solidFill>
                  <a:srgbClr val="FFFFFF"/>
                </a:solidFill>
                <a:latin typeface="Veteran Typewriter" panose="02000500000000000000" pitchFamily="2" charset="0"/>
              </a:rPr>
            </a:br>
            <a:r>
              <a:rPr lang="en-US" sz="2200" kern="1200" dirty="0">
                <a:solidFill>
                  <a:srgbClr val="FFFFFF"/>
                </a:solidFill>
                <a:latin typeface="Veteran Typewriter" panose="02000500000000000000" pitchFamily="2" charset="0"/>
              </a:rPr>
              <a:t>Sometimes Minority Governments are called instable or ineffective, but they require parties to work together and collaborate.</a:t>
            </a:r>
            <a:br>
              <a:rPr lang="en-US" sz="2200" kern="1200" dirty="0">
                <a:solidFill>
                  <a:srgbClr val="FFFFFF"/>
                </a:solidFill>
                <a:latin typeface="Veteran Typewriter" panose="02000500000000000000" pitchFamily="2" charset="0"/>
              </a:rPr>
            </a:br>
            <a:br>
              <a:rPr lang="en-US" sz="2200" kern="1200" dirty="0">
                <a:solidFill>
                  <a:srgbClr val="FFFFFF"/>
                </a:solidFill>
                <a:latin typeface="Veteran Typewriter" panose="02000500000000000000" pitchFamily="2" charset="0"/>
              </a:rPr>
            </a:br>
            <a:r>
              <a:rPr lang="en-US" sz="2200" b="1" kern="1200" dirty="0">
                <a:solidFill>
                  <a:srgbClr val="FFFF00"/>
                </a:solidFill>
                <a:latin typeface="Veteran Typewriter" panose="02000500000000000000" pitchFamily="2" charset="0"/>
              </a:rPr>
              <a:t>Coalition governments </a:t>
            </a:r>
            <a:r>
              <a:rPr lang="en-US" sz="2200" kern="1200" dirty="0">
                <a:solidFill>
                  <a:srgbClr val="FFFFFF"/>
                </a:solidFill>
                <a:latin typeface="Veteran Typewriter" panose="02000500000000000000" pitchFamily="2" charset="0"/>
              </a:rPr>
              <a:t>are common in Europe.</a:t>
            </a:r>
          </a:p>
        </p:txBody>
      </p:sp>
    </p:spTree>
    <p:extLst>
      <p:ext uri="{BB962C8B-B14F-4D97-AF65-F5344CB8AC3E}">
        <p14:creationId xmlns:p14="http://schemas.microsoft.com/office/powerpoint/2010/main" val="372960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6C6E4CF5-9F9C-4F67-B23D-202526C2AA64}"/>
              </a:ext>
            </a:extLst>
          </p:cNvPr>
          <p:cNvSpPr>
            <a:spLocks noGrp="1"/>
          </p:cNvSpPr>
          <p:nvPr>
            <p:ph type="title"/>
          </p:nvPr>
        </p:nvSpPr>
        <p:spPr>
          <a:xfrm>
            <a:off x="529883" y="5554181"/>
            <a:ext cx="12192000" cy="1096331"/>
          </a:xfrm>
        </p:spPr>
        <p:txBody>
          <a:bodyPr>
            <a:noAutofit/>
          </a:bodyPr>
          <a:lstStyle/>
          <a:p>
            <a:r>
              <a:rPr lang="en-CA" dirty="0">
                <a:solidFill>
                  <a:srgbClr val="303030"/>
                </a:solidFill>
                <a:latin typeface="Veteran Typewriter" panose="02000500000000000000" pitchFamily="2" charset="0"/>
              </a:rPr>
              <a:t>  Forming the Coalition 	  </a:t>
            </a:r>
            <a:r>
              <a:rPr lang="en-CA" dirty="0">
                <a:solidFill>
                  <a:schemeClr val="bg1"/>
                </a:solidFill>
                <a:latin typeface="Veteran Typewriter" panose="02000500000000000000" pitchFamily="2" charset="0"/>
              </a:rPr>
              <a:t>Government</a:t>
            </a:r>
          </a:p>
        </p:txBody>
      </p:sp>
      <p:pic>
        <p:nvPicPr>
          <p:cNvPr id="4" name="Picture 3">
            <a:extLst>
              <a:ext uri="{FF2B5EF4-FFF2-40B4-BE49-F238E27FC236}">
                <a16:creationId xmlns:a16="http://schemas.microsoft.com/office/drawing/2014/main" id="{DF05D156-38AB-45BF-B05C-4724929DB630}"/>
              </a:ext>
            </a:extLst>
          </p:cNvPr>
          <p:cNvPicPr>
            <a:picLocks noChangeAspect="1"/>
          </p:cNvPicPr>
          <p:nvPr/>
        </p:nvPicPr>
        <p:blipFill>
          <a:blip r:embed="rId3"/>
          <a:stretch>
            <a:fillRect/>
          </a:stretch>
        </p:blipFill>
        <p:spPr>
          <a:xfrm>
            <a:off x="3816046" y="-90176"/>
            <a:ext cx="8375954" cy="4020457"/>
          </a:xfrm>
          <a:prstGeom prst="rect">
            <a:avLst/>
          </a:prstGeom>
        </p:spPr>
      </p:pic>
      <p:sp>
        <p:nvSpPr>
          <p:cNvPr id="3" name="Content Placeholder 2">
            <a:extLst>
              <a:ext uri="{FF2B5EF4-FFF2-40B4-BE49-F238E27FC236}">
                <a16:creationId xmlns:a16="http://schemas.microsoft.com/office/drawing/2014/main" id="{934BE835-4131-4096-A0BE-5C7B06F70FC5}"/>
              </a:ext>
            </a:extLst>
          </p:cNvPr>
          <p:cNvSpPr>
            <a:spLocks noGrp="1"/>
          </p:cNvSpPr>
          <p:nvPr>
            <p:ph idx="1"/>
          </p:nvPr>
        </p:nvSpPr>
        <p:spPr>
          <a:xfrm>
            <a:off x="0" y="0"/>
            <a:ext cx="4008101" cy="4020458"/>
          </a:xfrm>
        </p:spPr>
        <p:txBody>
          <a:bodyPr anchor="ctr">
            <a:normAutofit/>
          </a:bodyPr>
          <a:lstStyle/>
          <a:p>
            <a:pPr marL="0" indent="0">
              <a:buNone/>
            </a:pPr>
            <a:r>
              <a:rPr lang="en-CA" sz="2200" dirty="0">
                <a:latin typeface="Veteran Typewriter" panose="02000500000000000000" pitchFamily="2" charset="0"/>
              </a:rPr>
              <a:t>In the 2011 Ontario Provincial Election, </a:t>
            </a:r>
            <a:br>
              <a:rPr lang="en-CA" sz="2200" dirty="0">
                <a:latin typeface="Veteran Typewriter" panose="02000500000000000000" pitchFamily="2" charset="0"/>
              </a:rPr>
            </a:br>
            <a:r>
              <a:rPr lang="en-CA" sz="2200" dirty="0">
                <a:solidFill>
                  <a:srgbClr val="00B050"/>
                </a:solidFill>
                <a:latin typeface="Veteran Typewriter" panose="02000500000000000000" pitchFamily="2" charset="0"/>
              </a:rPr>
              <a:t>no party won 50%</a:t>
            </a:r>
            <a:r>
              <a:rPr lang="en-CA" sz="2200" dirty="0">
                <a:latin typeface="Veteran Typewriter" panose="02000500000000000000" pitchFamily="2" charset="0"/>
              </a:rPr>
              <a:t> of the ridings.</a:t>
            </a:r>
          </a:p>
          <a:p>
            <a:pPr marL="0" indent="0">
              <a:buNone/>
            </a:pPr>
            <a:br>
              <a:rPr lang="en-CA" sz="2200" dirty="0">
                <a:latin typeface="Veteran Typewriter" panose="02000500000000000000" pitchFamily="2" charset="0"/>
              </a:rPr>
            </a:br>
            <a:r>
              <a:rPr lang="en-CA" sz="2200" dirty="0">
                <a:latin typeface="Veteran Typewriter" panose="02000500000000000000" pitchFamily="2" charset="0"/>
              </a:rPr>
              <a:t>Based on what you know about the political parties, how do you think they formed a government to make things work?</a:t>
            </a:r>
          </a:p>
        </p:txBody>
      </p:sp>
      <p:sp>
        <p:nvSpPr>
          <p:cNvPr id="10" name="Content Placeholder 2">
            <a:extLst>
              <a:ext uri="{FF2B5EF4-FFF2-40B4-BE49-F238E27FC236}">
                <a16:creationId xmlns:a16="http://schemas.microsoft.com/office/drawing/2014/main" id="{01DD88BD-7D30-4202-918C-BAE4EC0C537B}"/>
              </a:ext>
            </a:extLst>
          </p:cNvPr>
          <p:cNvSpPr txBox="1">
            <a:spLocks/>
          </p:cNvSpPr>
          <p:nvPr/>
        </p:nvSpPr>
        <p:spPr>
          <a:xfrm>
            <a:off x="0" y="2837542"/>
            <a:ext cx="12192000" cy="40204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400" dirty="0">
                <a:solidFill>
                  <a:srgbClr val="FF0000"/>
                </a:solidFill>
                <a:latin typeface="Veteran Typewriter" panose="02000500000000000000" pitchFamily="2" charset="0"/>
              </a:rPr>
              <a:t>Which combination of parties would make up a majority with 107 available seats?</a:t>
            </a:r>
            <a:endParaRPr lang="en-CA" sz="2400" dirty="0">
              <a:latin typeface="Veteran Typewriter" panose="02000500000000000000" pitchFamily="2" charset="0"/>
            </a:endParaRPr>
          </a:p>
        </p:txBody>
      </p:sp>
    </p:spTree>
    <p:extLst>
      <p:ext uri="{BB962C8B-B14F-4D97-AF65-F5344CB8AC3E}">
        <p14:creationId xmlns:p14="http://schemas.microsoft.com/office/powerpoint/2010/main" val="8299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6C6E4CF5-9F9C-4F67-B23D-202526C2AA64}"/>
              </a:ext>
            </a:extLst>
          </p:cNvPr>
          <p:cNvSpPr>
            <a:spLocks noGrp="1"/>
          </p:cNvSpPr>
          <p:nvPr>
            <p:ph type="title"/>
          </p:nvPr>
        </p:nvSpPr>
        <p:spPr>
          <a:xfrm>
            <a:off x="529883" y="5554181"/>
            <a:ext cx="12192000" cy="1096331"/>
          </a:xfrm>
        </p:spPr>
        <p:txBody>
          <a:bodyPr>
            <a:noAutofit/>
          </a:bodyPr>
          <a:lstStyle/>
          <a:p>
            <a:r>
              <a:rPr lang="en-CA" dirty="0">
                <a:solidFill>
                  <a:srgbClr val="303030"/>
                </a:solidFill>
                <a:latin typeface="Veteran Typewriter" panose="02000500000000000000" pitchFamily="2" charset="0"/>
              </a:rPr>
              <a:t>  Forming the Coalition 	  </a:t>
            </a:r>
            <a:r>
              <a:rPr lang="en-CA" dirty="0">
                <a:solidFill>
                  <a:schemeClr val="bg1"/>
                </a:solidFill>
                <a:latin typeface="Veteran Typewriter" panose="02000500000000000000" pitchFamily="2" charset="0"/>
              </a:rPr>
              <a:t>Government</a:t>
            </a:r>
          </a:p>
        </p:txBody>
      </p:sp>
      <p:pic>
        <p:nvPicPr>
          <p:cNvPr id="4" name="Picture 3">
            <a:extLst>
              <a:ext uri="{FF2B5EF4-FFF2-40B4-BE49-F238E27FC236}">
                <a16:creationId xmlns:a16="http://schemas.microsoft.com/office/drawing/2014/main" id="{DF05D156-38AB-45BF-B05C-4724929DB630}"/>
              </a:ext>
            </a:extLst>
          </p:cNvPr>
          <p:cNvPicPr>
            <a:picLocks noChangeAspect="1"/>
          </p:cNvPicPr>
          <p:nvPr/>
        </p:nvPicPr>
        <p:blipFill>
          <a:blip r:embed="rId3"/>
          <a:stretch>
            <a:fillRect/>
          </a:stretch>
        </p:blipFill>
        <p:spPr>
          <a:xfrm>
            <a:off x="3816046" y="-90176"/>
            <a:ext cx="8375954" cy="4020457"/>
          </a:xfrm>
          <a:prstGeom prst="rect">
            <a:avLst/>
          </a:prstGeom>
        </p:spPr>
      </p:pic>
      <p:sp>
        <p:nvSpPr>
          <p:cNvPr id="3" name="Content Placeholder 2">
            <a:extLst>
              <a:ext uri="{FF2B5EF4-FFF2-40B4-BE49-F238E27FC236}">
                <a16:creationId xmlns:a16="http://schemas.microsoft.com/office/drawing/2014/main" id="{934BE835-4131-4096-A0BE-5C7B06F70FC5}"/>
              </a:ext>
            </a:extLst>
          </p:cNvPr>
          <p:cNvSpPr>
            <a:spLocks noGrp="1"/>
          </p:cNvSpPr>
          <p:nvPr>
            <p:ph idx="1"/>
          </p:nvPr>
        </p:nvSpPr>
        <p:spPr>
          <a:xfrm>
            <a:off x="0" y="0"/>
            <a:ext cx="4008101" cy="4020458"/>
          </a:xfrm>
        </p:spPr>
        <p:txBody>
          <a:bodyPr anchor="ctr">
            <a:normAutofit/>
          </a:bodyPr>
          <a:lstStyle/>
          <a:p>
            <a:pPr marL="0" indent="0">
              <a:buNone/>
            </a:pPr>
            <a:r>
              <a:rPr lang="en-CA" sz="2200" dirty="0">
                <a:latin typeface="Veteran Typewriter" panose="02000500000000000000" pitchFamily="2" charset="0"/>
              </a:rPr>
              <a:t>In the 2011 Ontario Provincial Election, </a:t>
            </a:r>
            <a:br>
              <a:rPr lang="en-CA" sz="2200" dirty="0">
                <a:latin typeface="Veteran Typewriter" panose="02000500000000000000" pitchFamily="2" charset="0"/>
              </a:rPr>
            </a:br>
            <a:r>
              <a:rPr lang="en-CA" sz="2200" dirty="0">
                <a:solidFill>
                  <a:srgbClr val="00B050"/>
                </a:solidFill>
                <a:latin typeface="Veteran Typewriter" panose="02000500000000000000" pitchFamily="2" charset="0"/>
              </a:rPr>
              <a:t>no party won 50%</a:t>
            </a:r>
            <a:r>
              <a:rPr lang="en-CA" sz="2200" dirty="0">
                <a:latin typeface="Veteran Typewriter" panose="02000500000000000000" pitchFamily="2" charset="0"/>
              </a:rPr>
              <a:t> of the ridings.</a:t>
            </a:r>
          </a:p>
          <a:p>
            <a:pPr marL="0" indent="0">
              <a:buNone/>
            </a:pPr>
            <a:br>
              <a:rPr lang="en-CA" sz="2200" dirty="0">
                <a:latin typeface="Veteran Typewriter" panose="02000500000000000000" pitchFamily="2" charset="0"/>
              </a:rPr>
            </a:br>
            <a:r>
              <a:rPr lang="en-CA" sz="2200" dirty="0">
                <a:latin typeface="Veteran Typewriter" panose="02000500000000000000" pitchFamily="2" charset="0"/>
              </a:rPr>
              <a:t>Based on what you know about the political parties, how do you think they formed a government to make things work?</a:t>
            </a:r>
          </a:p>
        </p:txBody>
      </p:sp>
      <p:sp>
        <p:nvSpPr>
          <p:cNvPr id="10" name="Content Placeholder 2">
            <a:extLst>
              <a:ext uri="{FF2B5EF4-FFF2-40B4-BE49-F238E27FC236}">
                <a16:creationId xmlns:a16="http://schemas.microsoft.com/office/drawing/2014/main" id="{01DD88BD-7D30-4202-918C-BAE4EC0C537B}"/>
              </a:ext>
            </a:extLst>
          </p:cNvPr>
          <p:cNvSpPr txBox="1">
            <a:spLocks/>
          </p:cNvSpPr>
          <p:nvPr/>
        </p:nvSpPr>
        <p:spPr>
          <a:xfrm>
            <a:off x="0" y="2837542"/>
            <a:ext cx="11662117" cy="40204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CA" sz="2500" b="1" dirty="0">
                <a:solidFill>
                  <a:srgbClr val="FF0000"/>
                </a:solidFill>
                <a:latin typeface="Veteran Typewriter" panose="02000500000000000000" pitchFamily="2" charset="0"/>
              </a:rPr>
              <a:t>The Liberal Party of Ontario </a:t>
            </a:r>
            <a:r>
              <a:rPr lang="en-CA" sz="2500" dirty="0">
                <a:latin typeface="Veteran Typewriter" panose="02000500000000000000" pitchFamily="2" charset="0"/>
              </a:rPr>
              <a:t>was supported by the </a:t>
            </a:r>
            <a:r>
              <a:rPr lang="en-CA" sz="2500" b="1" dirty="0">
                <a:solidFill>
                  <a:srgbClr val="FFC000"/>
                </a:solidFill>
                <a:latin typeface="Veteran Typewriter" panose="02000500000000000000" pitchFamily="2" charset="0"/>
              </a:rPr>
              <a:t>Ontario New Democratic Party</a:t>
            </a:r>
            <a:r>
              <a:rPr lang="en-CA" sz="2500" dirty="0">
                <a:latin typeface="Veteran Typewriter" panose="02000500000000000000" pitchFamily="2" charset="0"/>
              </a:rPr>
              <a:t>, which pushed the Liberals to make more progressive policies.</a:t>
            </a:r>
          </a:p>
        </p:txBody>
      </p:sp>
    </p:spTree>
    <p:extLst>
      <p:ext uri="{BB962C8B-B14F-4D97-AF65-F5344CB8AC3E}">
        <p14:creationId xmlns:p14="http://schemas.microsoft.com/office/powerpoint/2010/main" val="15642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44ED-744F-4AA9-A438-C587348E70CF}"/>
              </a:ext>
            </a:extLst>
          </p:cNvPr>
          <p:cNvSpPr>
            <a:spLocks noGrp="1"/>
          </p:cNvSpPr>
          <p:nvPr>
            <p:ph type="title"/>
          </p:nvPr>
        </p:nvSpPr>
        <p:spPr>
          <a:xfrm>
            <a:off x="762001" y="803325"/>
            <a:ext cx="5314536" cy="1325563"/>
          </a:xfrm>
        </p:spPr>
        <p:txBody>
          <a:bodyPr>
            <a:normAutofit/>
          </a:bodyPr>
          <a:lstStyle/>
          <a:p>
            <a:r>
              <a:rPr lang="en-CA" sz="4400" dirty="0">
                <a:latin typeface="Veteran Typewriter" panose="02000500000000000000" pitchFamily="2" charset="0"/>
              </a:rPr>
              <a:t>Who Forms the Government Then</a:t>
            </a:r>
            <a:r>
              <a:rPr lang="en-CA" sz="4000" dirty="0">
                <a:latin typeface="Veteran Typewriter" panose="02000500000000000000" pitchFamily="2" charset="0"/>
              </a:rPr>
              <a:t>?</a:t>
            </a:r>
          </a:p>
        </p:txBody>
      </p:sp>
      <p:sp>
        <p:nvSpPr>
          <p:cNvPr id="3" name="Content Placeholder 2">
            <a:extLst>
              <a:ext uri="{FF2B5EF4-FFF2-40B4-BE49-F238E27FC236}">
                <a16:creationId xmlns:a16="http://schemas.microsoft.com/office/drawing/2014/main" id="{B9BA29C0-166C-4402-B6D7-9A1379C08BB3}"/>
              </a:ext>
            </a:extLst>
          </p:cNvPr>
          <p:cNvSpPr>
            <a:spLocks noGrp="1"/>
          </p:cNvSpPr>
          <p:nvPr>
            <p:ph idx="1"/>
          </p:nvPr>
        </p:nvSpPr>
        <p:spPr>
          <a:xfrm>
            <a:off x="0" y="2279018"/>
            <a:ext cx="6443003" cy="3375920"/>
          </a:xfrm>
        </p:spPr>
        <p:txBody>
          <a:bodyPr anchor="t">
            <a:noAutofit/>
          </a:bodyPr>
          <a:lstStyle/>
          <a:p>
            <a:pPr marL="0" indent="0">
              <a:buNone/>
            </a:pPr>
            <a:r>
              <a:rPr lang="en-US" sz="2000" dirty="0">
                <a:latin typeface="Veteran Typewriter" panose="02000500000000000000" pitchFamily="2" charset="0"/>
              </a:rPr>
              <a:t>Canadian tradition dictates that the party with the most seats forms the Government, but it’s not required under the Constitution. </a:t>
            </a:r>
          </a:p>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In a close race, a party, even if they win fewer seats, could seek support from other parties to show they have the c</a:t>
            </a:r>
            <a:r>
              <a:rPr lang="en-US" sz="2000" dirty="0">
                <a:solidFill>
                  <a:srgbClr val="FFFF00"/>
                </a:solidFill>
                <a:latin typeface="Veteran Typewriter" panose="02000500000000000000" pitchFamily="2" charset="0"/>
              </a:rPr>
              <a:t>onfidence of the majority of the members</a:t>
            </a:r>
            <a:r>
              <a:rPr lang="en-US" sz="2000" dirty="0">
                <a:latin typeface="Veteran Typewriter" panose="02000500000000000000" pitchFamily="2" charset="0"/>
              </a:rPr>
              <a:t> of the House of Commons. </a:t>
            </a:r>
          </a:p>
          <a:p>
            <a:pPr marL="0" indent="0">
              <a:buNone/>
            </a:pPr>
            <a:endParaRPr lang="en-US" sz="2000" dirty="0">
              <a:latin typeface="Veteran Typewriter" panose="02000500000000000000" pitchFamily="2" charset="0"/>
            </a:endParaRPr>
          </a:p>
          <a:p>
            <a:pPr marL="0" indent="0">
              <a:buNone/>
            </a:pPr>
            <a:r>
              <a:rPr lang="en-US" sz="2000" dirty="0">
                <a:latin typeface="Veteran Typewriter" panose="02000500000000000000" pitchFamily="2" charset="0"/>
              </a:rPr>
              <a:t>In the end, the ruling party is decided based upon </a:t>
            </a:r>
            <a:r>
              <a:rPr lang="en-US" sz="2000" dirty="0">
                <a:solidFill>
                  <a:srgbClr val="FFFF00"/>
                </a:solidFill>
                <a:latin typeface="Veteran Typewriter" panose="02000500000000000000" pitchFamily="2" charset="0"/>
              </a:rPr>
              <a:t>how many seats in Parliament can be either controlled or allied with</a:t>
            </a:r>
            <a:r>
              <a:rPr lang="en-US" sz="2000" dirty="0">
                <a:latin typeface="Veteran Typewriter" panose="02000500000000000000" pitchFamily="2" charset="0"/>
              </a:rPr>
              <a:t>.</a:t>
            </a:r>
            <a:endParaRPr lang="en-CA" sz="2000" dirty="0">
              <a:latin typeface="Veteran Typewriter" panose="02000500000000000000" pitchFamily="2" charset="0"/>
            </a:endParaRP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MINORITY GOVERNMENT cartoon">
            <a:extLst>
              <a:ext uri="{FF2B5EF4-FFF2-40B4-BE49-F238E27FC236}">
                <a16:creationId xmlns:a16="http://schemas.microsoft.com/office/drawing/2014/main" id="{59DAD980-1DB3-4149-B3EC-62EAE9F0F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29" r="10335"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047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4BCEA-AD25-4B77-BDE2-35974538B22A}"/>
              </a:ext>
            </a:extLst>
          </p:cNvPr>
          <p:cNvSpPr>
            <a:spLocks noGrp="1"/>
          </p:cNvSpPr>
          <p:nvPr>
            <p:ph type="ctrTitle"/>
          </p:nvPr>
        </p:nvSpPr>
        <p:spPr>
          <a:xfrm>
            <a:off x="674237" y="914400"/>
            <a:ext cx="3657600" cy="2887579"/>
          </a:xfrm>
        </p:spPr>
        <p:txBody>
          <a:bodyPr>
            <a:normAutofit/>
          </a:bodyPr>
          <a:lstStyle/>
          <a:p>
            <a:r>
              <a:rPr lang="en-CA" sz="6600" dirty="0">
                <a:solidFill>
                  <a:srgbClr val="FFFFFF"/>
                </a:solidFill>
                <a:latin typeface="Veteran Typewriter" panose="02000500000000000000" pitchFamily="2" charset="0"/>
              </a:rPr>
              <a:t>2019 Federal Election</a:t>
            </a:r>
          </a:p>
        </p:txBody>
      </p:sp>
      <p:sp>
        <p:nvSpPr>
          <p:cNvPr id="3" name="Subtitle 2">
            <a:extLst>
              <a:ext uri="{FF2B5EF4-FFF2-40B4-BE49-F238E27FC236}">
                <a16:creationId xmlns:a16="http://schemas.microsoft.com/office/drawing/2014/main" id="{1DA4B647-97B3-4F91-9675-86B221F5EDE4}"/>
              </a:ext>
            </a:extLst>
          </p:cNvPr>
          <p:cNvSpPr>
            <a:spLocks noGrp="1"/>
          </p:cNvSpPr>
          <p:nvPr>
            <p:ph type="subTitle" idx="1"/>
          </p:nvPr>
        </p:nvSpPr>
        <p:spPr>
          <a:xfrm>
            <a:off x="674237" y="4170501"/>
            <a:ext cx="3657600" cy="1525597"/>
          </a:xfrm>
        </p:spPr>
        <p:txBody>
          <a:bodyPr>
            <a:noAutofit/>
          </a:bodyPr>
          <a:lstStyle/>
          <a:p>
            <a:r>
              <a:rPr lang="en-CA" sz="2200" dirty="0">
                <a:solidFill>
                  <a:srgbClr val="FFFFFF"/>
                </a:solidFill>
                <a:latin typeface="Veteran Typewriter" panose="02000500000000000000" pitchFamily="2" charset="0"/>
              </a:rPr>
              <a:t>The 2019 election led to a Minority Government situation where the Liberal parties won the majority but not a plurality</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73A3C95D-0830-46BE-AC56-739D60A0F0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53822" y="868897"/>
            <a:ext cx="6553545" cy="512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1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D988-27ED-40E6-AF74-9DCDB0F5FEF0}"/>
              </a:ext>
            </a:extLst>
          </p:cNvPr>
          <p:cNvSpPr>
            <a:spLocks noGrp="1"/>
          </p:cNvSpPr>
          <p:nvPr>
            <p:ph type="title"/>
          </p:nvPr>
        </p:nvSpPr>
        <p:spPr/>
        <p:txBody>
          <a:bodyPr/>
          <a:lstStyle/>
          <a:p>
            <a:r>
              <a:rPr lang="en-CA" dirty="0">
                <a:latin typeface="Veteran Typewriter" panose="02000500000000000000" pitchFamily="2" charset="0"/>
              </a:rPr>
              <a:t>How to make it work…</a:t>
            </a:r>
          </a:p>
        </p:txBody>
      </p:sp>
      <p:sp>
        <p:nvSpPr>
          <p:cNvPr id="3" name="Content Placeholder 2">
            <a:extLst>
              <a:ext uri="{FF2B5EF4-FFF2-40B4-BE49-F238E27FC236}">
                <a16:creationId xmlns:a16="http://schemas.microsoft.com/office/drawing/2014/main" id="{05AD518E-F248-4D87-80C7-0F1D977B355E}"/>
              </a:ext>
            </a:extLst>
          </p:cNvPr>
          <p:cNvSpPr>
            <a:spLocks noGrp="1"/>
          </p:cNvSpPr>
          <p:nvPr>
            <p:ph idx="1"/>
          </p:nvPr>
        </p:nvSpPr>
        <p:spPr/>
        <p:txBody>
          <a:bodyPr>
            <a:normAutofit fontScale="92500"/>
          </a:bodyPr>
          <a:lstStyle/>
          <a:p>
            <a:pPr marL="0" indent="0">
              <a:buNone/>
            </a:pPr>
            <a:r>
              <a:rPr lang="en-CA" dirty="0">
                <a:latin typeface="Veteran Typewriter" panose="02000500000000000000" pitchFamily="2" charset="0"/>
              </a:rPr>
              <a:t>For the Government to continue, it would need to earn the confidence of at least one other party for all major bills.</a:t>
            </a:r>
          </a:p>
          <a:p>
            <a:pPr marL="0" indent="0">
              <a:buNone/>
            </a:pPr>
            <a:endParaRPr lang="en-CA" dirty="0">
              <a:latin typeface="Veteran Typewriter" panose="02000500000000000000" pitchFamily="2" charset="0"/>
            </a:endParaRPr>
          </a:p>
          <a:p>
            <a:pPr marL="0" indent="0">
              <a:buNone/>
            </a:pPr>
            <a:r>
              <a:rPr lang="en-CA" dirty="0">
                <a:latin typeface="Veteran Typewriter" panose="02000500000000000000" pitchFamily="2" charset="0"/>
              </a:rPr>
              <a:t>If the </a:t>
            </a:r>
            <a:r>
              <a:rPr lang="en-CA" dirty="0">
                <a:solidFill>
                  <a:srgbClr val="FF0000"/>
                </a:solidFill>
                <a:latin typeface="Veteran Typewriter" panose="02000500000000000000" pitchFamily="2" charset="0"/>
              </a:rPr>
              <a:t>Liberal Party </a:t>
            </a:r>
            <a:r>
              <a:rPr lang="en-CA" dirty="0">
                <a:latin typeface="Veteran Typewriter" panose="02000500000000000000" pitchFamily="2" charset="0"/>
              </a:rPr>
              <a:t>was able to obtain the support of the </a:t>
            </a:r>
            <a:r>
              <a:rPr lang="en-CA" dirty="0">
                <a:solidFill>
                  <a:srgbClr val="FF6600"/>
                </a:solidFill>
                <a:latin typeface="Veteran Typewriter" panose="02000500000000000000" pitchFamily="2" charset="0"/>
              </a:rPr>
              <a:t>NDP</a:t>
            </a:r>
            <a:r>
              <a:rPr lang="en-CA" dirty="0">
                <a:latin typeface="Veteran Typewriter" panose="02000500000000000000" pitchFamily="2" charset="0"/>
              </a:rPr>
              <a:t> party, they would have enough votes to pass bills into law.</a:t>
            </a:r>
          </a:p>
          <a:p>
            <a:pPr marL="0" indent="0">
              <a:buNone/>
            </a:pPr>
            <a:endParaRPr lang="en-CA" dirty="0">
              <a:latin typeface="Veteran Typewriter" panose="02000500000000000000" pitchFamily="2" charset="0"/>
            </a:endParaRPr>
          </a:p>
          <a:p>
            <a:pPr marL="0" indent="0">
              <a:buNone/>
            </a:pPr>
            <a:r>
              <a:rPr lang="en-CA" dirty="0">
                <a:latin typeface="Veteran Typewriter" panose="02000500000000000000" pitchFamily="2" charset="0"/>
              </a:rPr>
              <a:t>The </a:t>
            </a:r>
            <a:r>
              <a:rPr lang="en-CA" dirty="0">
                <a:solidFill>
                  <a:srgbClr val="FF0000"/>
                </a:solidFill>
                <a:latin typeface="Veteran Typewriter" panose="02000500000000000000" pitchFamily="2" charset="0"/>
              </a:rPr>
              <a:t>Liberal Party’s 157 </a:t>
            </a:r>
            <a:r>
              <a:rPr lang="en-CA" dirty="0">
                <a:latin typeface="Veteran Typewriter" panose="02000500000000000000" pitchFamily="2" charset="0"/>
              </a:rPr>
              <a:t> added to the </a:t>
            </a:r>
            <a:r>
              <a:rPr lang="en-CA" dirty="0">
                <a:solidFill>
                  <a:srgbClr val="FF6600"/>
                </a:solidFill>
                <a:latin typeface="Veteran Typewriter" panose="02000500000000000000" pitchFamily="2" charset="0"/>
              </a:rPr>
              <a:t>24 of the NDP </a:t>
            </a:r>
            <a:r>
              <a:rPr lang="en-CA" dirty="0">
                <a:latin typeface="Veteran Typewriter" panose="02000500000000000000" pitchFamily="2" charset="0"/>
              </a:rPr>
              <a:t>party = </a:t>
            </a:r>
            <a:r>
              <a:rPr lang="en-CA" b="1" u="sng" dirty="0">
                <a:latin typeface="Veteran Typewriter" panose="02000500000000000000" pitchFamily="2" charset="0"/>
              </a:rPr>
              <a:t>181</a:t>
            </a:r>
            <a:r>
              <a:rPr lang="en-CA" dirty="0">
                <a:latin typeface="Veteran Typewriter" panose="02000500000000000000" pitchFamily="2" charset="0"/>
              </a:rPr>
              <a:t>.</a:t>
            </a:r>
          </a:p>
          <a:p>
            <a:pPr marL="0" indent="0">
              <a:buNone/>
            </a:pPr>
            <a:br>
              <a:rPr lang="en-CA" dirty="0">
                <a:latin typeface="Veteran Typewriter" panose="02000500000000000000" pitchFamily="2" charset="0"/>
              </a:rPr>
            </a:br>
            <a:r>
              <a:rPr lang="en-CA" dirty="0">
                <a:latin typeface="Veteran Typewriter" panose="02000500000000000000" pitchFamily="2" charset="0"/>
              </a:rPr>
              <a:t>This situation means that the </a:t>
            </a:r>
            <a:r>
              <a:rPr lang="en-CA" dirty="0">
                <a:solidFill>
                  <a:srgbClr val="FF0000"/>
                </a:solidFill>
                <a:latin typeface="Veteran Typewriter" panose="02000500000000000000" pitchFamily="2" charset="0"/>
              </a:rPr>
              <a:t>Liberal Party</a:t>
            </a:r>
            <a:r>
              <a:rPr lang="en-CA" dirty="0">
                <a:latin typeface="Veteran Typewriter" panose="02000500000000000000" pitchFamily="2" charset="0"/>
              </a:rPr>
              <a:t> is likely to propose legislation that the </a:t>
            </a:r>
            <a:r>
              <a:rPr lang="en-CA" dirty="0">
                <a:solidFill>
                  <a:srgbClr val="FF0000"/>
                </a:solidFill>
                <a:latin typeface="Veteran Typewriter" panose="02000500000000000000" pitchFamily="2" charset="0"/>
              </a:rPr>
              <a:t>NDP</a:t>
            </a:r>
            <a:r>
              <a:rPr lang="en-CA" dirty="0">
                <a:latin typeface="Veteran Typewriter" panose="02000500000000000000" pitchFamily="2" charset="0"/>
              </a:rPr>
              <a:t> would see as beneficial. </a:t>
            </a:r>
          </a:p>
        </p:txBody>
      </p:sp>
    </p:spTree>
    <p:extLst>
      <p:ext uri="{BB962C8B-B14F-4D97-AF65-F5344CB8AC3E}">
        <p14:creationId xmlns:p14="http://schemas.microsoft.com/office/powerpoint/2010/main" val="322857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tage set for resumption of Parliament as Tories reject virtual ...">
            <a:extLst>
              <a:ext uri="{FF2B5EF4-FFF2-40B4-BE49-F238E27FC236}">
                <a16:creationId xmlns:a16="http://schemas.microsoft.com/office/drawing/2014/main" id="{F89EF324-0DAF-4EB3-89CA-4DAE22B26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2" name="Rectangle 19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4FBEC-88AF-41DA-944E-7B25FAC5E002}"/>
              </a:ext>
            </a:extLst>
          </p:cNvPr>
          <p:cNvSpPr>
            <a:spLocks noGrp="1"/>
          </p:cNvSpPr>
          <p:nvPr>
            <p:ph type="title"/>
          </p:nvPr>
        </p:nvSpPr>
        <p:spPr>
          <a:xfrm>
            <a:off x="594805" y="640263"/>
            <a:ext cx="3759240" cy="1344975"/>
          </a:xfrm>
        </p:spPr>
        <p:txBody>
          <a:bodyPr>
            <a:normAutofit/>
          </a:bodyPr>
          <a:lstStyle/>
          <a:p>
            <a:r>
              <a:rPr lang="en-CA" sz="4000" dirty="0">
                <a:latin typeface="Veteran Typewriter" panose="02000500000000000000" pitchFamily="2" charset="0"/>
              </a:rPr>
              <a:t>How has it worked so far?</a:t>
            </a:r>
          </a:p>
        </p:txBody>
      </p:sp>
      <p:sp>
        <p:nvSpPr>
          <p:cNvPr id="3" name="Content Placeholder 2">
            <a:extLst>
              <a:ext uri="{FF2B5EF4-FFF2-40B4-BE49-F238E27FC236}">
                <a16:creationId xmlns:a16="http://schemas.microsoft.com/office/drawing/2014/main" id="{69A108BA-824C-455F-A072-5F1BE09FF225}"/>
              </a:ext>
            </a:extLst>
          </p:cNvPr>
          <p:cNvSpPr>
            <a:spLocks noGrp="1"/>
          </p:cNvSpPr>
          <p:nvPr>
            <p:ph idx="1"/>
          </p:nvPr>
        </p:nvSpPr>
        <p:spPr>
          <a:xfrm>
            <a:off x="494456" y="1985238"/>
            <a:ext cx="4017161" cy="3773010"/>
          </a:xfrm>
        </p:spPr>
        <p:txBody>
          <a:bodyPr>
            <a:noAutofit/>
          </a:bodyPr>
          <a:lstStyle/>
          <a:p>
            <a:pPr marL="0" indent="0">
              <a:buNone/>
            </a:pPr>
            <a:r>
              <a:rPr lang="en-CA" sz="2200" dirty="0">
                <a:latin typeface="Veteran Typewriter" panose="02000500000000000000" pitchFamily="2" charset="0"/>
              </a:rPr>
              <a:t>The Liberal government needed to work with parties such as the NDP and Bloc Québécois to maintain power.</a:t>
            </a:r>
          </a:p>
          <a:p>
            <a:pPr marL="0" indent="0">
              <a:buNone/>
            </a:pPr>
            <a:endParaRPr lang="en-CA" sz="2200" dirty="0">
              <a:latin typeface="Veteran Typewriter" panose="02000500000000000000" pitchFamily="2" charset="0"/>
            </a:endParaRPr>
          </a:p>
          <a:p>
            <a:pPr marL="0" indent="0">
              <a:buNone/>
            </a:pPr>
            <a:r>
              <a:rPr lang="en-CA" sz="2200" dirty="0">
                <a:latin typeface="Veteran Typewriter" panose="02000500000000000000" pitchFamily="2" charset="0"/>
              </a:rPr>
              <a:t>Several months later, </a:t>
            </a:r>
            <a:r>
              <a:rPr lang="en-CA" sz="2200" b="1" dirty="0">
                <a:solidFill>
                  <a:srgbClr val="7030A0"/>
                </a:solidFill>
                <a:latin typeface="Veteran Typewriter" panose="02000500000000000000" pitchFamily="2" charset="0"/>
              </a:rPr>
              <a:t>COVID-19</a:t>
            </a:r>
            <a:r>
              <a:rPr lang="en-CA" sz="2200" dirty="0">
                <a:latin typeface="Veteran Typewriter" panose="02000500000000000000" pitchFamily="2" charset="0"/>
              </a:rPr>
              <a:t> led to a momentous shift in how public gatherings worked.</a:t>
            </a:r>
          </a:p>
          <a:p>
            <a:pPr marL="0" indent="0">
              <a:buNone/>
            </a:pPr>
            <a:br>
              <a:rPr lang="en-CA" sz="2200" dirty="0">
                <a:latin typeface="Veteran Typewriter" panose="02000500000000000000" pitchFamily="2" charset="0"/>
              </a:rPr>
            </a:br>
            <a:endParaRPr lang="en-CA" sz="2200" dirty="0">
              <a:latin typeface="Veteran Typewriter" panose="02000500000000000000" pitchFamily="2" charset="0"/>
            </a:endParaRPr>
          </a:p>
        </p:txBody>
      </p:sp>
    </p:spTree>
    <p:extLst>
      <p:ext uri="{BB962C8B-B14F-4D97-AF65-F5344CB8AC3E}">
        <p14:creationId xmlns:p14="http://schemas.microsoft.com/office/powerpoint/2010/main" val="1105848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1096</Words>
  <Application>Microsoft Office PowerPoint</Application>
  <PresentationFormat>Widescreen</PresentationFormat>
  <Paragraphs>89</Paragraphs>
  <Slides>18</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Veteran Typewriter</vt:lpstr>
      <vt:lpstr>Calibri Light</vt:lpstr>
      <vt:lpstr>Calibri</vt:lpstr>
      <vt:lpstr>Arial</vt:lpstr>
      <vt:lpstr>Office Theme</vt:lpstr>
      <vt:lpstr>What is a Minority Government?</vt:lpstr>
      <vt:lpstr>PowerPoint Presentation</vt:lpstr>
      <vt:lpstr>PowerPoint Presentation</vt:lpstr>
      <vt:lpstr>  Forming the Coalition    Government</vt:lpstr>
      <vt:lpstr>  Forming the Coalition    Government</vt:lpstr>
      <vt:lpstr>Who Forms the Government Then?</vt:lpstr>
      <vt:lpstr>2019 Federal Election</vt:lpstr>
      <vt:lpstr>How to make it work…</vt:lpstr>
      <vt:lpstr>How has it worked so far?</vt:lpstr>
      <vt:lpstr>How has it worked so far?</vt:lpstr>
      <vt:lpstr>How has it worked so far?</vt:lpstr>
      <vt:lpstr>2021 Federal Election</vt:lpstr>
      <vt:lpstr>2021 Federal Election</vt:lpstr>
      <vt:lpstr>$600 million later, what now?</vt:lpstr>
      <vt:lpstr>Balance of Power is Delicate</vt:lpstr>
      <vt:lpstr>The Two Sides of Minority and Coalition Governments</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Minority Government?</dc:title>
  <dc:creator>Ken Kosowan</dc:creator>
  <cp:lastModifiedBy>gillian.matthews@sympatico.ca</cp:lastModifiedBy>
  <cp:revision>8</cp:revision>
  <dcterms:created xsi:type="dcterms:W3CDTF">2020-05-27T18:43:17Z</dcterms:created>
  <dcterms:modified xsi:type="dcterms:W3CDTF">2023-02-08T02:41:53Z</dcterms:modified>
</cp:coreProperties>
</file>