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CHV20: Assignment #3</a:t>
            </a:r>
            <a:br>
              <a:rPr lang="en-CA" sz="3200" dirty="0"/>
            </a:br>
            <a:r>
              <a:rPr lang="en-CA" sz="3200" dirty="0">
                <a:solidFill>
                  <a:srgbClr val="C00000"/>
                </a:solidFill>
              </a:rPr>
              <a:t>Canadian Government Role and Responsibility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Using the Political Research and Inquiry Method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Choose a Canadian Government Official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Assess their Performance on the Rights/Responsibilities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Own Opinions and Personal Connections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Image result for assignment pictures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825896" cy="1982838"/>
          </a:xfrm>
          <a:prstGeom prst="rect">
            <a:avLst/>
          </a:prstGeom>
          <a:noFill/>
        </p:spPr>
      </p:pic>
      <p:sp>
        <p:nvSpPr>
          <p:cNvPr id="6146" name="AutoShape 2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148" name="AutoShape 4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0" name="Picture 6" descr="Sewn Nylon Canadian Flag">
            <a:extLst>
              <a:ext uri="{FF2B5EF4-FFF2-40B4-BE49-F238E27FC236}">
                <a16:creationId xmlns:a16="http://schemas.microsoft.com/office/drawing/2014/main" id="{F1BD2BC1-3C15-ED77-F81F-E0C9CA5A9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Sewn Nylon Canadian Flag">
            <a:extLst>
              <a:ext uri="{FF2B5EF4-FFF2-40B4-BE49-F238E27FC236}">
                <a16:creationId xmlns:a16="http://schemas.microsoft.com/office/drawing/2014/main" id="{6E675B65-8B8B-66D6-2EBB-5EBCC6E3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9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anadian government imposes carbon tax on four provinces | IFRF">
            <a:extLst>
              <a:ext uri="{FF2B5EF4-FFF2-40B4-BE49-F238E27FC236}">
                <a16:creationId xmlns:a16="http://schemas.microsoft.com/office/drawing/2014/main" id="{890E43B8-212D-E325-C301-5CE297113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578" y="114693"/>
            <a:ext cx="2829521" cy="2128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dirty="0"/>
              <a:t>Working in </a:t>
            </a:r>
            <a:r>
              <a:rPr lang="en-US" sz="2000" dirty="0">
                <a:solidFill>
                  <a:srgbClr val="C00000"/>
                </a:solidFill>
              </a:rPr>
              <a:t>groups of 1-3</a:t>
            </a:r>
            <a:r>
              <a:rPr lang="en-US" sz="2000" dirty="0"/>
              <a:t>, you will research </a:t>
            </a:r>
            <a:r>
              <a:rPr lang="en-US" sz="2000" dirty="0">
                <a:solidFill>
                  <a:srgbClr val="C00000"/>
                </a:solidFill>
              </a:rPr>
              <a:t>ONE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real Canadian Government Politician (Past or Present)  </a:t>
            </a:r>
            <a:r>
              <a:rPr lang="en-US" sz="2000" dirty="0"/>
              <a:t>who </a:t>
            </a:r>
            <a:r>
              <a:rPr lang="en-US" sz="2000" dirty="0">
                <a:solidFill>
                  <a:srgbClr val="C00000"/>
                </a:solidFill>
              </a:rPr>
              <a:t>positively or negatively </a:t>
            </a:r>
            <a:r>
              <a:rPr lang="en-US" sz="2000" dirty="0"/>
              <a:t>impacted the </a:t>
            </a:r>
            <a:r>
              <a:rPr lang="en-US" sz="2000" dirty="0">
                <a:solidFill>
                  <a:srgbClr val="C00000"/>
                </a:solidFill>
              </a:rPr>
              <a:t>rights, freedoms and/or responsibilities of Canadian Citizens</a:t>
            </a:r>
            <a:r>
              <a:rPr lang="en-US" sz="2000" dirty="0"/>
              <a:t>. **See Slide 4 for some </a:t>
            </a:r>
            <a:r>
              <a:rPr lang="en-US" sz="2000" dirty="0">
                <a:solidFill>
                  <a:srgbClr val="C00000"/>
                </a:solidFill>
              </a:rPr>
              <a:t>topic suggestions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Prepare an </a:t>
            </a:r>
            <a:r>
              <a:rPr lang="en-US" sz="2000" dirty="0">
                <a:solidFill>
                  <a:srgbClr val="C00000"/>
                </a:solidFill>
              </a:rPr>
              <a:t>Oral and Visual Presentation </a:t>
            </a:r>
            <a:r>
              <a:rPr lang="en-US" sz="2000" dirty="0"/>
              <a:t>on </a:t>
            </a:r>
            <a:r>
              <a:rPr lang="en-US" sz="2000" dirty="0">
                <a:solidFill>
                  <a:srgbClr val="C00000"/>
                </a:solidFill>
              </a:rPr>
              <a:t>1 Canadian Government Politician </a:t>
            </a:r>
            <a:r>
              <a:rPr lang="en-US" sz="2000" dirty="0"/>
              <a:t>(small or large), affecting the </a:t>
            </a:r>
            <a:r>
              <a:rPr lang="en-US" sz="2000" dirty="0">
                <a:solidFill>
                  <a:srgbClr val="C00000"/>
                </a:solidFill>
              </a:rPr>
              <a:t>rights, freedoms and/or responsibilities of Canadian Citizens</a:t>
            </a:r>
            <a:r>
              <a:rPr lang="en-US" sz="2000" dirty="0"/>
              <a:t>. Use the </a:t>
            </a:r>
            <a:r>
              <a:rPr lang="en-US" sz="2000" dirty="0">
                <a:solidFill>
                  <a:srgbClr val="C00000"/>
                </a:solidFill>
              </a:rPr>
              <a:t>Guiding Questions </a:t>
            </a:r>
            <a:r>
              <a:rPr lang="en-US" sz="2000" dirty="0"/>
              <a:t>on </a:t>
            </a:r>
            <a:r>
              <a:rPr lang="en-US" sz="2000" dirty="0">
                <a:solidFill>
                  <a:srgbClr val="C00000"/>
                </a:solidFill>
              </a:rPr>
              <a:t>Slide 5 </a:t>
            </a:r>
            <a:r>
              <a:rPr lang="en-US" sz="2000" dirty="0"/>
              <a:t>to assist you in your Planning.</a:t>
            </a:r>
          </a:p>
          <a:p>
            <a:pPr marL="457200" indent="-457200">
              <a:buAutoNum type="arabicPeriod"/>
            </a:pPr>
            <a:r>
              <a:rPr lang="en-US" sz="2000" dirty="0"/>
              <a:t>Choose a </a:t>
            </a:r>
            <a:r>
              <a:rPr lang="en-US" sz="2000" dirty="0">
                <a:solidFill>
                  <a:srgbClr val="C00000"/>
                </a:solidFill>
              </a:rPr>
              <a:t>format for your Presentation </a:t>
            </a:r>
            <a:r>
              <a:rPr lang="en-US" sz="2000" dirty="0"/>
              <a:t>(ex. Google Slides, Prezi, Canva etc.).Be creative!  Add pictures, </a:t>
            </a:r>
            <a:r>
              <a:rPr lang="en-US" sz="2000" dirty="0" err="1"/>
              <a:t>colour</a:t>
            </a:r>
            <a:r>
              <a:rPr lang="en-US" sz="2000" dirty="0"/>
              <a:t>, designs to  your Presentation!</a:t>
            </a:r>
          </a:p>
          <a:p>
            <a:pPr marL="457200" indent="-457200">
              <a:buAutoNum type="arabicPeriod"/>
            </a:pPr>
            <a:r>
              <a:rPr lang="en-US" sz="2000" dirty="0"/>
              <a:t>Remember by </a:t>
            </a:r>
            <a:r>
              <a:rPr lang="en-US" sz="2000" dirty="0">
                <a:solidFill>
                  <a:srgbClr val="C00000"/>
                </a:solidFill>
              </a:rPr>
              <a:t>add your own beliefs, opinions and values and experience from your own society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 your sources </a:t>
            </a:r>
            <a:r>
              <a:rPr lang="en-US" sz="2000" dirty="0"/>
              <a:t>at the end of your Presentation using APA/MLA Format</a:t>
            </a:r>
          </a:p>
          <a:p>
            <a:pPr marL="457200" indent="-457200">
              <a:buAutoNum type="arabicPeriod"/>
            </a:pPr>
            <a:endParaRPr lang="en-US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Written Section</a:t>
            </a:r>
            <a:r>
              <a:rPr lang="en-US" sz="2000" dirty="0"/>
              <a:t>: Key Titles to show each Section; Answers to Guiding Questions in key Points; add pictures, photos, designs etc. 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Oral Presentation</a:t>
            </a:r>
            <a:r>
              <a:rPr lang="en-US" sz="2000" dirty="0"/>
              <a:t>: Speak confidently and naturally (2-5 minutes); Be ready to answer Discussion Questions</a:t>
            </a:r>
          </a:p>
          <a:p>
            <a:pPr marL="457200" indent="-457200">
              <a:buAutoNum type="arabicPeriod"/>
            </a:pPr>
            <a:r>
              <a:rPr lang="en-US" sz="2000" dirty="0"/>
              <a:t>Include your </a:t>
            </a:r>
            <a:r>
              <a:rPr lang="en-US" sz="2000" dirty="0">
                <a:solidFill>
                  <a:srgbClr val="C00000"/>
                </a:solidFill>
              </a:rPr>
              <a:t>own opinions, feelings, beliefs, experiences and connections to your Politician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Documentation of Sources</a:t>
            </a:r>
            <a:r>
              <a:rPr lang="en-US" sz="2000" dirty="0"/>
              <a:t>: Put your sources in APA/MLA Format</a:t>
            </a:r>
          </a:p>
          <a:p>
            <a:pPr marL="457200" indent="-457200">
              <a:buAutoNum type="arabicPeriod"/>
            </a:pPr>
            <a:r>
              <a:rPr lang="en-US" sz="2000" dirty="0"/>
              <a:t>Consult the </a:t>
            </a:r>
            <a:r>
              <a:rPr lang="en-US" sz="2000" dirty="0">
                <a:solidFill>
                  <a:srgbClr val="C00000"/>
                </a:solidFill>
              </a:rPr>
              <a:t>Assignment Directions and Upcoming Success Criteria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Show your </a:t>
            </a:r>
            <a:r>
              <a:rPr lang="en-US" sz="2000" dirty="0">
                <a:solidFill>
                  <a:srgbClr val="C00000"/>
                </a:solidFill>
              </a:rPr>
              <a:t>work BEFORE posting for your OF Learning Progress Mark.</a:t>
            </a:r>
          </a:p>
          <a:p>
            <a:pPr marL="457200" indent="-457200">
              <a:buAutoNum type="arabicPeriod"/>
            </a:pPr>
            <a:endParaRPr lang="en-US" sz="2000" u="sng" dirty="0"/>
          </a:p>
          <a:p>
            <a:pPr marL="0" indent="0">
              <a:buNone/>
            </a:pPr>
            <a:endParaRPr lang="en-US" sz="2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B357-27EC-F731-4B20-3663B1C9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Topic Selections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974D3-34D0-8ADD-447D-94228ADFF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/>
              <a:t>**You may choose any </a:t>
            </a:r>
            <a:r>
              <a:rPr lang="en-CA" sz="2000" dirty="0">
                <a:solidFill>
                  <a:srgbClr val="C00000"/>
                </a:solidFill>
              </a:rPr>
              <a:t>Canadian Government Politician </a:t>
            </a:r>
            <a:r>
              <a:rPr lang="en-CA" sz="2000" dirty="0"/>
              <a:t>from the Federal, Provincial or Municipal Level.</a:t>
            </a:r>
          </a:p>
          <a:p>
            <a:pPr marL="0" indent="0">
              <a:buNone/>
            </a:pPr>
            <a:r>
              <a:rPr lang="en-CA" sz="2000" b="1" u="sng" dirty="0"/>
              <a:t>Possible Topics:</a:t>
            </a:r>
          </a:p>
          <a:p>
            <a:pPr marL="0" indent="0">
              <a:buNone/>
            </a:pPr>
            <a:r>
              <a:rPr lang="en-CA" sz="2000" dirty="0"/>
              <a:t>Prime Minister</a:t>
            </a:r>
          </a:p>
          <a:p>
            <a:pPr marL="0" indent="0">
              <a:buNone/>
            </a:pPr>
            <a:r>
              <a:rPr lang="en-CA" sz="2000" dirty="0"/>
              <a:t>Leader of the Opposition</a:t>
            </a:r>
          </a:p>
          <a:p>
            <a:pPr marL="0" indent="0">
              <a:buNone/>
            </a:pPr>
            <a:r>
              <a:rPr lang="en-CA" sz="2000" dirty="0"/>
              <a:t>Premier</a:t>
            </a:r>
          </a:p>
          <a:p>
            <a:pPr marL="0" indent="0">
              <a:buNone/>
            </a:pPr>
            <a:r>
              <a:rPr lang="en-CA" sz="2000" dirty="0"/>
              <a:t>Governor General</a:t>
            </a:r>
          </a:p>
          <a:p>
            <a:pPr marL="0" indent="0">
              <a:buNone/>
            </a:pPr>
            <a:r>
              <a:rPr lang="en-CA" sz="2000" dirty="0"/>
              <a:t>Lieutenant Governor</a:t>
            </a:r>
          </a:p>
          <a:p>
            <a:pPr marL="0" indent="0">
              <a:buNone/>
            </a:pPr>
            <a:r>
              <a:rPr lang="en-CA" sz="2000" dirty="0"/>
              <a:t>Mayor</a:t>
            </a:r>
          </a:p>
          <a:p>
            <a:pPr marL="0" indent="0">
              <a:buNone/>
            </a:pPr>
            <a:r>
              <a:rPr lang="en-CA" sz="2000" dirty="0"/>
              <a:t>Cabinet Minister (pick one)</a:t>
            </a:r>
          </a:p>
          <a:p>
            <a:pPr marL="0" indent="0">
              <a:buNone/>
            </a:pPr>
            <a:r>
              <a:rPr lang="en-CA" sz="2000" dirty="0"/>
              <a:t>Member of Parliament (pick one)</a:t>
            </a:r>
          </a:p>
          <a:p>
            <a:pPr marL="0" indent="0">
              <a:buNone/>
            </a:pPr>
            <a:r>
              <a:rPr lang="en-CA" sz="2000" dirty="0"/>
              <a:t>Political Party Leader</a:t>
            </a:r>
          </a:p>
        </p:txBody>
      </p:sp>
    </p:spTree>
    <p:extLst>
      <p:ext uri="{BB962C8B-B14F-4D97-AF65-F5344CB8AC3E}">
        <p14:creationId xmlns:p14="http://schemas.microsoft.com/office/powerpoint/2010/main" val="240796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4093-A935-0A56-A20F-7FC1005D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185B-F518-81CC-E81A-D586AAEC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000" dirty="0"/>
              <a:t>**You may change these or adjust them to suit your presentation and interests.  You need a total of </a:t>
            </a:r>
            <a:r>
              <a:rPr lang="en-CA" sz="2000" dirty="0">
                <a:solidFill>
                  <a:srgbClr val="C00000"/>
                </a:solidFill>
              </a:rPr>
              <a:t>4 Questions</a:t>
            </a:r>
            <a:r>
              <a:rPr lang="en-CA" sz="2000" dirty="0"/>
              <a:t>. Each question can be on a separate slide</a:t>
            </a:r>
          </a:p>
          <a:p>
            <a:pPr marL="457200" indent="-457200">
              <a:buAutoNum type="arabicPeriod"/>
            </a:pPr>
            <a:r>
              <a:rPr lang="en-CA" sz="2000" dirty="0"/>
              <a:t>Who is your </a:t>
            </a:r>
            <a:r>
              <a:rPr lang="en-CA" sz="2000" dirty="0">
                <a:solidFill>
                  <a:srgbClr val="C00000"/>
                </a:solidFill>
              </a:rPr>
              <a:t>Government Politician</a:t>
            </a:r>
            <a:r>
              <a:rPr lang="en-CA" sz="2000" dirty="0"/>
              <a:t>?  What </a:t>
            </a:r>
            <a:r>
              <a:rPr lang="en-CA" sz="2000" dirty="0">
                <a:solidFill>
                  <a:srgbClr val="C00000"/>
                </a:solidFill>
              </a:rPr>
              <a:t>role and responsibility </a:t>
            </a:r>
            <a:r>
              <a:rPr lang="en-CA" sz="2000" dirty="0"/>
              <a:t>do they have?  Do they belong to a </a:t>
            </a:r>
            <a:r>
              <a:rPr lang="en-CA" sz="2000" dirty="0">
                <a:solidFill>
                  <a:srgbClr val="C00000"/>
                </a:solidFill>
              </a:rPr>
              <a:t>particular Political Party</a:t>
            </a:r>
            <a:r>
              <a:rPr lang="en-CA" sz="2000" dirty="0"/>
              <a:t>?  Explain.</a:t>
            </a:r>
          </a:p>
          <a:p>
            <a:pPr marL="457200" indent="-457200">
              <a:buAutoNum type="arabicPeriod"/>
            </a:pPr>
            <a:r>
              <a:rPr lang="en-CA" sz="2000" dirty="0"/>
              <a:t>Did they </a:t>
            </a:r>
            <a:r>
              <a:rPr lang="en-CA" sz="2000" dirty="0">
                <a:solidFill>
                  <a:srgbClr val="C00000"/>
                </a:solidFill>
              </a:rPr>
              <a:t>positively or negatively affect the rights, freedoms and equality of Canadian Citizens</a:t>
            </a:r>
            <a:r>
              <a:rPr lang="en-CA" sz="2000" dirty="0"/>
              <a:t>?  How do </a:t>
            </a:r>
            <a:r>
              <a:rPr lang="en-CA" sz="2000" dirty="0">
                <a:solidFill>
                  <a:srgbClr val="C00000"/>
                </a:solidFill>
              </a:rPr>
              <a:t>their political views impact </a:t>
            </a:r>
            <a:r>
              <a:rPr lang="en-CA" sz="2000" dirty="0"/>
              <a:t>the </a:t>
            </a:r>
            <a:r>
              <a:rPr lang="en-CA" sz="2000" dirty="0">
                <a:solidFill>
                  <a:srgbClr val="C00000"/>
                </a:solidFill>
              </a:rPr>
              <a:t>rights and freedoms of Canadian Citizens</a:t>
            </a:r>
            <a:r>
              <a:rPr lang="en-CA" sz="2000" dirty="0"/>
              <a:t>? </a:t>
            </a:r>
            <a:r>
              <a:rPr lang="en-CA" sz="2000" dirty="0">
                <a:solidFill>
                  <a:srgbClr val="C00000"/>
                </a:solidFill>
              </a:rPr>
              <a:t>Explain</a:t>
            </a:r>
            <a:r>
              <a:rPr lang="en-CA" sz="2000" dirty="0"/>
              <a:t> your thinking with specific examples.     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your </a:t>
            </a:r>
            <a:r>
              <a:rPr lang="en-CA" sz="2000" dirty="0">
                <a:solidFill>
                  <a:srgbClr val="C00000"/>
                </a:solidFill>
              </a:rPr>
              <a:t>opinions and personal connections </a:t>
            </a:r>
            <a:r>
              <a:rPr lang="en-CA" sz="2000" dirty="0"/>
              <a:t>to this politician?  Do you think this politician is doing a good job of </a:t>
            </a:r>
            <a:r>
              <a:rPr lang="en-CA" sz="2000" dirty="0">
                <a:solidFill>
                  <a:srgbClr val="C00000"/>
                </a:solidFill>
              </a:rPr>
              <a:t>protecting the rights </a:t>
            </a:r>
            <a:r>
              <a:rPr lang="en-CA" sz="2000" dirty="0"/>
              <a:t>and </a:t>
            </a:r>
            <a:r>
              <a:rPr lang="en-CA" sz="2000" dirty="0">
                <a:solidFill>
                  <a:srgbClr val="C00000"/>
                </a:solidFill>
              </a:rPr>
              <a:t>freedoms of Canadian Citizens? Explain.</a:t>
            </a:r>
            <a:endParaRPr lang="en-CA" sz="2000" dirty="0"/>
          </a:p>
          <a:p>
            <a:pPr marL="457200" indent="-457200">
              <a:buAutoNum type="arabicPeriod"/>
            </a:pPr>
            <a:r>
              <a:rPr lang="en-CA" sz="2000" dirty="0"/>
              <a:t>Can you connect to his/her work based on your </a:t>
            </a:r>
            <a:r>
              <a:rPr lang="en-CA" sz="2000" dirty="0">
                <a:solidFill>
                  <a:srgbClr val="C00000"/>
                </a:solidFill>
              </a:rPr>
              <a:t>own experiences and thinking</a:t>
            </a:r>
            <a:r>
              <a:rPr lang="en-CA" sz="2000" dirty="0"/>
              <a:t>? Explain with specific examples.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2546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/>
              <a:t>A1.1 formulate different types of questions to guide investigations into issues, events, and/or developments of civic importance (e.g., factual questions:</a:t>
            </a:r>
          </a:p>
          <a:p>
            <a:pPr>
              <a:buNone/>
            </a:pPr>
            <a:r>
              <a:rPr lang="en-US" sz="1600" dirty="0"/>
              <a:t>A1.2 select and organize relevant evidence, data, and information on issues, events, and/or developments of civic importance from a variety of primary and secondary sources</a:t>
            </a:r>
          </a:p>
          <a:p>
            <a:pPr>
              <a:buNone/>
            </a:pPr>
            <a:r>
              <a:rPr lang="en-US" sz="1600" dirty="0"/>
              <a:t>A1.3 assess the credibility of sources relevant to their investigations</a:t>
            </a:r>
          </a:p>
          <a:p>
            <a:pPr>
              <a:buNone/>
            </a:pPr>
            <a:r>
              <a:rPr lang="en-US" sz="1600" dirty="0"/>
              <a:t>A1.4 interpret and </a:t>
            </a:r>
            <a:r>
              <a:rPr lang="en-US" sz="1600" dirty="0" err="1"/>
              <a:t>analyse</a:t>
            </a:r>
            <a:r>
              <a:rPr lang="en-US" sz="1600" dirty="0"/>
              <a:t> evidence, data, and information relevant to their investigations using various tools, strategies, and approaches appropriate for political inquiry</a:t>
            </a:r>
          </a:p>
          <a:p>
            <a:pPr>
              <a:buNone/>
            </a:pPr>
            <a:r>
              <a:rPr lang="en-US" sz="1600" dirty="0"/>
              <a:t>A1.5 use the concepts of political thinking (i.e., political significance, objectives and results, stability and change, political perspective) when </a:t>
            </a:r>
            <a:r>
              <a:rPr lang="en-US" sz="1600" dirty="0" err="1"/>
              <a:t>analysing</a:t>
            </a:r>
            <a:r>
              <a:rPr lang="en-US" sz="1600" dirty="0"/>
              <a:t> and evaluating evidence, data, and information and formulating conclusions and/or judgments about issues, events, and/or developments of civic importance</a:t>
            </a:r>
          </a:p>
          <a:p>
            <a:pPr>
              <a:buNone/>
            </a:pPr>
            <a:r>
              <a:rPr lang="en-US" sz="1600" dirty="0"/>
              <a:t>A1.6 evaluate and synthesize their findings to formulate conclusions and/or make informed judgements or predictions about the issues, events, and/or developments they are investigating </a:t>
            </a:r>
          </a:p>
          <a:p>
            <a:pPr>
              <a:buNone/>
            </a:pPr>
            <a:r>
              <a:rPr lang="en-US" sz="1600" dirty="0"/>
              <a:t>A1.7 communicate their ideas, arguments, and conclusions using various formats and styles, as appropriate for the intended audiences and purpose</a:t>
            </a:r>
          </a:p>
          <a:p>
            <a:pPr>
              <a:buNone/>
            </a:pPr>
            <a:r>
              <a:rPr lang="en-US" sz="1600" dirty="0"/>
              <a:t>A1.8 use accepted forms of documentation</a:t>
            </a:r>
          </a:p>
          <a:p>
            <a:pPr>
              <a:buNone/>
            </a:pPr>
            <a:r>
              <a:rPr lang="en-US" sz="1600" dirty="0"/>
              <a:t>A1.9 use appropriate terminology when communicating the results of their investigations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B0F9-9962-1ED7-FCF5-C7E9749C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68DF-8C6F-DA88-DDBF-5F3198D6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B1.4 communicate their own position on some issues of civic importance at the local, national, and/or global level</a:t>
            </a:r>
          </a:p>
          <a:p>
            <a:pPr marL="0" indent="0">
              <a:buNone/>
            </a:pPr>
            <a:r>
              <a:rPr lang="en-US" sz="1800" dirty="0"/>
              <a:t>B2.1 identify the political parties in Canada and their position on the political spectrum, and explain how the beliefs/values that underpin them may affect their perspectives on and/or approaches to issues of civic importance </a:t>
            </a:r>
          </a:p>
          <a:p>
            <a:pPr marL="0" indent="0">
              <a:buNone/>
            </a:pPr>
            <a:r>
              <a:rPr lang="en-US" sz="2000" dirty="0"/>
              <a:t>B2.2 explain, with reference to issues of civic importance, the roles and responsibilities of different levels of government in Canada</a:t>
            </a:r>
          </a:p>
          <a:p>
            <a:pPr marL="0" indent="0">
              <a:buNone/>
            </a:pPr>
            <a:r>
              <a:rPr lang="en-US" sz="1800" dirty="0"/>
              <a:t>B2.3 describe, with reference to both the federal and provincial governments, the functions of the three branches of government in Canada (i.e., executive, legislative, judicial) and the roles/responsibilities of key positions within governments (e.g., the governor general, a lieutenant governor, the prime minister, a premier, cabinet ministers, a leader of the opposition, a speaker, the chief justice of the Supreme Court of Canada), and explain how the branches help ensure political and social stability in Canada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428583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886</Words>
  <Application>Microsoft Office PowerPoint</Application>
  <PresentationFormat>On-screen Show (4:3)</PresentationFormat>
  <Paragraphs>54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CHV20: Assignment #3 Canadian Government Role and Responsibility Presentation</vt:lpstr>
      <vt:lpstr>Directions</vt:lpstr>
      <vt:lpstr>Requirements</vt:lpstr>
      <vt:lpstr>Topic Selections</vt:lpstr>
      <vt:lpstr>Guiding Questions</vt:lpstr>
      <vt:lpstr>Expectations</vt:lpstr>
      <vt:lpstr>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 Matthews</cp:lastModifiedBy>
  <cp:revision>72</cp:revision>
  <dcterms:created xsi:type="dcterms:W3CDTF">2019-05-05T23:22:58Z</dcterms:created>
  <dcterms:modified xsi:type="dcterms:W3CDTF">2023-10-06T15:10:03Z</dcterms:modified>
</cp:coreProperties>
</file>