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75" r:id="rId3"/>
    <p:sldId id="277" r:id="rId4"/>
    <p:sldId id="273" r:id="rId5"/>
    <p:sldId id="261" r:id="rId6"/>
    <p:sldId id="279" r:id="rId7"/>
    <p:sldId id="280" r:id="rId8"/>
    <p:sldId id="281" r:id="rId9"/>
    <p:sldId id="282" r:id="rId10"/>
    <p:sldId id="283" r:id="rId11"/>
    <p:sldId id="284" r:id="rId12"/>
    <p:sldId id="285" r:id="rId13"/>
    <p:sldId id="278" r:id="rId14"/>
    <p:sldId id="286" r:id="rId15"/>
    <p:sldId id="287" r:id="rId16"/>
    <p:sldId id="288" r:id="rId17"/>
    <p:sldId id="289" r:id="rId18"/>
    <p:sldId id="290" r:id="rId19"/>
    <p:sldId id="291" r:id="rId20"/>
    <p:sldId id="292" r:id="rId21"/>
    <p:sldId id="293" r:id="rId22"/>
    <p:sldId id="295" r:id="rId23"/>
    <p:sldId id="296" r:id="rId24"/>
    <p:sldId id="297" r:id="rId25"/>
    <p:sldId id="299" r:id="rId26"/>
    <p:sldId id="298" r:id="rId27"/>
    <p:sldId id="300" r:id="rId28"/>
    <p:sldId id="301" r:id="rId29"/>
    <p:sldId id="302" r:id="rId30"/>
    <p:sldId id="304" r:id="rId31"/>
    <p:sldId id="305" r:id="rId32"/>
    <p:sldId id="306" r:id="rId33"/>
    <p:sldId id="307" r:id="rId34"/>
    <p:sldId id="308" r:id="rId35"/>
    <p:sldId id="309" r:id="rId36"/>
    <p:sldId id="311" r:id="rId37"/>
    <p:sldId id="303" r:id="rId38"/>
    <p:sldId id="312" r:id="rId39"/>
    <p:sldId id="313" r:id="rId40"/>
    <p:sldId id="314" r:id="rId41"/>
    <p:sldId id="315" r:id="rId42"/>
    <p:sldId id="316" r:id="rId43"/>
    <p:sldId id="317" r:id="rId44"/>
    <p:sldId id="318" r:id="rId45"/>
    <p:sldId id="319" r:id="rId46"/>
    <p:sldId id="274" r:id="rId47"/>
    <p:sldId id="320" r:id="rId48"/>
    <p:sldId id="27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5"/>
    <p:restoredTop sz="96327"/>
  </p:normalViewPr>
  <p:slideViewPr>
    <p:cSldViewPr snapToGrid="0">
      <p:cViewPr varScale="1">
        <p:scale>
          <a:sx n="128" d="100"/>
          <a:sy n="128" d="100"/>
        </p:scale>
        <p:origin x="6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3EA11-9C14-4A18-BC36-356D1DC5FA28}"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E94ED6D1-E7E9-47D1-8FAA-5877B0E11186}">
      <dgm:prSet/>
      <dgm:spPr/>
      <dgm:t>
        <a:bodyPr/>
        <a:lstStyle/>
        <a:p>
          <a:r>
            <a:rPr lang="en-US"/>
            <a:t>Overall Expectations: </a:t>
          </a:r>
        </a:p>
      </dgm:t>
    </dgm:pt>
    <dgm:pt modelId="{C6BE2EA8-F9AE-489D-9DAF-8580A9729810}" type="parTrans" cxnId="{4FCB3F0D-EDDC-4275-938F-F6F425853C05}">
      <dgm:prSet/>
      <dgm:spPr/>
      <dgm:t>
        <a:bodyPr/>
        <a:lstStyle/>
        <a:p>
          <a:endParaRPr lang="en-US"/>
        </a:p>
      </dgm:t>
    </dgm:pt>
    <dgm:pt modelId="{78EE7120-EC9B-4961-BE04-D4D1AAB9720D}" type="sibTrans" cxnId="{4FCB3F0D-EDDC-4275-938F-F6F425853C05}">
      <dgm:prSet/>
      <dgm:spPr/>
      <dgm:t>
        <a:bodyPr/>
        <a:lstStyle/>
        <a:p>
          <a:endParaRPr lang="en-US"/>
        </a:p>
      </dgm:t>
    </dgm:pt>
    <dgm:pt modelId="{C5E3732A-87E5-4D29-B40B-098E06E88286}">
      <dgm:prSet/>
      <dgm:spPr/>
      <dgm:t>
        <a:bodyPr/>
        <a:lstStyle/>
        <a:p>
          <a:r>
            <a:rPr lang="en-US"/>
            <a:t>1. Describe factors that affect personal health and well-being; </a:t>
          </a:r>
        </a:p>
      </dgm:t>
    </dgm:pt>
    <dgm:pt modelId="{4FEBE94C-C015-4FBC-A1F6-9691667A8BF4}" type="parTrans" cxnId="{AD1A5804-B7D1-46EF-9E10-C2C62E3C51F7}">
      <dgm:prSet/>
      <dgm:spPr/>
      <dgm:t>
        <a:bodyPr/>
        <a:lstStyle/>
        <a:p>
          <a:endParaRPr lang="en-US"/>
        </a:p>
      </dgm:t>
    </dgm:pt>
    <dgm:pt modelId="{206D6815-79FC-4EE1-8C7F-5C3C824348BE}" type="sibTrans" cxnId="{AD1A5804-B7D1-46EF-9E10-C2C62E3C51F7}">
      <dgm:prSet/>
      <dgm:spPr/>
      <dgm:t>
        <a:bodyPr/>
        <a:lstStyle/>
        <a:p>
          <a:endParaRPr lang="en-US"/>
        </a:p>
      </dgm:t>
    </dgm:pt>
    <dgm:pt modelId="{099D3700-F949-4884-B9E7-72F403CE2543}">
      <dgm:prSet/>
      <dgm:spPr/>
      <dgm:t>
        <a:bodyPr/>
        <a:lstStyle/>
        <a:p>
          <a:r>
            <a:rPr lang="en-US"/>
            <a:t>Learning Goals: </a:t>
          </a:r>
        </a:p>
      </dgm:t>
    </dgm:pt>
    <dgm:pt modelId="{59D2CCF2-E6CE-4043-966A-A02FBD3E6E94}" type="parTrans" cxnId="{64BDC54E-C34D-4569-AB82-756E36FE3C6C}">
      <dgm:prSet/>
      <dgm:spPr/>
      <dgm:t>
        <a:bodyPr/>
        <a:lstStyle/>
        <a:p>
          <a:endParaRPr lang="en-US"/>
        </a:p>
      </dgm:t>
    </dgm:pt>
    <dgm:pt modelId="{775DACF1-410E-4D97-A083-BD7109C9CCD2}" type="sibTrans" cxnId="{64BDC54E-C34D-4569-AB82-756E36FE3C6C}">
      <dgm:prSet/>
      <dgm:spPr/>
      <dgm:t>
        <a:bodyPr/>
        <a:lstStyle/>
        <a:p>
          <a:endParaRPr lang="en-US"/>
        </a:p>
      </dgm:t>
    </dgm:pt>
    <dgm:pt modelId="{F7D3DF18-3C58-472C-85AD-D1F34C4C9BF4}">
      <dgm:prSet/>
      <dgm:spPr/>
      <dgm:t>
        <a:bodyPr/>
        <a:lstStyle/>
        <a:p>
          <a:r>
            <a:rPr lang="en-US"/>
            <a:t>1. Develop a personal health plan that promotes healthier lifestyle choices and habits; </a:t>
          </a:r>
        </a:p>
      </dgm:t>
    </dgm:pt>
    <dgm:pt modelId="{DD7F43A4-9338-4EA6-B65D-CA7E4710B3AF}" type="parTrans" cxnId="{1E979423-B14B-4086-8913-30AC139EB4C8}">
      <dgm:prSet/>
      <dgm:spPr/>
      <dgm:t>
        <a:bodyPr/>
        <a:lstStyle/>
        <a:p>
          <a:endParaRPr lang="en-US"/>
        </a:p>
      </dgm:t>
    </dgm:pt>
    <dgm:pt modelId="{FF199D97-53AF-43F5-B7E7-A28B9F3C2711}" type="sibTrans" cxnId="{1E979423-B14B-4086-8913-30AC139EB4C8}">
      <dgm:prSet/>
      <dgm:spPr/>
      <dgm:t>
        <a:bodyPr/>
        <a:lstStyle/>
        <a:p>
          <a:endParaRPr lang="en-US"/>
        </a:p>
      </dgm:t>
    </dgm:pt>
    <dgm:pt modelId="{35CCD942-12E1-44FC-A399-14B3603F54DB}">
      <dgm:prSet/>
      <dgm:spPr/>
      <dgm:t>
        <a:bodyPr/>
        <a:lstStyle/>
        <a:p>
          <a:r>
            <a:rPr lang="en-US"/>
            <a:t>2. Identify factors that affect the personal health and well-being of children and adolescents; </a:t>
          </a:r>
        </a:p>
      </dgm:t>
    </dgm:pt>
    <dgm:pt modelId="{21FB0654-C095-4511-A102-5F523B13FAAB}" type="parTrans" cxnId="{56AF2448-81AA-4EED-B312-581C92AD1B9D}">
      <dgm:prSet/>
      <dgm:spPr/>
      <dgm:t>
        <a:bodyPr/>
        <a:lstStyle/>
        <a:p>
          <a:endParaRPr lang="en-US"/>
        </a:p>
      </dgm:t>
    </dgm:pt>
    <dgm:pt modelId="{742BFA73-6DF9-4DA3-AC43-C11E739EB695}" type="sibTrans" cxnId="{56AF2448-81AA-4EED-B312-581C92AD1B9D}">
      <dgm:prSet/>
      <dgm:spPr/>
      <dgm:t>
        <a:bodyPr/>
        <a:lstStyle/>
        <a:p>
          <a:endParaRPr lang="en-US"/>
        </a:p>
      </dgm:t>
    </dgm:pt>
    <dgm:pt modelId="{66BCD2E6-3802-4B97-8920-19BDC0A0D6FB}">
      <dgm:prSet/>
      <dgm:spPr/>
      <dgm:t>
        <a:bodyPr/>
        <a:lstStyle/>
        <a:p>
          <a:r>
            <a:rPr lang="en-US"/>
            <a:t>3. Identify and describe mental health disorders that may affect adolescents; </a:t>
          </a:r>
        </a:p>
      </dgm:t>
    </dgm:pt>
    <dgm:pt modelId="{A48E705B-5787-46E4-AB0F-2DD920740F12}" type="parTrans" cxnId="{65D0BB9C-7E73-4DC8-AD96-CA923994C65D}">
      <dgm:prSet/>
      <dgm:spPr/>
      <dgm:t>
        <a:bodyPr/>
        <a:lstStyle/>
        <a:p>
          <a:endParaRPr lang="en-US"/>
        </a:p>
      </dgm:t>
    </dgm:pt>
    <dgm:pt modelId="{337C15EB-ECFC-4F66-A000-71528BA7B8DC}" type="sibTrans" cxnId="{65D0BB9C-7E73-4DC8-AD96-CA923994C65D}">
      <dgm:prSet/>
      <dgm:spPr/>
      <dgm:t>
        <a:bodyPr/>
        <a:lstStyle/>
        <a:p>
          <a:endParaRPr lang="en-US"/>
        </a:p>
      </dgm:t>
    </dgm:pt>
    <dgm:pt modelId="{95A26F52-7998-4DFB-8F79-15E7B7E0F36C}">
      <dgm:prSet/>
      <dgm:spPr/>
      <dgm:t>
        <a:bodyPr/>
        <a:lstStyle/>
        <a:p>
          <a:r>
            <a:rPr lang="en-US"/>
            <a:t>4. Explain how lifestyle choices can have an impact on an individual’s health and well-being. </a:t>
          </a:r>
        </a:p>
      </dgm:t>
    </dgm:pt>
    <dgm:pt modelId="{1D35399D-9A8B-448C-9F6F-1DF1D2B3977A}" type="parTrans" cxnId="{D0EAFC37-4ACB-4AAB-BF7A-54E5DA402D28}">
      <dgm:prSet/>
      <dgm:spPr/>
      <dgm:t>
        <a:bodyPr/>
        <a:lstStyle/>
        <a:p>
          <a:endParaRPr lang="en-US"/>
        </a:p>
      </dgm:t>
    </dgm:pt>
    <dgm:pt modelId="{B1BB6A59-885B-4219-85C3-C670CCB10C39}" type="sibTrans" cxnId="{D0EAFC37-4ACB-4AAB-BF7A-54E5DA402D28}">
      <dgm:prSet/>
      <dgm:spPr/>
      <dgm:t>
        <a:bodyPr/>
        <a:lstStyle/>
        <a:p>
          <a:endParaRPr lang="en-US"/>
        </a:p>
      </dgm:t>
    </dgm:pt>
    <dgm:pt modelId="{2BF47BE3-04B0-3A4A-B603-9DCBB70549AA}" type="pres">
      <dgm:prSet presAssocID="{3AB3EA11-9C14-4A18-BC36-356D1DC5FA28}" presName="linear" presStyleCnt="0">
        <dgm:presLayoutVars>
          <dgm:dir/>
          <dgm:animLvl val="lvl"/>
          <dgm:resizeHandles val="exact"/>
        </dgm:presLayoutVars>
      </dgm:prSet>
      <dgm:spPr/>
    </dgm:pt>
    <dgm:pt modelId="{D44AF9F7-5EE7-B84F-97E0-C218BE9409FF}" type="pres">
      <dgm:prSet presAssocID="{E94ED6D1-E7E9-47D1-8FAA-5877B0E11186}" presName="parentLin" presStyleCnt="0"/>
      <dgm:spPr/>
    </dgm:pt>
    <dgm:pt modelId="{6FBA0946-F34B-6847-9209-8D54C0C46495}" type="pres">
      <dgm:prSet presAssocID="{E94ED6D1-E7E9-47D1-8FAA-5877B0E11186}" presName="parentLeftMargin" presStyleLbl="node1" presStyleIdx="0" presStyleCnt="2"/>
      <dgm:spPr/>
    </dgm:pt>
    <dgm:pt modelId="{12C5022A-7E47-8D4F-989E-B9020B256657}" type="pres">
      <dgm:prSet presAssocID="{E94ED6D1-E7E9-47D1-8FAA-5877B0E11186}" presName="parentText" presStyleLbl="node1" presStyleIdx="0" presStyleCnt="2">
        <dgm:presLayoutVars>
          <dgm:chMax val="0"/>
          <dgm:bulletEnabled val="1"/>
        </dgm:presLayoutVars>
      </dgm:prSet>
      <dgm:spPr/>
    </dgm:pt>
    <dgm:pt modelId="{7F28668D-9A5E-E64C-B27B-D899278CCC71}" type="pres">
      <dgm:prSet presAssocID="{E94ED6D1-E7E9-47D1-8FAA-5877B0E11186}" presName="negativeSpace" presStyleCnt="0"/>
      <dgm:spPr/>
    </dgm:pt>
    <dgm:pt modelId="{83B8F0F2-DFBD-A24E-B77D-8527CA1A0904}" type="pres">
      <dgm:prSet presAssocID="{E94ED6D1-E7E9-47D1-8FAA-5877B0E11186}" presName="childText" presStyleLbl="conFgAcc1" presStyleIdx="0" presStyleCnt="2">
        <dgm:presLayoutVars>
          <dgm:bulletEnabled val="1"/>
        </dgm:presLayoutVars>
      </dgm:prSet>
      <dgm:spPr/>
    </dgm:pt>
    <dgm:pt modelId="{D9FCD72E-72FD-FD4A-A645-1E138A3CAB9E}" type="pres">
      <dgm:prSet presAssocID="{78EE7120-EC9B-4961-BE04-D4D1AAB9720D}" presName="spaceBetweenRectangles" presStyleCnt="0"/>
      <dgm:spPr/>
    </dgm:pt>
    <dgm:pt modelId="{70AD7244-15B2-884E-B6B7-DA8C2FDB8159}" type="pres">
      <dgm:prSet presAssocID="{099D3700-F949-4884-B9E7-72F403CE2543}" presName="parentLin" presStyleCnt="0"/>
      <dgm:spPr/>
    </dgm:pt>
    <dgm:pt modelId="{30CF8680-5C5F-0647-84FF-7147A45D076E}" type="pres">
      <dgm:prSet presAssocID="{099D3700-F949-4884-B9E7-72F403CE2543}" presName="parentLeftMargin" presStyleLbl="node1" presStyleIdx="0" presStyleCnt="2"/>
      <dgm:spPr/>
    </dgm:pt>
    <dgm:pt modelId="{2D1BA7F9-D26F-8C43-8033-0EC7B6F952B7}" type="pres">
      <dgm:prSet presAssocID="{099D3700-F949-4884-B9E7-72F403CE2543}" presName="parentText" presStyleLbl="node1" presStyleIdx="1" presStyleCnt="2">
        <dgm:presLayoutVars>
          <dgm:chMax val="0"/>
          <dgm:bulletEnabled val="1"/>
        </dgm:presLayoutVars>
      </dgm:prSet>
      <dgm:spPr/>
    </dgm:pt>
    <dgm:pt modelId="{7C9C0B9E-BB0C-5949-A65E-1E08C95FF145}" type="pres">
      <dgm:prSet presAssocID="{099D3700-F949-4884-B9E7-72F403CE2543}" presName="negativeSpace" presStyleCnt="0"/>
      <dgm:spPr/>
    </dgm:pt>
    <dgm:pt modelId="{A686DDC7-62F9-E34C-9290-55BA56726BDC}" type="pres">
      <dgm:prSet presAssocID="{099D3700-F949-4884-B9E7-72F403CE2543}" presName="childText" presStyleLbl="conFgAcc1" presStyleIdx="1" presStyleCnt="2">
        <dgm:presLayoutVars>
          <dgm:bulletEnabled val="1"/>
        </dgm:presLayoutVars>
      </dgm:prSet>
      <dgm:spPr/>
    </dgm:pt>
  </dgm:ptLst>
  <dgm:cxnLst>
    <dgm:cxn modelId="{AD1A5804-B7D1-46EF-9E10-C2C62E3C51F7}" srcId="{E94ED6D1-E7E9-47D1-8FAA-5877B0E11186}" destId="{C5E3732A-87E5-4D29-B40B-098E06E88286}" srcOrd="0" destOrd="0" parTransId="{4FEBE94C-C015-4FBC-A1F6-9691667A8BF4}" sibTransId="{206D6815-79FC-4EE1-8C7F-5C3C824348BE}"/>
    <dgm:cxn modelId="{4FCB3F0D-EDDC-4275-938F-F6F425853C05}" srcId="{3AB3EA11-9C14-4A18-BC36-356D1DC5FA28}" destId="{E94ED6D1-E7E9-47D1-8FAA-5877B0E11186}" srcOrd="0" destOrd="0" parTransId="{C6BE2EA8-F9AE-489D-9DAF-8580A9729810}" sibTransId="{78EE7120-EC9B-4961-BE04-D4D1AAB9720D}"/>
    <dgm:cxn modelId="{F9027817-D7F7-914D-B5DF-481F3C8E17D6}" type="presOf" srcId="{95A26F52-7998-4DFB-8F79-15E7B7E0F36C}" destId="{A686DDC7-62F9-E34C-9290-55BA56726BDC}" srcOrd="0" destOrd="3" presId="urn:microsoft.com/office/officeart/2005/8/layout/list1"/>
    <dgm:cxn modelId="{1E979423-B14B-4086-8913-30AC139EB4C8}" srcId="{099D3700-F949-4884-B9E7-72F403CE2543}" destId="{F7D3DF18-3C58-472C-85AD-D1F34C4C9BF4}" srcOrd="0" destOrd="0" parTransId="{DD7F43A4-9338-4EA6-B65D-CA7E4710B3AF}" sibTransId="{FF199D97-53AF-43F5-B7E7-A28B9F3C2711}"/>
    <dgm:cxn modelId="{D0EAFC37-4ACB-4AAB-BF7A-54E5DA402D28}" srcId="{099D3700-F949-4884-B9E7-72F403CE2543}" destId="{95A26F52-7998-4DFB-8F79-15E7B7E0F36C}" srcOrd="3" destOrd="0" parTransId="{1D35399D-9A8B-448C-9F6F-1DF1D2B3977A}" sibTransId="{B1BB6A59-885B-4219-85C3-C670CCB10C39}"/>
    <dgm:cxn modelId="{12FED238-ACAA-4C43-A3D6-8066AE3B4BEC}" type="presOf" srcId="{099D3700-F949-4884-B9E7-72F403CE2543}" destId="{2D1BA7F9-D26F-8C43-8033-0EC7B6F952B7}" srcOrd="1" destOrd="0" presId="urn:microsoft.com/office/officeart/2005/8/layout/list1"/>
    <dgm:cxn modelId="{78FC1C48-93B3-6F49-8034-9F656805646E}" type="presOf" srcId="{E94ED6D1-E7E9-47D1-8FAA-5877B0E11186}" destId="{12C5022A-7E47-8D4F-989E-B9020B256657}" srcOrd="1" destOrd="0" presId="urn:microsoft.com/office/officeart/2005/8/layout/list1"/>
    <dgm:cxn modelId="{56AF2448-81AA-4EED-B312-581C92AD1B9D}" srcId="{099D3700-F949-4884-B9E7-72F403CE2543}" destId="{35CCD942-12E1-44FC-A399-14B3603F54DB}" srcOrd="1" destOrd="0" parTransId="{21FB0654-C095-4511-A102-5F523B13FAAB}" sibTransId="{742BFA73-6DF9-4DA3-AC43-C11E739EB695}"/>
    <dgm:cxn modelId="{64BDC54E-C34D-4569-AB82-756E36FE3C6C}" srcId="{3AB3EA11-9C14-4A18-BC36-356D1DC5FA28}" destId="{099D3700-F949-4884-B9E7-72F403CE2543}" srcOrd="1" destOrd="0" parTransId="{59D2CCF2-E6CE-4043-966A-A02FBD3E6E94}" sibTransId="{775DACF1-410E-4D97-A083-BD7109C9CCD2}"/>
    <dgm:cxn modelId="{A520CD57-DA81-B74C-AEF4-B6CB671019DB}" type="presOf" srcId="{C5E3732A-87E5-4D29-B40B-098E06E88286}" destId="{83B8F0F2-DFBD-A24E-B77D-8527CA1A0904}" srcOrd="0" destOrd="0" presId="urn:microsoft.com/office/officeart/2005/8/layout/list1"/>
    <dgm:cxn modelId="{65D0BB9C-7E73-4DC8-AD96-CA923994C65D}" srcId="{099D3700-F949-4884-B9E7-72F403CE2543}" destId="{66BCD2E6-3802-4B97-8920-19BDC0A0D6FB}" srcOrd="2" destOrd="0" parTransId="{A48E705B-5787-46E4-AB0F-2DD920740F12}" sibTransId="{337C15EB-ECFC-4F66-A000-71528BA7B8DC}"/>
    <dgm:cxn modelId="{DA6911A5-AFA1-B747-AB9E-915560D21C1A}" type="presOf" srcId="{3AB3EA11-9C14-4A18-BC36-356D1DC5FA28}" destId="{2BF47BE3-04B0-3A4A-B603-9DCBB70549AA}" srcOrd="0" destOrd="0" presId="urn:microsoft.com/office/officeart/2005/8/layout/list1"/>
    <dgm:cxn modelId="{A0EDDFA8-6AC5-BE4F-897D-81006EC568C0}" type="presOf" srcId="{35CCD942-12E1-44FC-A399-14B3603F54DB}" destId="{A686DDC7-62F9-E34C-9290-55BA56726BDC}" srcOrd="0" destOrd="1" presId="urn:microsoft.com/office/officeart/2005/8/layout/list1"/>
    <dgm:cxn modelId="{F19428AB-0054-634B-ACE6-D8E2AD5886C0}" type="presOf" srcId="{E94ED6D1-E7E9-47D1-8FAA-5877B0E11186}" destId="{6FBA0946-F34B-6847-9209-8D54C0C46495}" srcOrd="0" destOrd="0" presId="urn:microsoft.com/office/officeart/2005/8/layout/list1"/>
    <dgm:cxn modelId="{30A020D0-BAFB-284B-9682-841E4F9247C3}" type="presOf" srcId="{F7D3DF18-3C58-472C-85AD-D1F34C4C9BF4}" destId="{A686DDC7-62F9-E34C-9290-55BA56726BDC}" srcOrd="0" destOrd="0" presId="urn:microsoft.com/office/officeart/2005/8/layout/list1"/>
    <dgm:cxn modelId="{CCF98AF4-FDD0-8C4B-AD9B-A9B0676B9168}" type="presOf" srcId="{66BCD2E6-3802-4B97-8920-19BDC0A0D6FB}" destId="{A686DDC7-62F9-E34C-9290-55BA56726BDC}" srcOrd="0" destOrd="2" presId="urn:microsoft.com/office/officeart/2005/8/layout/list1"/>
    <dgm:cxn modelId="{3953F4FB-3F55-BC42-ACEB-AEE49A25C9A9}" type="presOf" srcId="{099D3700-F949-4884-B9E7-72F403CE2543}" destId="{30CF8680-5C5F-0647-84FF-7147A45D076E}" srcOrd="0" destOrd="0" presId="urn:microsoft.com/office/officeart/2005/8/layout/list1"/>
    <dgm:cxn modelId="{29DFAAEB-92CC-5244-9C15-627F7AD5CB87}" type="presParOf" srcId="{2BF47BE3-04B0-3A4A-B603-9DCBB70549AA}" destId="{D44AF9F7-5EE7-B84F-97E0-C218BE9409FF}" srcOrd="0" destOrd="0" presId="urn:microsoft.com/office/officeart/2005/8/layout/list1"/>
    <dgm:cxn modelId="{FDD86DDA-9079-D04C-A2B2-75AF1D8BB630}" type="presParOf" srcId="{D44AF9F7-5EE7-B84F-97E0-C218BE9409FF}" destId="{6FBA0946-F34B-6847-9209-8D54C0C46495}" srcOrd="0" destOrd="0" presId="urn:microsoft.com/office/officeart/2005/8/layout/list1"/>
    <dgm:cxn modelId="{B23FFFD5-E76D-A746-A85B-0F2AAF2F0674}" type="presParOf" srcId="{D44AF9F7-5EE7-B84F-97E0-C218BE9409FF}" destId="{12C5022A-7E47-8D4F-989E-B9020B256657}" srcOrd="1" destOrd="0" presId="urn:microsoft.com/office/officeart/2005/8/layout/list1"/>
    <dgm:cxn modelId="{D78D540A-F439-E947-9F40-EE4DE646804A}" type="presParOf" srcId="{2BF47BE3-04B0-3A4A-B603-9DCBB70549AA}" destId="{7F28668D-9A5E-E64C-B27B-D899278CCC71}" srcOrd="1" destOrd="0" presId="urn:microsoft.com/office/officeart/2005/8/layout/list1"/>
    <dgm:cxn modelId="{B6DC7D79-DA67-4447-AE53-E005C12913AA}" type="presParOf" srcId="{2BF47BE3-04B0-3A4A-B603-9DCBB70549AA}" destId="{83B8F0F2-DFBD-A24E-B77D-8527CA1A0904}" srcOrd="2" destOrd="0" presId="urn:microsoft.com/office/officeart/2005/8/layout/list1"/>
    <dgm:cxn modelId="{AAE142FA-A123-CF47-ACC6-C6871B9F1050}" type="presParOf" srcId="{2BF47BE3-04B0-3A4A-B603-9DCBB70549AA}" destId="{D9FCD72E-72FD-FD4A-A645-1E138A3CAB9E}" srcOrd="3" destOrd="0" presId="urn:microsoft.com/office/officeart/2005/8/layout/list1"/>
    <dgm:cxn modelId="{935A5208-534C-8A4A-BE18-76C486F3AAD9}" type="presParOf" srcId="{2BF47BE3-04B0-3A4A-B603-9DCBB70549AA}" destId="{70AD7244-15B2-884E-B6B7-DA8C2FDB8159}" srcOrd="4" destOrd="0" presId="urn:microsoft.com/office/officeart/2005/8/layout/list1"/>
    <dgm:cxn modelId="{C69F53BC-6EAF-0640-98D6-FE484B0EE320}" type="presParOf" srcId="{70AD7244-15B2-884E-B6B7-DA8C2FDB8159}" destId="{30CF8680-5C5F-0647-84FF-7147A45D076E}" srcOrd="0" destOrd="0" presId="urn:microsoft.com/office/officeart/2005/8/layout/list1"/>
    <dgm:cxn modelId="{5A594B91-5B01-0C4E-96EA-107EC30CD457}" type="presParOf" srcId="{70AD7244-15B2-884E-B6B7-DA8C2FDB8159}" destId="{2D1BA7F9-D26F-8C43-8033-0EC7B6F952B7}" srcOrd="1" destOrd="0" presId="urn:microsoft.com/office/officeart/2005/8/layout/list1"/>
    <dgm:cxn modelId="{6A53B237-6B26-B64D-B780-D89E27E6E7BC}" type="presParOf" srcId="{2BF47BE3-04B0-3A4A-B603-9DCBB70549AA}" destId="{7C9C0B9E-BB0C-5949-A65E-1E08C95FF145}" srcOrd="5" destOrd="0" presId="urn:microsoft.com/office/officeart/2005/8/layout/list1"/>
    <dgm:cxn modelId="{809A8BB2-61BA-1A4F-AF45-858A6B13B5CC}" type="presParOf" srcId="{2BF47BE3-04B0-3A4A-B603-9DCBB70549AA}" destId="{A686DDC7-62F9-E34C-9290-55BA56726BD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24C0E-5988-4984-A2EE-B22AC74AC921}"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1BCA4F24-A1B0-4ADE-A10D-6C359B51BA87}">
      <dgm:prSet/>
      <dgm:spPr/>
      <dgm:t>
        <a:bodyPr/>
        <a:lstStyle/>
        <a:p>
          <a:r>
            <a:rPr lang="en-HK"/>
            <a:t>Tim Ferriss has interviewed hundreds of the world’s top performers in all areas ranging from business to sports to science to writers. He noticed that 80 to 90% of the world’s top performers all have some sort of meditation practice.</a:t>
          </a:r>
          <a:endParaRPr lang="en-US"/>
        </a:p>
      </dgm:t>
    </dgm:pt>
    <dgm:pt modelId="{5238A530-5099-4B00-AB20-1EB159AB671A}" type="parTrans" cxnId="{446C0252-0D1D-4363-9E24-9BDAE290FF4A}">
      <dgm:prSet/>
      <dgm:spPr/>
      <dgm:t>
        <a:bodyPr/>
        <a:lstStyle/>
        <a:p>
          <a:endParaRPr lang="en-US"/>
        </a:p>
      </dgm:t>
    </dgm:pt>
    <dgm:pt modelId="{62901C25-7958-4F64-B9E8-06BD5C3E1700}" type="sibTrans" cxnId="{446C0252-0D1D-4363-9E24-9BDAE290FF4A}">
      <dgm:prSet/>
      <dgm:spPr/>
      <dgm:t>
        <a:bodyPr/>
        <a:lstStyle/>
        <a:p>
          <a:endParaRPr lang="en-US"/>
        </a:p>
      </dgm:t>
    </dgm:pt>
    <dgm:pt modelId="{10D49B8B-7496-495A-B505-9B0408F49DAE}">
      <dgm:prSet/>
      <dgm:spPr/>
      <dgm:t>
        <a:bodyPr/>
        <a:lstStyle/>
        <a:p>
          <a:r>
            <a:rPr lang="en-HK"/>
            <a:t>Ferriss explains meditation as training the mind to have control over emotions and to reduce emotional reactivity. He says, </a:t>
          </a:r>
          <a:r>
            <a:rPr lang="en-HK" i="1"/>
            <a:t>“I find that meditation is very helpful for avoiding anxiety and it’s the reset button for the rest of the day… it’s basically a warm bath for your brain.”</a:t>
          </a:r>
          <a:endParaRPr lang="en-US"/>
        </a:p>
      </dgm:t>
    </dgm:pt>
    <dgm:pt modelId="{8B01533D-42ED-4D3D-B58B-AB0B97739119}" type="parTrans" cxnId="{B6F5B032-30B4-4DB5-AF3F-097F86B2021B}">
      <dgm:prSet/>
      <dgm:spPr/>
      <dgm:t>
        <a:bodyPr/>
        <a:lstStyle/>
        <a:p>
          <a:endParaRPr lang="en-US"/>
        </a:p>
      </dgm:t>
    </dgm:pt>
    <dgm:pt modelId="{F89F93E5-A799-4277-B0C5-7F6BBF5D2719}" type="sibTrans" cxnId="{B6F5B032-30B4-4DB5-AF3F-097F86B2021B}">
      <dgm:prSet/>
      <dgm:spPr/>
      <dgm:t>
        <a:bodyPr/>
        <a:lstStyle/>
        <a:p>
          <a:endParaRPr lang="en-US"/>
        </a:p>
      </dgm:t>
    </dgm:pt>
    <dgm:pt modelId="{CD7ED2E9-BF00-EE49-AD5E-C535626CBF03}" type="pres">
      <dgm:prSet presAssocID="{48724C0E-5988-4984-A2EE-B22AC74AC921}" presName="Name0" presStyleCnt="0">
        <dgm:presLayoutVars>
          <dgm:dir/>
          <dgm:animLvl val="lvl"/>
          <dgm:resizeHandles val="exact"/>
        </dgm:presLayoutVars>
      </dgm:prSet>
      <dgm:spPr/>
    </dgm:pt>
    <dgm:pt modelId="{9A2A9123-4D4F-1D48-887E-471BF2647857}" type="pres">
      <dgm:prSet presAssocID="{10D49B8B-7496-495A-B505-9B0408F49DAE}" presName="boxAndChildren" presStyleCnt="0"/>
      <dgm:spPr/>
    </dgm:pt>
    <dgm:pt modelId="{44FB0F5E-28D5-5E41-A3E0-848444327AAB}" type="pres">
      <dgm:prSet presAssocID="{10D49B8B-7496-495A-B505-9B0408F49DAE}" presName="parentTextBox" presStyleLbl="node1" presStyleIdx="0" presStyleCnt="2"/>
      <dgm:spPr/>
    </dgm:pt>
    <dgm:pt modelId="{E701F743-AC1C-2B45-9D15-47CC1AE78ECD}" type="pres">
      <dgm:prSet presAssocID="{62901C25-7958-4F64-B9E8-06BD5C3E1700}" presName="sp" presStyleCnt="0"/>
      <dgm:spPr/>
    </dgm:pt>
    <dgm:pt modelId="{0A004A2B-5B33-4145-8512-D0850DFB1620}" type="pres">
      <dgm:prSet presAssocID="{1BCA4F24-A1B0-4ADE-A10D-6C359B51BA87}" presName="arrowAndChildren" presStyleCnt="0"/>
      <dgm:spPr/>
    </dgm:pt>
    <dgm:pt modelId="{06E67142-0381-D147-B644-62FFAA44CB47}" type="pres">
      <dgm:prSet presAssocID="{1BCA4F24-A1B0-4ADE-A10D-6C359B51BA87}" presName="parentTextArrow" presStyleLbl="node1" presStyleIdx="1" presStyleCnt="2"/>
      <dgm:spPr/>
    </dgm:pt>
  </dgm:ptLst>
  <dgm:cxnLst>
    <dgm:cxn modelId="{41E17509-CA8A-AB40-8CAA-FD685DF010AA}" type="presOf" srcId="{1BCA4F24-A1B0-4ADE-A10D-6C359B51BA87}" destId="{06E67142-0381-D147-B644-62FFAA44CB47}" srcOrd="0" destOrd="0" presId="urn:microsoft.com/office/officeart/2005/8/layout/process4"/>
    <dgm:cxn modelId="{B6F5B032-30B4-4DB5-AF3F-097F86B2021B}" srcId="{48724C0E-5988-4984-A2EE-B22AC74AC921}" destId="{10D49B8B-7496-495A-B505-9B0408F49DAE}" srcOrd="1" destOrd="0" parTransId="{8B01533D-42ED-4D3D-B58B-AB0B97739119}" sibTransId="{F89F93E5-A799-4277-B0C5-7F6BBF5D2719}"/>
    <dgm:cxn modelId="{446C0252-0D1D-4363-9E24-9BDAE290FF4A}" srcId="{48724C0E-5988-4984-A2EE-B22AC74AC921}" destId="{1BCA4F24-A1B0-4ADE-A10D-6C359B51BA87}" srcOrd="0" destOrd="0" parTransId="{5238A530-5099-4B00-AB20-1EB159AB671A}" sibTransId="{62901C25-7958-4F64-B9E8-06BD5C3E1700}"/>
    <dgm:cxn modelId="{BB44BA60-A3A7-1A4A-AD69-04BE8791DBAC}" type="presOf" srcId="{10D49B8B-7496-495A-B505-9B0408F49DAE}" destId="{44FB0F5E-28D5-5E41-A3E0-848444327AAB}" srcOrd="0" destOrd="0" presId="urn:microsoft.com/office/officeart/2005/8/layout/process4"/>
    <dgm:cxn modelId="{195656A4-8206-5B41-AA6D-216B7AF0EAEB}" type="presOf" srcId="{48724C0E-5988-4984-A2EE-B22AC74AC921}" destId="{CD7ED2E9-BF00-EE49-AD5E-C535626CBF03}" srcOrd="0" destOrd="0" presId="urn:microsoft.com/office/officeart/2005/8/layout/process4"/>
    <dgm:cxn modelId="{AB4F7C44-EF10-C24A-9CC9-26A68FC8BA97}" type="presParOf" srcId="{CD7ED2E9-BF00-EE49-AD5E-C535626CBF03}" destId="{9A2A9123-4D4F-1D48-887E-471BF2647857}" srcOrd="0" destOrd="0" presId="urn:microsoft.com/office/officeart/2005/8/layout/process4"/>
    <dgm:cxn modelId="{347369F4-9267-6B4D-9EC1-70E0A1F58139}" type="presParOf" srcId="{9A2A9123-4D4F-1D48-887E-471BF2647857}" destId="{44FB0F5E-28D5-5E41-A3E0-848444327AAB}" srcOrd="0" destOrd="0" presId="urn:microsoft.com/office/officeart/2005/8/layout/process4"/>
    <dgm:cxn modelId="{15A30A0D-9872-7D4D-892A-262767CC8424}" type="presParOf" srcId="{CD7ED2E9-BF00-EE49-AD5E-C535626CBF03}" destId="{E701F743-AC1C-2B45-9D15-47CC1AE78ECD}" srcOrd="1" destOrd="0" presId="urn:microsoft.com/office/officeart/2005/8/layout/process4"/>
    <dgm:cxn modelId="{884FE482-2A68-8F46-A492-FC980DE9BD65}" type="presParOf" srcId="{CD7ED2E9-BF00-EE49-AD5E-C535626CBF03}" destId="{0A004A2B-5B33-4145-8512-D0850DFB1620}" srcOrd="2" destOrd="0" presId="urn:microsoft.com/office/officeart/2005/8/layout/process4"/>
    <dgm:cxn modelId="{773E060D-6C32-834C-8CC6-0EEDE32E37E0}" type="presParOf" srcId="{0A004A2B-5B33-4145-8512-D0850DFB1620}" destId="{06E67142-0381-D147-B644-62FFAA44CB4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8F0F2-DFBD-A24E-B77D-8527CA1A0904}">
      <dsp:nvSpPr>
        <dsp:cNvPr id="0" name=""/>
        <dsp:cNvSpPr/>
      </dsp:nvSpPr>
      <dsp:spPr>
        <a:xfrm>
          <a:off x="0" y="366639"/>
          <a:ext cx="6832212" cy="10773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395732" rIns="5302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1. Describe factors that affect personal health and well-being; </a:t>
          </a:r>
        </a:p>
      </dsp:txBody>
      <dsp:txXfrm>
        <a:off x="0" y="366639"/>
        <a:ext cx="6832212" cy="1077300"/>
      </dsp:txXfrm>
    </dsp:sp>
    <dsp:sp modelId="{12C5022A-7E47-8D4F-989E-B9020B256657}">
      <dsp:nvSpPr>
        <dsp:cNvPr id="0" name=""/>
        <dsp:cNvSpPr/>
      </dsp:nvSpPr>
      <dsp:spPr>
        <a:xfrm>
          <a:off x="341610" y="86199"/>
          <a:ext cx="4782548" cy="5608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844550">
            <a:lnSpc>
              <a:spcPct val="90000"/>
            </a:lnSpc>
            <a:spcBef>
              <a:spcPct val="0"/>
            </a:spcBef>
            <a:spcAft>
              <a:spcPct val="35000"/>
            </a:spcAft>
            <a:buNone/>
          </a:pPr>
          <a:r>
            <a:rPr lang="en-US" sz="1900" kern="1200"/>
            <a:t>Overall Expectations: </a:t>
          </a:r>
        </a:p>
      </dsp:txBody>
      <dsp:txXfrm>
        <a:off x="368990" y="113579"/>
        <a:ext cx="4727788" cy="506119"/>
      </dsp:txXfrm>
    </dsp:sp>
    <dsp:sp modelId="{A686DDC7-62F9-E34C-9290-55BA56726BDC}">
      <dsp:nvSpPr>
        <dsp:cNvPr id="0" name=""/>
        <dsp:cNvSpPr/>
      </dsp:nvSpPr>
      <dsp:spPr>
        <a:xfrm>
          <a:off x="0" y="1826979"/>
          <a:ext cx="6832212" cy="3351599"/>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395732" rIns="53025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1. Develop a personal health plan that promotes healthier lifestyle choices and habits; </a:t>
          </a:r>
        </a:p>
        <a:p>
          <a:pPr marL="171450" lvl="1" indent="-171450" algn="l" defTabSz="844550">
            <a:lnSpc>
              <a:spcPct val="90000"/>
            </a:lnSpc>
            <a:spcBef>
              <a:spcPct val="0"/>
            </a:spcBef>
            <a:spcAft>
              <a:spcPct val="15000"/>
            </a:spcAft>
            <a:buChar char="•"/>
          </a:pPr>
          <a:r>
            <a:rPr lang="en-US" sz="1900" kern="1200"/>
            <a:t>2. Identify factors that affect the personal health and well-being of children and adolescents; </a:t>
          </a:r>
        </a:p>
        <a:p>
          <a:pPr marL="171450" lvl="1" indent="-171450" algn="l" defTabSz="844550">
            <a:lnSpc>
              <a:spcPct val="90000"/>
            </a:lnSpc>
            <a:spcBef>
              <a:spcPct val="0"/>
            </a:spcBef>
            <a:spcAft>
              <a:spcPct val="15000"/>
            </a:spcAft>
            <a:buChar char="•"/>
          </a:pPr>
          <a:r>
            <a:rPr lang="en-US" sz="1900" kern="1200"/>
            <a:t>3. Identify and describe mental health disorders that may affect adolescents; </a:t>
          </a:r>
        </a:p>
        <a:p>
          <a:pPr marL="171450" lvl="1" indent="-171450" algn="l" defTabSz="844550">
            <a:lnSpc>
              <a:spcPct val="90000"/>
            </a:lnSpc>
            <a:spcBef>
              <a:spcPct val="0"/>
            </a:spcBef>
            <a:spcAft>
              <a:spcPct val="15000"/>
            </a:spcAft>
            <a:buChar char="•"/>
          </a:pPr>
          <a:r>
            <a:rPr lang="en-US" sz="1900" kern="1200"/>
            <a:t>4. Explain how lifestyle choices can have an impact on an individual’s health and well-being. </a:t>
          </a:r>
        </a:p>
      </dsp:txBody>
      <dsp:txXfrm>
        <a:off x="0" y="1826979"/>
        <a:ext cx="6832212" cy="3351599"/>
      </dsp:txXfrm>
    </dsp:sp>
    <dsp:sp modelId="{2D1BA7F9-D26F-8C43-8033-0EC7B6F952B7}">
      <dsp:nvSpPr>
        <dsp:cNvPr id="0" name=""/>
        <dsp:cNvSpPr/>
      </dsp:nvSpPr>
      <dsp:spPr>
        <a:xfrm>
          <a:off x="341610" y="1546539"/>
          <a:ext cx="4782548" cy="5608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844550">
            <a:lnSpc>
              <a:spcPct val="90000"/>
            </a:lnSpc>
            <a:spcBef>
              <a:spcPct val="0"/>
            </a:spcBef>
            <a:spcAft>
              <a:spcPct val="35000"/>
            </a:spcAft>
            <a:buNone/>
          </a:pPr>
          <a:r>
            <a:rPr lang="en-US" sz="1900" kern="1200"/>
            <a:t>Learning Goals: </a:t>
          </a:r>
        </a:p>
      </dsp:txBody>
      <dsp:txXfrm>
        <a:off x="368990" y="1573919"/>
        <a:ext cx="4727788" cy="506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B0F5E-28D5-5E41-A3E0-848444327AAB}">
      <dsp:nvSpPr>
        <dsp:cNvPr id="0" name=""/>
        <dsp:cNvSpPr/>
      </dsp:nvSpPr>
      <dsp:spPr>
        <a:xfrm>
          <a:off x="0" y="3177573"/>
          <a:ext cx="6832212" cy="208483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HK" sz="2100" kern="1200"/>
            <a:t>Ferriss explains meditation as training the mind to have control over emotions and to reduce emotional reactivity. He says, </a:t>
          </a:r>
          <a:r>
            <a:rPr lang="en-HK" sz="2100" i="1" kern="1200"/>
            <a:t>“I find that meditation is very helpful for avoiding anxiety and it’s the reset button for the rest of the day… it’s basically a warm bath for your brain.”</a:t>
          </a:r>
          <a:endParaRPr lang="en-US" sz="2100" kern="1200"/>
        </a:p>
      </dsp:txBody>
      <dsp:txXfrm>
        <a:off x="0" y="3177573"/>
        <a:ext cx="6832212" cy="2084831"/>
      </dsp:txXfrm>
    </dsp:sp>
    <dsp:sp modelId="{06E67142-0381-D147-B644-62FFAA44CB47}">
      <dsp:nvSpPr>
        <dsp:cNvPr id="0" name=""/>
        <dsp:cNvSpPr/>
      </dsp:nvSpPr>
      <dsp:spPr>
        <a:xfrm rot="10800000">
          <a:off x="0" y="2374"/>
          <a:ext cx="6832212" cy="3206471"/>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HK" sz="2100" kern="1200"/>
            <a:t>Tim Ferriss has interviewed hundreds of the world’s top performers in all areas ranging from business to sports to science to writers. He noticed that 80 to 90% of the world’s top performers all have some sort of meditation practice.</a:t>
          </a:r>
          <a:endParaRPr lang="en-US" sz="2100" kern="1200"/>
        </a:p>
      </dsp:txBody>
      <dsp:txXfrm rot="10800000">
        <a:off x="0" y="2374"/>
        <a:ext cx="6832212" cy="20834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12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905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59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11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521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958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15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07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40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178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86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95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13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47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895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5/15/23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3074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jtZB95-AVZM&amp;t=4s&amp;ab_channel=DrRanganChatterjee"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_QTJOAI0UoU&amp;t=253s&amp;ab_channel=TEDxTalks"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ed.com/talks/robert_waldinger_what_makes_a_good_life_lessons_from_the_longest_study_on_happiness/c?language=en"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p:txBody>
          <a:bodyPr/>
          <a:lstStyle/>
          <a:p>
            <a:r>
              <a:rPr lang="en-US" dirty="0"/>
              <a:t>Lesson 2.1 Mental Health</a:t>
            </a:r>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p:txBody>
          <a:bodyPr/>
          <a:lstStyle/>
          <a:p>
            <a:r>
              <a:rPr lang="en-US" dirty="0"/>
              <a:t>4 May 2023</a:t>
            </a:r>
          </a:p>
        </p:txBody>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4" name="Group 63">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65"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6"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7"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8"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9"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0"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1"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2"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3"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4"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5"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6"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8" name="Group 77">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79"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0"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1"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2"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3"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4"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5"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6"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7"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8"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9"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0"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528D992-986E-DC98-5DE9-31F8EAFE2159}"/>
              </a:ext>
            </a:extLst>
          </p:cNvPr>
          <p:cNvSpPr>
            <a:spLocks noGrp="1"/>
          </p:cNvSpPr>
          <p:nvPr>
            <p:ph type="title"/>
          </p:nvPr>
        </p:nvSpPr>
        <p:spPr>
          <a:xfrm>
            <a:off x="4659520" y="624110"/>
            <a:ext cx="6845092" cy="1280890"/>
          </a:xfrm>
        </p:spPr>
        <p:txBody>
          <a:bodyPr>
            <a:normAutofit/>
          </a:bodyPr>
          <a:lstStyle/>
          <a:p>
            <a:r>
              <a:rPr lang="en-US"/>
              <a:t>Assignment 2</a:t>
            </a:r>
          </a:p>
        </p:txBody>
      </p:sp>
      <p:sp>
        <p:nvSpPr>
          <p:cNvPr id="92" name="Rectangle 91">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4"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Picture 4" descr="Yellow paper ship leading among white ships">
            <a:extLst>
              <a:ext uri="{FF2B5EF4-FFF2-40B4-BE49-F238E27FC236}">
                <a16:creationId xmlns:a16="http://schemas.microsoft.com/office/drawing/2014/main" id="{A108FE0C-6C40-50B6-3AD5-4E62189C6E2D}"/>
              </a:ext>
            </a:extLst>
          </p:cNvPr>
          <p:cNvPicPr>
            <a:picLocks noChangeAspect="1"/>
          </p:cNvPicPr>
          <p:nvPr/>
        </p:nvPicPr>
        <p:blipFill rotWithShape="1">
          <a:blip r:embed="rId2"/>
          <a:srcRect l="58382" r="15139"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91F11273-6197-017B-9049-3BDBD5B8C1C7}"/>
              </a:ext>
            </a:extLst>
          </p:cNvPr>
          <p:cNvSpPr>
            <a:spLocks noGrp="1"/>
          </p:cNvSpPr>
          <p:nvPr>
            <p:ph idx="1"/>
          </p:nvPr>
        </p:nvSpPr>
        <p:spPr>
          <a:xfrm>
            <a:off x="4656667" y="2133600"/>
            <a:ext cx="6847944" cy="3777622"/>
          </a:xfrm>
        </p:spPr>
        <p:txBody>
          <a:bodyPr>
            <a:normAutofit/>
          </a:bodyPr>
          <a:lstStyle/>
          <a:p>
            <a:pPr>
              <a:lnSpc>
                <a:spcPct val="90000"/>
              </a:lnSpc>
            </a:pPr>
            <a:r>
              <a:rPr lang="en-US" dirty="0"/>
              <a:t>Grading/ Success Criteria:</a:t>
            </a:r>
          </a:p>
          <a:p>
            <a:pPr lvl="1">
              <a:lnSpc>
                <a:spcPct val="90000"/>
              </a:lnSpc>
            </a:pPr>
            <a:endParaRPr lang="en-US" dirty="0"/>
          </a:p>
        </p:txBody>
      </p:sp>
      <p:pic>
        <p:nvPicPr>
          <p:cNvPr id="38" name="Picture 37" descr="A screenshot of a cell phone&#10;&#10;Description automatically generated with low confidence">
            <a:extLst>
              <a:ext uri="{FF2B5EF4-FFF2-40B4-BE49-F238E27FC236}">
                <a16:creationId xmlns:a16="http://schemas.microsoft.com/office/drawing/2014/main" id="{6D0CACE1-BC03-1DFA-B4C4-32A974D1EA2D}"/>
              </a:ext>
            </a:extLst>
          </p:cNvPr>
          <p:cNvPicPr>
            <a:picLocks noChangeAspect="1"/>
          </p:cNvPicPr>
          <p:nvPr/>
        </p:nvPicPr>
        <p:blipFill>
          <a:blip r:embed="rId3"/>
          <a:stretch>
            <a:fillRect/>
          </a:stretch>
        </p:blipFill>
        <p:spPr>
          <a:xfrm>
            <a:off x="4036013" y="2694221"/>
            <a:ext cx="7772400" cy="2208665"/>
          </a:xfrm>
          <a:prstGeom prst="rect">
            <a:avLst/>
          </a:prstGeom>
        </p:spPr>
      </p:pic>
    </p:spTree>
    <p:extLst>
      <p:ext uri="{BB962C8B-B14F-4D97-AF65-F5344CB8AC3E}">
        <p14:creationId xmlns:p14="http://schemas.microsoft.com/office/powerpoint/2010/main" val="81170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D992-986E-DC98-5DE9-31F8EAFE2159}"/>
              </a:ext>
            </a:extLst>
          </p:cNvPr>
          <p:cNvSpPr>
            <a:spLocks noGrp="1"/>
          </p:cNvSpPr>
          <p:nvPr>
            <p:ph type="title"/>
          </p:nvPr>
        </p:nvSpPr>
        <p:spPr/>
        <p:txBody>
          <a:bodyPr/>
          <a:lstStyle/>
          <a:p>
            <a:r>
              <a:rPr lang="en-US"/>
              <a:t>Assignment 2</a:t>
            </a:r>
            <a:endParaRPr lang="en-US" dirty="0"/>
          </a:p>
        </p:txBody>
      </p:sp>
      <p:pic>
        <p:nvPicPr>
          <p:cNvPr id="5" name="Content Placeholder 4" descr="A picture containing text, screenshot, font, number&#10;&#10;Description automatically generated">
            <a:extLst>
              <a:ext uri="{FF2B5EF4-FFF2-40B4-BE49-F238E27FC236}">
                <a16:creationId xmlns:a16="http://schemas.microsoft.com/office/drawing/2014/main" id="{F541C666-5AF3-0DDD-F00E-B5AEF00C141F}"/>
              </a:ext>
            </a:extLst>
          </p:cNvPr>
          <p:cNvPicPr>
            <a:picLocks noGrp="1" noChangeAspect="1"/>
          </p:cNvPicPr>
          <p:nvPr>
            <p:ph idx="1"/>
          </p:nvPr>
        </p:nvPicPr>
        <p:blipFill>
          <a:blip r:embed="rId2"/>
          <a:stretch>
            <a:fillRect/>
          </a:stretch>
        </p:blipFill>
        <p:spPr>
          <a:xfrm>
            <a:off x="1947466" y="1219286"/>
            <a:ext cx="6967138" cy="5237170"/>
          </a:xfrm>
        </p:spPr>
      </p:pic>
    </p:spTree>
    <p:extLst>
      <p:ext uri="{BB962C8B-B14F-4D97-AF65-F5344CB8AC3E}">
        <p14:creationId xmlns:p14="http://schemas.microsoft.com/office/powerpoint/2010/main" val="139698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8373E-1B8C-81AE-302F-509991695743}"/>
              </a:ext>
            </a:extLst>
          </p:cNvPr>
          <p:cNvSpPr>
            <a:spLocks noGrp="1"/>
          </p:cNvSpPr>
          <p:nvPr>
            <p:ph type="title"/>
          </p:nvPr>
        </p:nvSpPr>
        <p:spPr>
          <a:xfrm>
            <a:off x="7534655" y="646148"/>
            <a:ext cx="4092173" cy="1324340"/>
          </a:xfrm>
        </p:spPr>
        <p:txBody>
          <a:bodyPr anchor="b">
            <a:normAutofit/>
          </a:bodyPr>
          <a:lstStyle/>
          <a:p>
            <a:r>
              <a:rPr lang="en-US" sz="2800"/>
              <a:t>Stress</a:t>
            </a:r>
          </a:p>
        </p:txBody>
      </p:sp>
      <p:sp>
        <p:nvSpPr>
          <p:cNvPr id="11" name="Rectangle 10">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2E5358"/>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8CE9BCF9-DE49-7CCF-7D83-BA7BCEFB6E9A}"/>
              </a:ext>
            </a:extLst>
          </p:cNvPr>
          <p:cNvPicPr>
            <a:picLocks noChangeAspect="1"/>
          </p:cNvPicPr>
          <p:nvPr/>
        </p:nvPicPr>
        <p:blipFill>
          <a:blip r:embed="rId2"/>
          <a:stretch>
            <a:fillRect/>
          </a:stretch>
        </p:blipFill>
        <p:spPr>
          <a:xfrm>
            <a:off x="1643262" y="1482534"/>
            <a:ext cx="5247068" cy="3491684"/>
          </a:xfrm>
          <a:prstGeom prst="rect">
            <a:avLst/>
          </a:prstGeom>
        </p:spPr>
      </p:pic>
      <p:sp>
        <p:nvSpPr>
          <p:cNvPr id="3" name="Content Placeholder 2">
            <a:extLst>
              <a:ext uri="{FF2B5EF4-FFF2-40B4-BE49-F238E27FC236}">
                <a16:creationId xmlns:a16="http://schemas.microsoft.com/office/drawing/2014/main" id="{0A2221EA-1110-7555-15E8-89C1902649E9}"/>
              </a:ext>
            </a:extLst>
          </p:cNvPr>
          <p:cNvSpPr>
            <a:spLocks noGrp="1"/>
          </p:cNvSpPr>
          <p:nvPr>
            <p:ph idx="1"/>
          </p:nvPr>
        </p:nvSpPr>
        <p:spPr>
          <a:xfrm>
            <a:off x="7532950" y="2255492"/>
            <a:ext cx="4093878" cy="3521740"/>
          </a:xfrm>
        </p:spPr>
        <p:txBody>
          <a:bodyPr>
            <a:normAutofit/>
          </a:bodyPr>
          <a:lstStyle/>
          <a:p>
            <a:endParaRPr lang="en-US" dirty="0"/>
          </a:p>
        </p:txBody>
      </p:sp>
    </p:spTree>
    <p:extLst>
      <p:ext uri="{BB962C8B-B14F-4D97-AF65-F5344CB8AC3E}">
        <p14:creationId xmlns:p14="http://schemas.microsoft.com/office/powerpoint/2010/main" val="117746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02E91D13-002D-CA93-610D-0B00859319CF}"/>
              </a:ext>
            </a:extLst>
          </p:cNvPr>
          <p:cNvSpPr>
            <a:spLocks noGrp="1"/>
          </p:cNvSpPr>
          <p:nvPr>
            <p:ph type="title"/>
          </p:nvPr>
        </p:nvSpPr>
        <p:spPr>
          <a:xfrm>
            <a:off x="6483096" y="624110"/>
            <a:ext cx="5021516" cy="1280890"/>
          </a:xfrm>
        </p:spPr>
        <p:txBody>
          <a:bodyPr>
            <a:normAutofit/>
          </a:bodyPr>
          <a:lstStyle/>
          <a:p>
            <a:r>
              <a:rPr lang="en-US" dirty="0"/>
              <a:t>Classwork 2.1 (part 1)</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Exclamation mark on a yellow background">
            <a:extLst>
              <a:ext uri="{FF2B5EF4-FFF2-40B4-BE49-F238E27FC236}">
                <a16:creationId xmlns:a16="http://schemas.microsoft.com/office/drawing/2014/main" id="{CFEF226E-6F9D-E207-A114-490F6AD1CA07}"/>
              </a:ext>
            </a:extLst>
          </p:cNvPr>
          <p:cNvPicPr>
            <a:picLocks noChangeAspect="1"/>
          </p:cNvPicPr>
          <p:nvPr/>
        </p:nvPicPr>
        <p:blipFill rotWithShape="1">
          <a:blip r:embed="rId2"/>
          <a:srcRect l="30917" r="17999"/>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16F32502-C00A-37EB-D4C4-86650EE83A33}"/>
              </a:ext>
            </a:extLst>
          </p:cNvPr>
          <p:cNvSpPr>
            <a:spLocks noGrp="1"/>
          </p:cNvSpPr>
          <p:nvPr>
            <p:ph idx="1"/>
          </p:nvPr>
        </p:nvSpPr>
        <p:spPr>
          <a:xfrm>
            <a:off x="6438191" y="2133600"/>
            <a:ext cx="5066419" cy="3777622"/>
          </a:xfrm>
        </p:spPr>
        <p:txBody>
          <a:bodyPr>
            <a:normAutofit/>
          </a:bodyPr>
          <a:lstStyle/>
          <a:p>
            <a:r>
              <a:rPr lang="en-US" dirty="0"/>
              <a:t>Can you recall a recent story about yourself being very stressful? </a:t>
            </a:r>
          </a:p>
          <a:p>
            <a:r>
              <a:rPr lang="en-US" dirty="0"/>
              <a:t>Describe the reason you were stressed; how did you relieve the stress and how did the story end. </a:t>
            </a:r>
          </a:p>
        </p:txBody>
      </p:sp>
    </p:spTree>
    <p:extLst>
      <p:ext uri="{BB962C8B-B14F-4D97-AF65-F5344CB8AC3E}">
        <p14:creationId xmlns:p14="http://schemas.microsoft.com/office/powerpoint/2010/main" val="315596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66A3A542-F743-1B7C-1D92-F214B88603B0}"/>
              </a:ext>
            </a:extLst>
          </p:cNvPr>
          <p:cNvSpPr>
            <a:spLocks noGrp="1"/>
          </p:cNvSpPr>
          <p:nvPr>
            <p:ph type="title"/>
          </p:nvPr>
        </p:nvSpPr>
        <p:spPr>
          <a:xfrm>
            <a:off x="4659520" y="624110"/>
            <a:ext cx="6845092" cy="1280890"/>
          </a:xfrm>
        </p:spPr>
        <p:txBody>
          <a:bodyPr>
            <a:normAutofit/>
          </a:bodyPr>
          <a:lstStyle/>
          <a:p>
            <a:r>
              <a:rPr lang="en-US" dirty="0"/>
              <a:t>How serious does stress is in our society? </a:t>
            </a: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 person holding a globe">
            <a:extLst>
              <a:ext uri="{FF2B5EF4-FFF2-40B4-BE49-F238E27FC236}">
                <a16:creationId xmlns:a16="http://schemas.microsoft.com/office/drawing/2014/main" id="{0CEB5680-23BB-849F-7572-6A08463F238C}"/>
              </a:ext>
            </a:extLst>
          </p:cNvPr>
          <p:cNvPicPr>
            <a:picLocks noChangeAspect="1"/>
          </p:cNvPicPr>
          <p:nvPr/>
        </p:nvPicPr>
        <p:blipFill rotWithShape="1">
          <a:blip r:embed="rId2"/>
          <a:srcRect l="38364" r="38033"/>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8B5DA138-03E8-5A4A-8D53-119F643345A8}"/>
              </a:ext>
            </a:extLst>
          </p:cNvPr>
          <p:cNvSpPr>
            <a:spLocks noGrp="1"/>
          </p:cNvSpPr>
          <p:nvPr>
            <p:ph idx="1"/>
          </p:nvPr>
        </p:nvSpPr>
        <p:spPr>
          <a:xfrm>
            <a:off x="4656667" y="2133600"/>
            <a:ext cx="6847944" cy="3777622"/>
          </a:xfrm>
        </p:spPr>
        <p:txBody>
          <a:bodyPr>
            <a:normAutofit/>
          </a:bodyPr>
          <a:lstStyle/>
          <a:p>
            <a:r>
              <a:rPr lang="en-US" dirty="0"/>
              <a:t>The World Health Organization calls stress the health epidemic of the twenty-first century. Most people can probably relate. Stress resistance isn't a nice-to-have, it's a must have.</a:t>
            </a:r>
          </a:p>
        </p:txBody>
      </p:sp>
    </p:spTree>
    <p:extLst>
      <p:ext uri="{BB962C8B-B14F-4D97-AF65-F5344CB8AC3E}">
        <p14:creationId xmlns:p14="http://schemas.microsoft.com/office/powerpoint/2010/main" val="62155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4198EA3E-36D7-9537-7948-05D5F2E3EA77}"/>
              </a:ext>
            </a:extLst>
          </p:cNvPr>
          <p:cNvSpPr>
            <a:spLocks noGrp="1"/>
          </p:cNvSpPr>
          <p:nvPr>
            <p:ph type="title"/>
          </p:nvPr>
        </p:nvSpPr>
        <p:spPr>
          <a:xfrm>
            <a:off x="6483096" y="624110"/>
            <a:ext cx="5021516" cy="1280890"/>
          </a:xfrm>
        </p:spPr>
        <p:txBody>
          <a:bodyPr>
            <a:normAutofit/>
          </a:bodyPr>
          <a:lstStyle/>
          <a:p>
            <a:endParaRPr lang="en-US"/>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Desk with stethoscope and computer keyboard">
            <a:extLst>
              <a:ext uri="{FF2B5EF4-FFF2-40B4-BE49-F238E27FC236}">
                <a16:creationId xmlns:a16="http://schemas.microsoft.com/office/drawing/2014/main" id="{24D87344-C71F-B321-AA57-F2F5F93D16ED}"/>
              </a:ext>
            </a:extLst>
          </p:cNvPr>
          <p:cNvPicPr>
            <a:picLocks noChangeAspect="1"/>
          </p:cNvPicPr>
          <p:nvPr/>
        </p:nvPicPr>
        <p:blipFill rotWithShape="1">
          <a:blip r:embed="rId2"/>
          <a:srcRect l="54536" r="-2"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66BCFE05-5BF6-1197-FE6B-9B419EA2A517}"/>
              </a:ext>
            </a:extLst>
          </p:cNvPr>
          <p:cNvSpPr>
            <a:spLocks noGrp="1"/>
          </p:cNvSpPr>
          <p:nvPr>
            <p:ph idx="1"/>
          </p:nvPr>
        </p:nvSpPr>
        <p:spPr>
          <a:xfrm>
            <a:off x="6438191" y="2133600"/>
            <a:ext cx="5066419" cy="3777622"/>
          </a:xfrm>
        </p:spPr>
        <p:txBody>
          <a:bodyPr>
            <a:normAutofit/>
          </a:bodyPr>
          <a:lstStyle/>
          <a:p>
            <a:r>
              <a:rPr lang="en-HK" dirty="0"/>
              <a:t>“As a GP (General Practitioner), about 80% of what I see on any given day is in some way related to stress.” –</a:t>
            </a:r>
            <a:r>
              <a:rPr lang="en-HK" dirty="0" err="1"/>
              <a:t>Dr.</a:t>
            </a:r>
            <a:r>
              <a:rPr lang="en-HK" dirty="0"/>
              <a:t> </a:t>
            </a:r>
            <a:r>
              <a:rPr lang="en-HK" dirty="0" err="1"/>
              <a:t>Rangan</a:t>
            </a:r>
            <a:r>
              <a:rPr lang="en-HK" dirty="0"/>
              <a:t> </a:t>
            </a:r>
            <a:r>
              <a:rPr lang="en-HK" dirty="0" err="1"/>
              <a:t>Chaterjee</a:t>
            </a:r>
            <a:endParaRPr lang="en-US" dirty="0"/>
          </a:p>
        </p:txBody>
      </p:sp>
    </p:spTree>
    <p:extLst>
      <p:ext uri="{BB962C8B-B14F-4D97-AF65-F5344CB8AC3E}">
        <p14:creationId xmlns:p14="http://schemas.microsoft.com/office/powerpoint/2010/main" val="104945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id="{8AA0AC48-3FC9-6B07-7B78-54D3BC2B167F}"/>
              </a:ext>
            </a:extLst>
          </p:cNvPr>
          <p:cNvSpPr>
            <a:spLocks noGrp="1"/>
          </p:cNvSpPr>
          <p:nvPr>
            <p:ph type="title"/>
          </p:nvPr>
        </p:nvSpPr>
        <p:spPr>
          <a:xfrm>
            <a:off x="1217056" y="1093380"/>
            <a:ext cx="3068182" cy="4671240"/>
          </a:xfrm>
        </p:spPr>
        <p:txBody>
          <a:bodyPr anchor="ctr">
            <a:normAutofit/>
          </a:bodyPr>
          <a:lstStyle/>
          <a:p>
            <a:pPr algn="r"/>
            <a:r>
              <a:rPr lang="en-US" dirty="0"/>
              <a:t>Quote from 2019 Harvard Business Review </a:t>
            </a:r>
            <a:endParaRPr lang="en-US"/>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60FAC3-2D78-21AB-1BA2-1EDC1139F5FF}"/>
              </a:ext>
            </a:extLst>
          </p:cNvPr>
          <p:cNvSpPr>
            <a:spLocks noGrp="1"/>
          </p:cNvSpPr>
          <p:nvPr>
            <p:ph idx="1"/>
          </p:nvPr>
        </p:nvSpPr>
        <p:spPr>
          <a:xfrm>
            <a:off x="5285509" y="1093380"/>
            <a:ext cx="6219103" cy="4679250"/>
          </a:xfrm>
        </p:spPr>
        <p:txBody>
          <a:bodyPr anchor="ctr">
            <a:normAutofit/>
          </a:bodyPr>
          <a:lstStyle/>
          <a:p>
            <a:r>
              <a:rPr lang="en-HK" i="1" dirty="0"/>
              <a:t>"Workplace stress is estimated to cost the U.S. economy more than $500 billion dollars, and, each year, 550 million work days are lost due to stress on the job. Another study by the APA claims that burned-out employees are 2.6 times as likely to be actively seeking a different job, 63% more likely to take a sick day, and 23% more likely to visit the emergency room."</a:t>
            </a:r>
            <a:endParaRPr lang="en-US" i="1" dirty="0"/>
          </a:p>
        </p:txBody>
      </p:sp>
    </p:spTree>
    <p:extLst>
      <p:ext uri="{BB962C8B-B14F-4D97-AF65-F5344CB8AC3E}">
        <p14:creationId xmlns:p14="http://schemas.microsoft.com/office/powerpoint/2010/main" val="175416618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4" name="Rectangle 43">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6A6150"/>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A386414-B483-495E-D8C8-558557982040}"/>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nSpc>
                <a:spcPct val="90000"/>
              </a:lnSpc>
            </a:pPr>
            <a:r>
              <a:rPr lang="en-US" sz="3400">
                <a:solidFill>
                  <a:srgbClr val="FEFFFF"/>
                </a:solidFill>
              </a:rPr>
              <a:t>The big question is: How can we manage our stress better and be more stress- resistant? </a:t>
            </a:r>
          </a:p>
        </p:txBody>
      </p:sp>
      <p:pic>
        <p:nvPicPr>
          <p:cNvPr id="6" name="Picture 5" descr="Question marks in a line and one question mark is lit">
            <a:extLst>
              <a:ext uri="{FF2B5EF4-FFF2-40B4-BE49-F238E27FC236}">
                <a16:creationId xmlns:a16="http://schemas.microsoft.com/office/drawing/2014/main" id="{1C98A652-C496-1B69-82F6-14B92F68740D}"/>
              </a:ext>
            </a:extLst>
          </p:cNvPr>
          <p:cNvPicPr>
            <a:picLocks noChangeAspect="1"/>
          </p:cNvPicPr>
          <p:nvPr/>
        </p:nvPicPr>
        <p:blipFill rotWithShape="1">
          <a:blip r:embed="rId2"/>
          <a:srcRect r="26491" b="-1"/>
          <a:stretch/>
        </p:blipFill>
        <p:spPr>
          <a:xfrm>
            <a:off x="4639732" y="10"/>
            <a:ext cx="7552267" cy="6857990"/>
          </a:xfrm>
          <a:prstGeom prst="rect">
            <a:avLst/>
          </a:prstGeom>
        </p:spPr>
      </p:pic>
    </p:spTree>
    <p:extLst>
      <p:ext uri="{BB962C8B-B14F-4D97-AF65-F5344CB8AC3E}">
        <p14:creationId xmlns:p14="http://schemas.microsoft.com/office/powerpoint/2010/main" val="27889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113D3-6E06-7E94-4CF6-24A9B64F6554}"/>
              </a:ext>
            </a:extLst>
          </p:cNvPr>
          <p:cNvSpPr>
            <a:spLocks noGrp="1"/>
          </p:cNvSpPr>
          <p:nvPr>
            <p:ph type="title"/>
          </p:nvPr>
        </p:nvSpPr>
        <p:spPr>
          <a:xfrm>
            <a:off x="649224" y="645106"/>
            <a:ext cx="3650279" cy="1259894"/>
          </a:xfrm>
        </p:spPr>
        <p:txBody>
          <a:bodyPr>
            <a:normAutofit/>
          </a:bodyPr>
          <a:lstStyle/>
          <a:p>
            <a:r>
              <a:rPr lang="en-US" dirty="0"/>
              <a:t>Source of stress</a:t>
            </a:r>
          </a:p>
        </p:txBody>
      </p:sp>
      <p:sp>
        <p:nvSpPr>
          <p:cNvPr id="3" name="Content Placeholder 2">
            <a:extLst>
              <a:ext uri="{FF2B5EF4-FFF2-40B4-BE49-F238E27FC236}">
                <a16:creationId xmlns:a16="http://schemas.microsoft.com/office/drawing/2014/main" id="{9E30EAB1-7CDD-F15B-CFFC-1E0B461F5FC6}"/>
              </a:ext>
            </a:extLst>
          </p:cNvPr>
          <p:cNvSpPr>
            <a:spLocks noGrp="1"/>
          </p:cNvSpPr>
          <p:nvPr>
            <p:ph idx="1"/>
          </p:nvPr>
        </p:nvSpPr>
        <p:spPr>
          <a:xfrm>
            <a:off x="649225" y="2133600"/>
            <a:ext cx="3650278" cy="3759253"/>
          </a:xfrm>
        </p:spPr>
        <p:txBody>
          <a:bodyPr>
            <a:normAutofit/>
          </a:bodyPr>
          <a:lstStyle/>
          <a:p>
            <a:r>
              <a:rPr lang="en-HK" dirty="0"/>
              <a:t>Stress comes from three sources: physical, mental, and spiritual. Physical stress occurs when we treat our bodies poorly. Mental stress comes from the way we think. Spiritual stress comes from a lack of connection and purpose.</a:t>
            </a:r>
            <a:endParaRPr lang="en-US" dirty="0"/>
          </a:p>
        </p:txBody>
      </p:sp>
      <p:pic>
        <p:nvPicPr>
          <p:cNvPr id="5" name="Picture 4" descr="Hand reaching out to sun">
            <a:extLst>
              <a:ext uri="{FF2B5EF4-FFF2-40B4-BE49-F238E27FC236}">
                <a16:creationId xmlns:a16="http://schemas.microsoft.com/office/drawing/2014/main" id="{5142056E-78DD-EDDD-109E-CC0ADF4BD5EE}"/>
              </a:ext>
            </a:extLst>
          </p:cNvPr>
          <p:cNvPicPr>
            <a:picLocks noChangeAspect="1"/>
          </p:cNvPicPr>
          <p:nvPr/>
        </p:nvPicPr>
        <p:blipFill rotWithShape="1">
          <a:blip r:embed="rId2"/>
          <a:srcRect l="22203" r="3818" b="2"/>
          <a:stretch/>
        </p:blipFill>
        <p:spPr>
          <a:xfrm>
            <a:off x="4619543" y="10"/>
            <a:ext cx="7572457" cy="6857990"/>
          </a:xfrm>
          <a:prstGeom prst="rect">
            <a:avLst/>
          </a:prstGeom>
        </p:spPr>
      </p:pic>
    </p:spTree>
    <p:extLst>
      <p:ext uri="{BB962C8B-B14F-4D97-AF65-F5344CB8AC3E}">
        <p14:creationId xmlns:p14="http://schemas.microsoft.com/office/powerpoint/2010/main" val="26150303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CDE20B2A-DAED-C3CC-8466-DFAE52DF9FA5}"/>
              </a:ext>
            </a:extLst>
          </p:cNvPr>
          <p:cNvSpPr>
            <a:spLocks noGrp="1"/>
          </p:cNvSpPr>
          <p:nvPr>
            <p:ph type="title"/>
          </p:nvPr>
        </p:nvSpPr>
        <p:spPr>
          <a:xfrm>
            <a:off x="6483096" y="624110"/>
            <a:ext cx="5021516" cy="1280890"/>
          </a:xfrm>
        </p:spPr>
        <p:txBody>
          <a:bodyPr>
            <a:normAutofit/>
          </a:bodyPr>
          <a:lstStyle/>
          <a:p>
            <a:r>
              <a:rPr lang="en-US" dirty="0"/>
              <a:t>7 Habits to address stress</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arge skydiving group mid-air">
            <a:extLst>
              <a:ext uri="{FF2B5EF4-FFF2-40B4-BE49-F238E27FC236}">
                <a16:creationId xmlns:a16="http://schemas.microsoft.com/office/drawing/2014/main" id="{506DA32A-5051-5EFD-982C-3CA27282A6C4}"/>
              </a:ext>
            </a:extLst>
          </p:cNvPr>
          <p:cNvPicPr>
            <a:picLocks noChangeAspect="1"/>
          </p:cNvPicPr>
          <p:nvPr/>
        </p:nvPicPr>
        <p:blipFill rotWithShape="1">
          <a:blip r:embed="rId2"/>
          <a:srcRect l="27937" r="26769"/>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66E73BAF-AF8B-81FF-18E2-C8D0C2BEE3AD}"/>
              </a:ext>
            </a:extLst>
          </p:cNvPr>
          <p:cNvSpPr>
            <a:spLocks noGrp="1"/>
          </p:cNvSpPr>
          <p:nvPr>
            <p:ph idx="1"/>
          </p:nvPr>
        </p:nvSpPr>
        <p:spPr>
          <a:xfrm>
            <a:off x="6438191" y="2133600"/>
            <a:ext cx="5066419" cy="3777622"/>
          </a:xfrm>
        </p:spPr>
        <p:txBody>
          <a:bodyPr>
            <a:normAutofit/>
          </a:bodyPr>
          <a:lstStyle/>
          <a:p>
            <a:r>
              <a:rPr lang="en-HK" dirty="0"/>
              <a:t>The 7 habits mentioned above address stress from all three sources. </a:t>
            </a:r>
          </a:p>
          <a:p>
            <a:pPr lvl="1"/>
            <a:r>
              <a:rPr lang="en-HK" dirty="0"/>
              <a:t>Habits 1 to 3 manages stress physically. </a:t>
            </a:r>
          </a:p>
          <a:p>
            <a:pPr lvl="1"/>
            <a:r>
              <a:rPr lang="en-HK" dirty="0"/>
              <a:t>Habits 4 and 5 approaches stress mentally. </a:t>
            </a:r>
          </a:p>
          <a:p>
            <a:pPr lvl="1"/>
            <a:r>
              <a:rPr lang="en-HK" dirty="0"/>
              <a:t>Habits 6 and 7 overcomes stress spiritually. </a:t>
            </a:r>
          </a:p>
          <a:p>
            <a:r>
              <a:rPr lang="en-HK" dirty="0"/>
              <a:t>The more of these habits you can implement in your own life, the better your stress management will be.</a:t>
            </a:r>
            <a:endParaRPr lang="en-US" dirty="0"/>
          </a:p>
        </p:txBody>
      </p:sp>
    </p:spTree>
    <p:extLst>
      <p:ext uri="{BB962C8B-B14F-4D97-AF65-F5344CB8AC3E}">
        <p14:creationId xmlns:p14="http://schemas.microsoft.com/office/powerpoint/2010/main" val="248030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90BD-07B7-BE6E-357F-26D1E749BE65}"/>
              </a:ext>
            </a:extLst>
          </p:cNvPr>
          <p:cNvSpPr>
            <a:spLocks noGrp="1"/>
          </p:cNvSpPr>
          <p:nvPr>
            <p:ph type="title"/>
          </p:nvPr>
        </p:nvSpPr>
        <p:spPr/>
        <p:txBody>
          <a:bodyPr/>
          <a:lstStyle/>
          <a:p>
            <a:r>
              <a:rPr lang="en-US" dirty="0"/>
              <a:t>Class announcement </a:t>
            </a:r>
          </a:p>
        </p:txBody>
      </p:sp>
      <p:sp>
        <p:nvSpPr>
          <p:cNvPr id="3" name="Content Placeholder 2">
            <a:extLst>
              <a:ext uri="{FF2B5EF4-FFF2-40B4-BE49-F238E27FC236}">
                <a16:creationId xmlns:a16="http://schemas.microsoft.com/office/drawing/2014/main" id="{B81C3531-E37F-A212-C74E-ED6A15AD1807}"/>
              </a:ext>
            </a:extLst>
          </p:cNvPr>
          <p:cNvSpPr>
            <a:spLocks noGrp="1"/>
          </p:cNvSpPr>
          <p:nvPr>
            <p:ph idx="1"/>
          </p:nvPr>
        </p:nvSpPr>
        <p:spPr/>
        <p:txBody>
          <a:bodyPr/>
          <a:lstStyle/>
          <a:p>
            <a:r>
              <a:rPr lang="en-US" dirty="0"/>
              <a:t>All the marks about Unit 1 has been updated on school website </a:t>
            </a:r>
          </a:p>
          <a:p>
            <a:endParaRPr lang="en-US" dirty="0"/>
          </a:p>
        </p:txBody>
      </p:sp>
    </p:spTree>
    <p:extLst>
      <p:ext uri="{BB962C8B-B14F-4D97-AF65-F5344CB8AC3E}">
        <p14:creationId xmlns:p14="http://schemas.microsoft.com/office/powerpoint/2010/main" val="332471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nack, confectionery, food, candy&#10;&#10;Description automatically generated">
            <a:extLst>
              <a:ext uri="{FF2B5EF4-FFF2-40B4-BE49-F238E27FC236}">
                <a16:creationId xmlns:a16="http://schemas.microsoft.com/office/drawing/2014/main" id="{1F165B0F-247E-22D9-CF78-5BF2A06D4E25}"/>
              </a:ext>
            </a:extLst>
          </p:cNvPr>
          <p:cNvPicPr>
            <a:picLocks noChangeAspect="1"/>
          </p:cNvPicPr>
          <p:nvPr/>
        </p:nvPicPr>
        <p:blipFill rotWithShape="1">
          <a:blip r:embed="rId2">
            <a:alphaModFix amt="35000"/>
          </a:blip>
          <a:srcRect t="2045" b="973"/>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D47EC264-5768-AB05-FC85-F211B54FB250}"/>
              </a:ext>
            </a:extLst>
          </p:cNvPr>
          <p:cNvSpPr>
            <a:spLocks noGrp="1"/>
          </p:cNvSpPr>
          <p:nvPr>
            <p:ph type="title"/>
          </p:nvPr>
        </p:nvSpPr>
        <p:spPr>
          <a:xfrm>
            <a:off x="2592925" y="624110"/>
            <a:ext cx="8911687" cy="1280890"/>
          </a:xfrm>
        </p:spPr>
        <p:txBody>
          <a:bodyPr>
            <a:normAutofit/>
          </a:bodyPr>
          <a:lstStyle/>
          <a:p>
            <a:r>
              <a:rPr lang="en-HK">
                <a:solidFill>
                  <a:srgbClr val="FFFFFF"/>
                </a:solidFill>
              </a:rPr>
              <a:t>Habit 1: Eat Healthily</a:t>
            </a:r>
            <a:endParaRPr lang="en-US">
              <a:solidFill>
                <a:srgbClr val="FFFFFF"/>
              </a:solidFill>
            </a:endParaRPr>
          </a:p>
        </p:txBody>
      </p:sp>
      <p:sp>
        <p:nvSpPr>
          <p:cNvPr id="3" name="Content Placeholder 2">
            <a:extLst>
              <a:ext uri="{FF2B5EF4-FFF2-40B4-BE49-F238E27FC236}">
                <a16:creationId xmlns:a16="http://schemas.microsoft.com/office/drawing/2014/main" id="{65AE0D6A-F86E-4065-7C55-9AE170A17A11}"/>
              </a:ext>
            </a:extLst>
          </p:cNvPr>
          <p:cNvSpPr>
            <a:spLocks noGrp="1"/>
          </p:cNvSpPr>
          <p:nvPr>
            <p:ph idx="1"/>
          </p:nvPr>
        </p:nvSpPr>
        <p:spPr>
          <a:xfrm>
            <a:off x="2589212" y="2133600"/>
            <a:ext cx="8915400" cy="3777622"/>
          </a:xfrm>
        </p:spPr>
        <p:txBody>
          <a:bodyPr>
            <a:normAutofit/>
          </a:bodyPr>
          <a:lstStyle/>
          <a:p>
            <a:pPr>
              <a:lnSpc>
                <a:spcPct val="90000"/>
              </a:lnSpc>
              <a:buClr>
                <a:srgbClr val="EDF41F"/>
              </a:buClr>
            </a:pPr>
            <a:r>
              <a:rPr lang="en-HK" dirty="0"/>
              <a:t>The common diet nowadays is no longer healthy. </a:t>
            </a:r>
            <a:endParaRPr lang="en-HK"/>
          </a:p>
          <a:p>
            <a:pPr lvl="1">
              <a:lnSpc>
                <a:spcPct val="90000"/>
              </a:lnSpc>
              <a:buClr>
                <a:srgbClr val="EDF41F"/>
              </a:buClr>
            </a:pPr>
            <a:r>
              <a:rPr lang="en-HK" dirty="0"/>
              <a:t>In the past, people ate mostly homecooked whole foods, but thanks to the industrial revolution, people now eat lots of processed foods that are made in factories. </a:t>
            </a:r>
            <a:endParaRPr lang="en-HK"/>
          </a:p>
          <a:p>
            <a:pPr lvl="1">
              <a:lnSpc>
                <a:spcPct val="90000"/>
              </a:lnSpc>
              <a:buClr>
                <a:srgbClr val="EDF41F"/>
              </a:buClr>
            </a:pPr>
            <a:r>
              <a:rPr lang="en-HK" dirty="0"/>
              <a:t>Examples include </a:t>
            </a:r>
            <a:endParaRPr lang="en-HK"/>
          </a:p>
          <a:p>
            <a:pPr lvl="2">
              <a:lnSpc>
                <a:spcPct val="90000"/>
              </a:lnSpc>
              <a:buClr>
                <a:srgbClr val="EDF41F"/>
              </a:buClr>
            </a:pPr>
            <a:r>
              <a:rPr lang="en-HK" dirty="0"/>
              <a:t>frozen meals </a:t>
            </a:r>
            <a:endParaRPr lang="en-HK"/>
          </a:p>
          <a:p>
            <a:pPr lvl="2">
              <a:lnSpc>
                <a:spcPct val="90000"/>
              </a:lnSpc>
              <a:buClr>
                <a:srgbClr val="EDF41F"/>
              </a:buClr>
            </a:pPr>
            <a:r>
              <a:rPr lang="en-HK" dirty="0"/>
              <a:t>boxed foods like cereals and pizzas </a:t>
            </a:r>
            <a:endParaRPr lang="en-HK"/>
          </a:p>
          <a:p>
            <a:pPr lvl="2">
              <a:lnSpc>
                <a:spcPct val="90000"/>
              </a:lnSpc>
              <a:buClr>
                <a:srgbClr val="EDF41F"/>
              </a:buClr>
            </a:pPr>
            <a:r>
              <a:rPr lang="en-HK" dirty="0"/>
              <a:t>wrapped foods like bread, pastries, candy </a:t>
            </a:r>
            <a:endParaRPr lang="en-HK"/>
          </a:p>
          <a:p>
            <a:pPr lvl="2">
              <a:lnSpc>
                <a:spcPct val="90000"/>
              </a:lnSpc>
              <a:buClr>
                <a:srgbClr val="EDF41F"/>
              </a:buClr>
            </a:pPr>
            <a:r>
              <a:rPr lang="en-HK" dirty="0"/>
              <a:t>reconstituted meats lie sausages, nuggets, and fish fingers </a:t>
            </a:r>
            <a:endParaRPr lang="en-HK"/>
          </a:p>
          <a:p>
            <a:pPr lvl="2">
              <a:lnSpc>
                <a:spcPct val="90000"/>
              </a:lnSpc>
              <a:buClr>
                <a:srgbClr val="EDF41F"/>
              </a:buClr>
            </a:pPr>
            <a:r>
              <a:rPr lang="en-HK" dirty="0"/>
              <a:t>sodas and other sweetened drinks </a:t>
            </a:r>
            <a:endParaRPr lang="en-HK"/>
          </a:p>
          <a:p>
            <a:pPr lvl="2">
              <a:lnSpc>
                <a:spcPct val="90000"/>
              </a:lnSpc>
              <a:buClr>
                <a:srgbClr val="EDF41F"/>
              </a:buClr>
            </a:pPr>
            <a:r>
              <a:rPr lang="en-HK" dirty="0"/>
              <a:t>canned foods </a:t>
            </a:r>
            <a:endParaRPr lang="en-HK"/>
          </a:p>
          <a:p>
            <a:pPr lvl="2">
              <a:lnSpc>
                <a:spcPct val="90000"/>
              </a:lnSpc>
              <a:buClr>
                <a:srgbClr val="EDF41F"/>
              </a:buClr>
            </a:pPr>
            <a:r>
              <a:rPr lang="en-HK" dirty="0"/>
              <a:t>fast food</a:t>
            </a:r>
            <a:endParaRPr lang="en-US"/>
          </a:p>
        </p:txBody>
      </p:sp>
    </p:spTree>
    <p:extLst>
      <p:ext uri="{BB962C8B-B14F-4D97-AF65-F5344CB8AC3E}">
        <p14:creationId xmlns:p14="http://schemas.microsoft.com/office/powerpoint/2010/main" val="26695351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Heart shaped chocolate truffle">
            <a:extLst>
              <a:ext uri="{FF2B5EF4-FFF2-40B4-BE49-F238E27FC236}">
                <a16:creationId xmlns:a16="http://schemas.microsoft.com/office/drawing/2014/main" id="{DC0A1F22-94FD-6A5F-9AFF-DF6AFB0350E6}"/>
              </a:ext>
            </a:extLst>
          </p:cNvPr>
          <p:cNvPicPr>
            <a:picLocks noChangeAspect="1"/>
          </p:cNvPicPr>
          <p:nvPr/>
        </p:nvPicPr>
        <p:blipFill rotWithShape="1">
          <a:blip r:embed="rId2"/>
          <a:srcRect l="34231" r="2720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64FC900-88A1-3838-598C-E10FE7FEA156}"/>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1: Eat Healthily</a:t>
            </a:r>
            <a:endParaRPr lang="en-US" sz="3200">
              <a:solidFill>
                <a:srgbClr val="FEFFFF"/>
              </a:solidFill>
            </a:endParaRPr>
          </a:p>
        </p:txBody>
      </p:sp>
      <p:sp>
        <p:nvSpPr>
          <p:cNvPr id="3" name="Content Placeholder 2">
            <a:extLst>
              <a:ext uri="{FF2B5EF4-FFF2-40B4-BE49-F238E27FC236}">
                <a16:creationId xmlns:a16="http://schemas.microsoft.com/office/drawing/2014/main" id="{C7BCD1C0-C5FA-660A-2F52-919F284C403B}"/>
              </a:ext>
            </a:extLst>
          </p:cNvPr>
          <p:cNvSpPr>
            <a:spLocks noGrp="1"/>
          </p:cNvSpPr>
          <p:nvPr>
            <p:ph idx="1"/>
          </p:nvPr>
        </p:nvSpPr>
        <p:spPr>
          <a:xfrm>
            <a:off x="541866" y="2032000"/>
            <a:ext cx="7145867" cy="3879222"/>
          </a:xfrm>
        </p:spPr>
        <p:txBody>
          <a:bodyPr>
            <a:normAutofit/>
          </a:bodyPr>
          <a:lstStyle/>
          <a:p>
            <a:pPr>
              <a:lnSpc>
                <a:spcPct val="90000"/>
              </a:lnSpc>
            </a:pPr>
            <a:r>
              <a:rPr lang="en-HK">
                <a:solidFill>
                  <a:srgbClr val="FEFFFF"/>
                </a:solidFill>
              </a:rPr>
              <a:t>These super processed foods have added sugar and salt, artificial ingredients, refined carbohydrates, and trans fats. </a:t>
            </a:r>
          </a:p>
          <a:p>
            <a:pPr lvl="1">
              <a:lnSpc>
                <a:spcPct val="90000"/>
              </a:lnSpc>
            </a:pPr>
            <a:r>
              <a:rPr lang="en-HK">
                <a:solidFill>
                  <a:srgbClr val="FEFFFF"/>
                </a:solidFill>
              </a:rPr>
              <a:t>As a result, they taste great, but they increase inflammation in the body, and inflammation is basically stress for the body. </a:t>
            </a:r>
          </a:p>
          <a:p>
            <a:pPr lvl="1">
              <a:lnSpc>
                <a:spcPct val="90000"/>
              </a:lnSpc>
            </a:pPr>
            <a:r>
              <a:rPr lang="en-HK">
                <a:solidFill>
                  <a:srgbClr val="FEFFFF"/>
                </a:solidFill>
              </a:rPr>
              <a:t>Eating processed food feels good temporarily but makes your body feel bad and low-energy afterwards. </a:t>
            </a:r>
          </a:p>
          <a:p>
            <a:pPr>
              <a:lnSpc>
                <a:spcPct val="90000"/>
              </a:lnSpc>
            </a:pPr>
            <a:r>
              <a:rPr lang="en-HK">
                <a:solidFill>
                  <a:srgbClr val="FEFFFF"/>
                </a:solidFill>
              </a:rPr>
              <a:t>The solution? Eat more natural foods in their whole forms. </a:t>
            </a:r>
          </a:p>
          <a:p>
            <a:pPr lvl="1">
              <a:lnSpc>
                <a:spcPct val="90000"/>
              </a:lnSpc>
            </a:pPr>
            <a:r>
              <a:rPr lang="en-HK">
                <a:solidFill>
                  <a:srgbClr val="FEFFFF"/>
                </a:solidFill>
              </a:rPr>
              <a:t>Vegetables and fruits in their whole form (not processed) reduce inflammation and heal the body from stress! </a:t>
            </a:r>
          </a:p>
          <a:p>
            <a:pPr lvl="1">
              <a:lnSpc>
                <a:spcPct val="90000"/>
              </a:lnSpc>
            </a:pPr>
            <a:r>
              <a:rPr lang="en-HK">
                <a:solidFill>
                  <a:srgbClr val="FEFFFF"/>
                </a:solidFill>
              </a:rPr>
              <a:t>For example, eat raw or steamed vegetables instead of canned vegetable soup. Eat real fruit instead of candy bars and chocolate. Cook your own dinner from raw ingredients instead of microwaving a packaged dinner.</a:t>
            </a:r>
            <a:endParaRPr lang="en-US">
              <a:solidFill>
                <a:srgbClr val="FEFFFF"/>
              </a:solidFill>
            </a:endParaRPr>
          </a:p>
        </p:txBody>
      </p:sp>
    </p:spTree>
    <p:extLst>
      <p:ext uri="{BB962C8B-B14F-4D97-AF65-F5344CB8AC3E}">
        <p14:creationId xmlns:p14="http://schemas.microsoft.com/office/powerpoint/2010/main" val="397824136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ed oats in wooden bowl and table">
            <a:extLst>
              <a:ext uri="{FF2B5EF4-FFF2-40B4-BE49-F238E27FC236}">
                <a16:creationId xmlns:a16="http://schemas.microsoft.com/office/drawing/2014/main" id="{9765E31B-7B8E-89C6-1619-295A414546AD}"/>
              </a:ext>
            </a:extLst>
          </p:cNvPr>
          <p:cNvPicPr>
            <a:picLocks noChangeAspect="1"/>
          </p:cNvPicPr>
          <p:nvPr/>
        </p:nvPicPr>
        <p:blipFill rotWithShape="1">
          <a:blip r:embed="rId2">
            <a:alphaModFix amt="35000"/>
          </a:blip>
          <a:srcRect t="6074" b="9656"/>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464FC900-88A1-3838-598C-E10FE7FEA156}"/>
              </a:ext>
            </a:extLst>
          </p:cNvPr>
          <p:cNvSpPr>
            <a:spLocks noGrp="1"/>
          </p:cNvSpPr>
          <p:nvPr>
            <p:ph type="title"/>
          </p:nvPr>
        </p:nvSpPr>
        <p:spPr>
          <a:xfrm>
            <a:off x="2592925" y="624110"/>
            <a:ext cx="8911687" cy="1280890"/>
          </a:xfrm>
        </p:spPr>
        <p:txBody>
          <a:bodyPr>
            <a:normAutofit/>
          </a:bodyPr>
          <a:lstStyle/>
          <a:p>
            <a:r>
              <a:rPr lang="en-HK">
                <a:solidFill>
                  <a:srgbClr val="FFFFFF"/>
                </a:solidFill>
              </a:rPr>
              <a:t>Habit 1: Eat Healthily</a:t>
            </a:r>
            <a:endParaRPr lang="en-US">
              <a:solidFill>
                <a:srgbClr val="FFFFFF"/>
              </a:solidFill>
            </a:endParaRPr>
          </a:p>
        </p:txBody>
      </p:sp>
      <p:sp>
        <p:nvSpPr>
          <p:cNvPr id="3" name="Content Placeholder 2">
            <a:extLst>
              <a:ext uri="{FF2B5EF4-FFF2-40B4-BE49-F238E27FC236}">
                <a16:creationId xmlns:a16="http://schemas.microsoft.com/office/drawing/2014/main" id="{C7BCD1C0-C5FA-660A-2F52-919F284C403B}"/>
              </a:ext>
            </a:extLst>
          </p:cNvPr>
          <p:cNvSpPr>
            <a:spLocks noGrp="1"/>
          </p:cNvSpPr>
          <p:nvPr>
            <p:ph idx="1"/>
          </p:nvPr>
        </p:nvSpPr>
        <p:spPr>
          <a:xfrm>
            <a:off x="2589212" y="2133600"/>
            <a:ext cx="8915400" cy="3777622"/>
          </a:xfrm>
        </p:spPr>
        <p:txBody>
          <a:bodyPr>
            <a:normAutofit/>
          </a:bodyPr>
          <a:lstStyle/>
          <a:p>
            <a:pPr>
              <a:buClr>
                <a:srgbClr val="BE9C68"/>
              </a:buClr>
            </a:pPr>
            <a:r>
              <a:rPr lang="en-HK" dirty="0"/>
              <a:t>The Elimination Diet </a:t>
            </a:r>
            <a:endParaRPr lang="en-HK"/>
          </a:p>
          <a:p>
            <a:pPr lvl="1">
              <a:buClr>
                <a:srgbClr val="BE9C68"/>
              </a:buClr>
            </a:pPr>
            <a:r>
              <a:rPr lang="en-HK" dirty="0" err="1"/>
              <a:t>Dr.</a:t>
            </a:r>
            <a:r>
              <a:rPr lang="en-HK" dirty="0"/>
              <a:t> Daniel Amen is perhaps America's best known brain doctor, and he gives an even more extreme example of the impact of food on our stress and mental health in this interview. </a:t>
            </a:r>
            <a:endParaRPr lang="en-HK"/>
          </a:p>
          <a:p>
            <a:pPr lvl="1">
              <a:buClr>
                <a:srgbClr val="BE9C68"/>
              </a:buClr>
            </a:pPr>
            <a:r>
              <a:rPr lang="en-HK" dirty="0"/>
              <a:t>Basically, one of his patients was having suicidal thoughts, and therapy was not working. </a:t>
            </a:r>
            <a:endParaRPr lang="en-HK"/>
          </a:p>
          <a:p>
            <a:pPr lvl="1">
              <a:buClr>
                <a:srgbClr val="BE9C68"/>
              </a:buClr>
            </a:pPr>
            <a:r>
              <a:rPr lang="en-HK" dirty="0"/>
              <a:t>Hence, </a:t>
            </a:r>
            <a:r>
              <a:rPr lang="en-HK" dirty="0" err="1"/>
              <a:t>Dr.</a:t>
            </a:r>
            <a:r>
              <a:rPr lang="en-HK" dirty="0"/>
              <a:t> Amen told this person to try the elimination diet for three weeks. The elimination diet is when we remove all possible troublemaker foods for 2-3 weeks, then slowly re-introduce the foods one at a time for 2-3 days at a time. </a:t>
            </a:r>
            <a:endParaRPr lang="en-HK"/>
          </a:p>
          <a:p>
            <a:pPr lvl="1">
              <a:buClr>
                <a:srgbClr val="BE9C68"/>
              </a:buClr>
            </a:pPr>
            <a:r>
              <a:rPr lang="en-HK" dirty="0"/>
              <a:t>Troublemaker foods include gluten (bread), dairy, processed sugar (like candy, but not fruit), corn, soy, eggs, artificial </a:t>
            </a:r>
            <a:r>
              <a:rPr lang="en-HK" dirty="0" err="1"/>
              <a:t>coloring</a:t>
            </a:r>
            <a:r>
              <a:rPr lang="en-HK" dirty="0"/>
              <a:t>, and preservatives. These things are all extremely common in highly processed foods.</a:t>
            </a:r>
            <a:endParaRPr lang="en-US"/>
          </a:p>
        </p:txBody>
      </p:sp>
    </p:spTree>
    <p:extLst>
      <p:ext uri="{BB962C8B-B14F-4D97-AF65-F5344CB8AC3E}">
        <p14:creationId xmlns:p14="http://schemas.microsoft.com/office/powerpoint/2010/main" val="1457926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464FC900-88A1-3838-598C-E10FE7FEA156}"/>
              </a:ext>
            </a:extLst>
          </p:cNvPr>
          <p:cNvSpPr>
            <a:spLocks noGrp="1"/>
          </p:cNvSpPr>
          <p:nvPr>
            <p:ph type="title"/>
          </p:nvPr>
        </p:nvSpPr>
        <p:spPr>
          <a:xfrm>
            <a:off x="4659520" y="624110"/>
            <a:ext cx="6845092" cy="1280890"/>
          </a:xfrm>
        </p:spPr>
        <p:txBody>
          <a:bodyPr>
            <a:normAutofit/>
          </a:bodyPr>
          <a:lstStyle/>
          <a:p>
            <a:r>
              <a:rPr lang="en-HK" dirty="0"/>
              <a:t>Habit 1: Eat Healthily</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Exclamation mark on a yellow background">
            <a:extLst>
              <a:ext uri="{FF2B5EF4-FFF2-40B4-BE49-F238E27FC236}">
                <a16:creationId xmlns:a16="http://schemas.microsoft.com/office/drawing/2014/main" id="{F3F62790-4617-9AA5-00D3-0DE31686C87E}"/>
              </a:ext>
            </a:extLst>
          </p:cNvPr>
          <p:cNvPicPr>
            <a:picLocks noChangeAspect="1"/>
          </p:cNvPicPr>
          <p:nvPr/>
        </p:nvPicPr>
        <p:blipFill rotWithShape="1">
          <a:blip r:embed="rId2"/>
          <a:srcRect l="41583" r="28665"/>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C7BCD1C0-C5FA-660A-2F52-919F284C403B}"/>
              </a:ext>
            </a:extLst>
          </p:cNvPr>
          <p:cNvSpPr>
            <a:spLocks noGrp="1"/>
          </p:cNvSpPr>
          <p:nvPr>
            <p:ph idx="1"/>
          </p:nvPr>
        </p:nvSpPr>
        <p:spPr>
          <a:xfrm>
            <a:off x="4656667" y="2133600"/>
            <a:ext cx="6847944" cy="3777622"/>
          </a:xfrm>
        </p:spPr>
        <p:txBody>
          <a:bodyPr>
            <a:normAutofit lnSpcReduction="10000"/>
          </a:bodyPr>
          <a:lstStyle/>
          <a:p>
            <a:pPr>
              <a:lnSpc>
                <a:spcPct val="90000"/>
              </a:lnSpc>
            </a:pPr>
            <a:r>
              <a:rPr lang="en-HK" sz="1500"/>
              <a:t>The Elimination Diet </a:t>
            </a:r>
          </a:p>
          <a:p>
            <a:pPr lvl="1">
              <a:lnSpc>
                <a:spcPct val="90000"/>
              </a:lnSpc>
            </a:pPr>
            <a:r>
              <a:rPr lang="en-HK" sz="1500"/>
              <a:t>Three weeks later, the patient came back and told </a:t>
            </a:r>
            <a:r>
              <a:rPr lang="en-HK" sz="1500" err="1"/>
              <a:t>Dr.</a:t>
            </a:r>
            <a:r>
              <a:rPr lang="en-HK" sz="1500"/>
              <a:t> Amen he was feeling dramatically better. Then they added the food items back one at a time.</a:t>
            </a:r>
          </a:p>
          <a:p>
            <a:pPr lvl="1">
              <a:lnSpc>
                <a:spcPct val="90000"/>
              </a:lnSpc>
            </a:pPr>
            <a:r>
              <a:rPr lang="en-HK" sz="1500"/>
              <a:t>Nothing happened with gluten. Nothing happened with dairy. But when the patient ate something with corn, he had suicidal thoughts within 20 minutes. </a:t>
            </a:r>
          </a:p>
          <a:p>
            <a:pPr lvl="1">
              <a:lnSpc>
                <a:spcPct val="90000"/>
              </a:lnSpc>
            </a:pPr>
            <a:r>
              <a:rPr lang="en-HK" sz="1500"/>
              <a:t>So </a:t>
            </a:r>
            <a:r>
              <a:rPr lang="en-HK" sz="1500" err="1"/>
              <a:t>Dr.</a:t>
            </a:r>
            <a:r>
              <a:rPr lang="en-HK" sz="1500"/>
              <a:t> Amen told him to stop eating corn, and the patient's depression has not come back since. </a:t>
            </a:r>
          </a:p>
          <a:p>
            <a:pPr lvl="1">
              <a:lnSpc>
                <a:spcPct val="90000"/>
              </a:lnSpc>
            </a:pPr>
            <a:r>
              <a:rPr lang="en-HK" sz="1500"/>
              <a:t>While your situation may not be as extreme as that patient, the example highlights how much food affects our mental health. The troublemaker foods mention in the elimination diet are so common in modern society now that most of us don't know what we would feel like if we didn't eat them. If you feel stressed all the time or struggle with mental health, it's highly worth the effort to experiment with the elimination diet.</a:t>
            </a:r>
          </a:p>
        </p:txBody>
      </p:sp>
    </p:spTree>
    <p:extLst>
      <p:ext uri="{BB962C8B-B14F-4D97-AF65-F5344CB8AC3E}">
        <p14:creationId xmlns:p14="http://schemas.microsoft.com/office/powerpoint/2010/main" val="112949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Calendar">
            <a:extLst>
              <a:ext uri="{FF2B5EF4-FFF2-40B4-BE49-F238E27FC236}">
                <a16:creationId xmlns:a16="http://schemas.microsoft.com/office/drawing/2014/main" id="{DA3D3C88-988A-F02C-7D79-DABECC695953}"/>
              </a:ext>
            </a:extLst>
          </p:cNvPr>
          <p:cNvPicPr>
            <a:picLocks noChangeAspect="1"/>
          </p:cNvPicPr>
          <p:nvPr/>
        </p:nvPicPr>
        <p:blipFill rotWithShape="1">
          <a:blip r:embed="rId2"/>
          <a:srcRect l="32687" r="28746"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F498C94-C2C4-440C-CB82-DEA8C7F089B2}"/>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2: Exercise Consistently</a:t>
            </a:r>
            <a:endParaRPr lang="en-US" sz="3200">
              <a:solidFill>
                <a:srgbClr val="FEFFFF"/>
              </a:solidFill>
            </a:endParaRPr>
          </a:p>
        </p:txBody>
      </p:sp>
      <p:sp>
        <p:nvSpPr>
          <p:cNvPr id="3" name="Content Placeholder 2">
            <a:extLst>
              <a:ext uri="{FF2B5EF4-FFF2-40B4-BE49-F238E27FC236}">
                <a16:creationId xmlns:a16="http://schemas.microsoft.com/office/drawing/2014/main" id="{C333042F-8023-83CC-2EF9-197F41890F39}"/>
              </a:ext>
            </a:extLst>
          </p:cNvPr>
          <p:cNvSpPr>
            <a:spLocks noGrp="1"/>
          </p:cNvSpPr>
          <p:nvPr>
            <p:ph idx="1"/>
          </p:nvPr>
        </p:nvSpPr>
        <p:spPr>
          <a:xfrm>
            <a:off x="541866" y="2032000"/>
            <a:ext cx="7145867" cy="3879222"/>
          </a:xfrm>
        </p:spPr>
        <p:txBody>
          <a:bodyPr>
            <a:normAutofit/>
          </a:bodyPr>
          <a:lstStyle/>
          <a:p>
            <a:r>
              <a:rPr lang="en-HK">
                <a:solidFill>
                  <a:srgbClr val="FEFFFF"/>
                </a:solidFill>
              </a:rPr>
              <a:t>We all know exercise is good for us. But many of us think we need to work out for 30 minutes a day or 3 hours a week to get any benefits. </a:t>
            </a:r>
          </a:p>
          <a:p>
            <a:r>
              <a:rPr lang="en-HK">
                <a:solidFill>
                  <a:srgbClr val="FEFFFF"/>
                </a:solidFill>
              </a:rPr>
              <a:t>While it would be great if you could do that, the reality is that most people feel like don’t have that much time or motivation. Here’s the great news: Even 5-7 minutes of exercise a day can have tremendous benefits!</a:t>
            </a:r>
            <a:endParaRPr lang="en-US">
              <a:solidFill>
                <a:srgbClr val="FEFFFF"/>
              </a:solidFill>
            </a:endParaRPr>
          </a:p>
        </p:txBody>
      </p:sp>
    </p:spTree>
    <p:extLst>
      <p:ext uri="{BB962C8B-B14F-4D97-AF65-F5344CB8AC3E}">
        <p14:creationId xmlns:p14="http://schemas.microsoft.com/office/powerpoint/2010/main" val="52745976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Dumbbells on a gym floor">
            <a:extLst>
              <a:ext uri="{FF2B5EF4-FFF2-40B4-BE49-F238E27FC236}">
                <a16:creationId xmlns:a16="http://schemas.microsoft.com/office/drawing/2014/main" id="{C8FBFCFA-E27F-11DC-BC98-71E1BF3C1E98}"/>
              </a:ext>
            </a:extLst>
          </p:cNvPr>
          <p:cNvPicPr>
            <a:picLocks noChangeAspect="1"/>
          </p:cNvPicPr>
          <p:nvPr/>
        </p:nvPicPr>
        <p:blipFill rotWithShape="1">
          <a:blip r:embed="rId2"/>
          <a:srcRect l="61723" r="-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F498C94-C2C4-440C-CB82-DEA8C7F089B2}"/>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2: Exercise Consistently</a:t>
            </a:r>
            <a:endParaRPr lang="en-US" sz="3200">
              <a:solidFill>
                <a:srgbClr val="FEFFFF"/>
              </a:solidFill>
            </a:endParaRPr>
          </a:p>
        </p:txBody>
      </p:sp>
      <p:sp>
        <p:nvSpPr>
          <p:cNvPr id="3" name="Content Placeholder 2">
            <a:extLst>
              <a:ext uri="{FF2B5EF4-FFF2-40B4-BE49-F238E27FC236}">
                <a16:creationId xmlns:a16="http://schemas.microsoft.com/office/drawing/2014/main" id="{C333042F-8023-83CC-2EF9-197F41890F39}"/>
              </a:ext>
            </a:extLst>
          </p:cNvPr>
          <p:cNvSpPr>
            <a:spLocks noGrp="1"/>
          </p:cNvSpPr>
          <p:nvPr>
            <p:ph idx="1"/>
          </p:nvPr>
        </p:nvSpPr>
        <p:spPr>
          <a:xfrm>
            <a:off x="541866" y="2032000"/>
            <a:ext cx="7145867" cy="3879222"/>
          </a:xfrm>
        </p:spPr>
        <p:txBody>
          <a:bodyPr>
            <a:normAutofit/>
          </a:bodyPr>
          <a:lstStyle/>
          <a:p>
            <a:r>
              <a:rPr lang="en-HK">
                <a:solidFill>
                  <a:srgbClr val="FEFFFF"/>
                </a:solidFill>
              </a:rPr>
              <a:t>In his book, Feel Better in 5, Dr. Rangan Chaterjee gives many 5-minute workout routines involving simple exercises like push-ups, lunges, squats, and yoga. </a:t>
            </a:r>
          </a:p>
          <a:p>
            <a:r>
              <a:rPr lang="en-US">
                <a:solidFill>
                  <a:srgbClr val="FEFFFF"/>
                </a:solidFill>
                <a:hlinkClick r:id="rId3"/>
              </a:rPr>
              <a:t>https://www.youtube.com/watch?v=jtZB95-AVZM&amp;t=4s&amp;ab_channel=DrRanganChatterjee</a:t>
            </a:r>
            <a:endParaRPr lang="en-HK">
              <a:solidFill>
                <a:srgbClr val="FEFFFF"/>
              </a:solidFill>
            </a:endParaRPr>
          </a:p>
          <a:p>
            <a:endParaRPr lang="en-US">
              <a:solidFill>
                <a:srgbClr val="FEFFFF"/>
              </a:solidFill>
            </a:endParaRPr>
          </a:p>
        </p:txBody>
      </p:sp>
    </p:spTree>
    <p:extLst>
      <p:ext uri="{BB962C8B-B14F-4D97-AF65-F5344CB8AC3E}">
        <p14:creationId xmlns:p14="http://schemas.microsoft.com/office/powerpoint/2010/main" val="139638899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D8D97FA-E464-B0B2-9562-A8606E8A1183}"/>
              </a:ext>
            </a:extLst>
          </p:cNvPr>
          <p:cNvSpPr>
            <a:spLocks noGrp="1"/>
          </p:cNvSpPr>
          <p:nvPr>
            <p:ph type="title"/>
          </p:nvPr>
        </p:nvSpPr>
        <p:spPr>
          <a:xfrm>
            <a:off x="6483096" y="624110"/>
            <a:ext cx="5021516" cy="1280890"/>
          </a:xfrm>
        </p:spPr>
        <p:txBody>
          <a:bodyPr>
            <a:normAutofit/>
          </a:bodyPr>
          <a:lstStyle/>
          <a:p>
            <a:r>
              <a:rPr lang="en-US" dirty="0"/>
              <a:t>Habit 3: Sleep Well</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Scan of a human brain in a neurology clinic">
            <a:extLst>
              <a:ext uri="{FF2B5EF4-FFF2-40B4-BE49-F238E27FC236}">
                <a16:creationId xmlns:a16="http://schemas.microsoft.com/office/drawing/2014/main" id="{F297F3E3-A1C4-7C20-54DE-A55B333AD838}"/>
              </a:ext>
            </a:extLst>
          </p:cNvPr>
          <p:cNvPicPr>
            <a:picLocks noChangeAspect="1"/>
          </p:cNvPicPr>
          <p:nvPr/>
        </p:nvPicPr>
        <p:blipFill rotWithShape="1">
          <a:blip r:embed="rId2"/>
          <a:srcRect l="48916"/>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27BF658A-1185-BA7F-953D-19746D1BF7AB}"/>
              </a:ext>
            </a:extLst>
          </p:cNvPr>
          <p:cNvSpPr>
            <a:spLocks noGrp="1"/>
          </p:cNvSpPr>
          <p:nvPr>
            <p:ph idx="1"/>
          </p:nvPr>
        </p:nvSpPr>
        <p:spPr>
          <a:xfrm>
            <a:off x="6438191" y="2133600"/>
            <a:ext cx="5066419" cy="3777622"/>
          </a:xfrm>
        </p:spPr>
        <p:txBody>
          <a:bodyPr>
            <a:normAutofit/>
          </a:bodyPr>
          <a:lstStyle/>
          <a:p>
            <a:pPr>
              <a:lnSpc>
                <a:spcPct val="90000"/>
              </a:lnSpc>
            </a:pPr>
            <a:r>
              <a:rPr lang="en-HK" dirty="0"/>
              <a:t>Getting enough quality sleep is key to restoring our body’s energy and emotional wellbeing. </a:t>
            </a:r>
            <a:r>
              <a:rPr lang="en-HK" dirty="0" err="1"/>
              <a:t>Dr.</a:t>
            </a:r>
            <a:r>
              <a:rPr lang="en-HK" dirty="0"/>
              <a:t> </a:t>
            </a:r>
            <a:r>
              <a:rPr lang="en-HK" dirty="0" err="1"/>
              <a:t>Chaterjee</a:t>
            </a:r>
            <a:r>
              <a:rPr lang="en-HK" dirty="0"/>
              <a:t> explains that sleep is like the garbage man taking out the accumulated garbage in our brain and body. </a:t>
            </a:r>
            <a:endParaRPr lang="en-HK"/>
          </a:p>
          <a:p>
            <a:pPr>
              <a:lnSpc>
                <a:spcPct val="90000"/>
              </a:lnSpc>
            </a:pPr>
            <a:r>
              <a:rPr lang="en-HK" dirty="0"/>
              <a:t>When we lack sleep, our emotional part of the brain (amygdala) goes into overdrive and the logical part of the brain (prefrontal cortex) diminishes. That's why we become more emotionally reactive and unable to concentrate if we lack sleep.</a:t>
            </a:r>
            <a:endParaRPr lang="en-US"/>
          </a:p>
        </p:txBody>
      </p:sp>
    </p:spTree>
    <p:extLst>
      <p:ext uri="{BB962C8B-B14F-4D97-AF65-F5344CB8AC3E}">
        <p14:creationId xmlns:p14="http://schemas.microsoft.com/office/powerpoint/2010/main" val="310396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 communication device, portable communications device, mobile phone&#10;&#10;Description automatically generated">
            <a:extLst>
              <a:ext uri="{FF2B5EF4-FFF2-40B4-BE49-F238E27FC236}">
                <a16:creationId xmlns:a16="http://schemas.microsoft.com/office/drawing/2014/main" id="{717722AF-2DCD-BC5E-FADD-F20EE3A50143}"/>
              </a:ext>
            </a:extLst>
          </p:cNvPr>
          <p:cNvPicPr>
            <a:picLocks noChangeAspect="1"/>
          </p:cNvPicPr>
          <p:nvPr/>
        </p:nvPicPr>
        <p:blipFill rotWithShape="1">
          <a:blip r:embed="rId2"/>
          <a:srcRect l="19921" r="31257"/>
          <a:stretch/>
        </p:blipFill>
        <p:spPr>
          <a:xfrm>
            <a:off x="7893424" y="10"/>
            <a:ext cx="4298575" cy="6857990"/>
          </a:xfrm>
          <a:prstGeom prst="rect">
            <a:avLst/>
          </a:prstGeom>
        </p:spPr>
      </p:pic>
      <p:sp>
        <p:nvSpPr>
          <p:cNvPr id="14"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D8D97FA-E464-B0B2-9562-A8606E8A1183}"/>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Habit 3: Sleep Well</a:t>
            </a:r>
          </a:p>
        </p:txBody>
      </p:sp>
      <p:sp>
        <p:nvSpPr>
          <p:cNvPr id="3" name="Content Placeholder 2">
            <a:extLst>
              <a:ext uri="{FF2B5EF4-FFF2-40B4-BE49-F238E27FC236}">
                <a16:creationId xmlns:a16="http://schemas.microsoft.com/office/drawing/2014/main" id="{27BF658A-1185-BA7F-953D-19746D1BF7AB}"/>
              </a:ext>
            </a:extLst>
          </p:cNvPr>
          <p:cNvSpPr>
            <a:spLocks noGrp="1"/>
          </p:cNvSpPr>
          <p:nvPr>
            <p:ph idx="1"/>
          </p:nvPr>
        </p:nvSpPr>
        <p:spPr>
          <a:xfrm>
            <a:off x="541866" y="2032000"/>
            <a:ext cx="7145867" cy="3879222"/>
          </a:xfrm>
        </p:spPr>
        <p:txBody>
          <a:bodyPr>
            <a:normAutofit/>
          </a:bodyPr>
          <a:lstStyle/>
          <a:p>
            <a:r>
              <a:rPr lang="en-HK">
                <a:solidFill>
                  <a:srgbClr val="FEFFFF"/>
                </a:solidFill>
              </a:rPr>
              <a:t>Tip 1: Avoid blue light and use night shift mode. </a:t>
            </a:r>
          </a:p>
          <a:p>
            <a:pPr lvl="1"/>
            <a:r>
              <a:rPr lang="en-HK">
                <a:solidFill>
                  <a:srgbClr val="FEFFFF"/>
                </a:solidFill>
              </a:rPr>
              <a:t>Blue light keeps us awake and reduces the quality of our sleep. We also get stimulated from the activities we do on our devices, so we should stop using our devices 60 minutes before sleep. If you really have to use your device, then at least install a blue light blocker app like f.lux.</a:t>
            </a:r>
            <a:endParaRPr lang="en-US">
              <a:solidFill>
                <a:srgbClr val="FEFFFF"/>
              </a:solidFill>
            </a:endParaRPr>
          </a:p>
        </p:txBody>
      </p:sp>
    </p:spTree>
    <p:extLst>
      <p:ext uri="{BB962C8B-B14F-4D97-AF65-F5344CB8AC3E}">
        <p14:creationId xmlns:p14="http://schemas.microsoft.com/office/powerpoint/2010/main" val="208638940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ogue wall clock">
            <a:extLst>
              <a:ext uri="{FF2B5EF4-FFF2-40B4-BE49-F238E27FC236}">
                <a16:creationId xmlns:a16="http://schemas.microsoft.com/office/drawing/2014/main" id="{11FEA067-C7CD-A3A1-3ED9-DDB681059F3D}"/>
              </a:ext>
            </a:extLst>
          </p:cNvPr>
          <p:cNvPicPr>
            <a:picLocks noChangeAspect="1"/>
          </p:cNvPicPr>
          <p:nvPr/>
        </p:nvPicPr>
        <p:blipFill rotWithShape="1">
          <a:blip r:embed="rId2">
            <a:alphaModFix amt="35000"/>
          </a:blip>
          <a:srcRect t="6514" b="8900"/>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8D8D97FA-E464-B0B2-9562-A8606E8A1183}"/>
              </a:ext>
            </a:extLst>
          </p:cNvPr>
          <p:cNvSpPr>
            <a:spLocks noGrp="1"/>
          </p:cNvSpPr>
          <p:nvPr>
            <p:ph type="title"/>
          </p:nvPr>
        </p:nvSpPr>
        <p:spPr>
          <a:xfrm>
            <a:off x="2592925" y="624110"/>
            <a:ext cx="8911687" cy="1280890"/>
          </a:xfrm>
        </p:spPr>
        <p:txBody>
          <a:bodyPr>
            <a:normAutofit/>
          </a:bodyPr>
          <a:lstStyle/>
          <a:p>
            <a:r>
              <a:rPr lang="en-US">
                <a:solidFill>
                  <a:srgbClr val="FFFFFF"/>
                </a:solidFill>
              </a:rPr>
              <a:t>Habit 3: Sleep Well</a:t>
            </a:r>
          </a:p>
        </p:txBody>
      </p:sp>
      <p:sp>
        <p:nvSpPr>
          <p:cNvPr id="3" name="Content Placeholder 2">
            <a:extLst>
              <a:ext uri="{FF2B5EF4-FFF2-40B4-BE49-F238E27FC236}">
                <a16:creationId xmlns:a16="http://schemas.microsoft.com/office/drawing/2014/main" id="{27BF658A-1185-BA7F-953D-19746D1BF7AB}"/>
              </a:ext>
            </a:extLst>
          </p:cNvPr>
          <p:cNvSpPr>
            <a:spLocks noGrp="1"/>
          </p:cNvSpPr>
          <p:nvPr>
            <p:ph idx="1"/>
          </p:nvPr>
        </p:nvSpPr>
        <p:spPr>
          <a:xfrm>
            <a:off x="2589212" y="2133600"/>
            <a:ext cx="8915400" cy="3777622"/>
          </a:xfrm>
        </p:spPr>
        <p:txBody>
          <a:bodyPr>
            <a:normAutofit/>
          </a:bodyPr>
          <a:lstStyle/>
          <a:p>
            <a:pPr>
              <a:buClr>
                <a:srgbClr val="DC8C70"/>
              </a:buClr>
            </a:pPr>
            <a:r>
              <a:rPr lang="en-HK" dirty="0"/>
              <a:t>Tip 2: Sleep at the right time </a:t>
            </a:r>
            <a:endParaRPr lang="en-HK"/>
          </a:p>
          <a:p>
            <a:pPr lvl="1">
              <a:buClr>
                <a:srgbClr val="DC8C70"/>
              </a:buClr>
            </a:pPr>
            <a:r>
              <a:rPr lang="en-HK" dirty="0"/>
              <a:t>According to both western scientific research and Ayurvedic medicine, 10PM to 2AM is the most important time to sleep. That's because humans get the most amount of restful recovery sleep. </a:t>
            </a:r>
            <a:endParaRPr lang="en-HK"/>
          </a:p>
          <a:p>
            <a:pPr lvl="1">
              <a:buClr>
                <a:srgbClr val="DC8C70"/>
              </a:buClr>
            </a:pPr>
            <a:r>
              <a:rPr lang="en-HK" dirty="0"/>
              <a:t>One hour of sleep between 10PM - 2AM is worth twice as much as sleep outside those hours. </a:t>
            </a:r>
            <a:endParaRPr lang="en-HK"/>
          </a:p>
          <a:p>
            <a:pPr lvl="1">
              <a:buClr>
                <a:srgbClr val="DC8C70"/>
              </a:buClr>
            </a:pPr>
            <a:r>
              <a:rPr lang="en-HK" dirty="0"/>
              <a:t>Traditional Chinese Medicine (TCM) views 11PM to 3AM as the most important sleep time. If 10PM is too early for you to get to bed, at least try to follow TCM's advice!</a:t>
            </a:r>
            <a:endParaRPr lang="en-US"/>
          </a:p>
        </p:txBody>
      </p:sp>
    </p:spTree>
    <p:extLst>
      <p:ext uri="{BB962C8B-B14F-4D97-AF65-F5344CB8AC3E}">
        <p14:creationId xmlns:p14="http://schemas.microsoft.com/office/powerpoint/2010/main" val="414501141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Tray of takeaway coffees">
            <a:extLst>
              <a:ext uri="{FF2B5EF4-FFF2-40B4-BE49-F238E27FC236}">
                <a16:creationId xmlns:a16="http://schemas.microsoft.com/office/drawing/2014/main" id="{70265FF2-1932-3C7E-7C19-C8C8CEAEE696}"/>
              </a:ext>
            </a:extLst>
          </p:cNvPr>
          <p:cNvPicPr>
            <a:picLocks noChangeAspect="1"/>
          </p:cNvPicPr>
          <p:nvPr/>
        </p:nvPicPr>
        <p:blipFill rotWithShape="1">
          <a:blip r:embed="rId2"/>
          <a:srcRect l="28371" r="3306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D8D97FA-E464-B0B2-9562-A8606E8A1183}"/>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Habit 3: Sleep Well</a:t>
            </a:r>
          </a:p>
        </p:txBody>
      </p:sp>
      <p:sp>
        <p:nvSpPr>
          <p:cNvPr id="3" name="Content Placeholder 2">
            <a:extLst>
              <a:ext uri="{FF2B5EF4-FFF2-40B4-BE49-F238E27FC236}">
                <a16:creationId xmlns:a16="http://schemas.microsoft.com/office/drawing/2014/main" id="{27BF658A-1185-BA7F-953D-19746D1BF7AB}"/>
              </a:ext>
            </a:extLst>
          </p:cNvPr>
          <p:cNvSpPr>
            <a:spLocks noGrp="1"/>
          </p:cNvSpPr>
          <p:nvPr>
            <p:ph idx="1"/>
          </p:nvPr>
        </p:nvSpPr>
        <p:spPr>
          <a:xfrm>
            <a:off x="541866" y="2032000"/>
            <a:ext cx="7145867" cy="3879222"/>
          </a:xfrm>
        </p:spPr>
        <p:txBody>
          <a:bodyPr>
            <a:normAutofit/>
          </a:bodyPr>
          <a:lstStyle/>
          <a:p>
            <a:r>
              <a:rPr lang="en-HK">
                <a:solidFill>
                  <a:srgbClr val="FEFFFF"/>
                </a:solidFill>
              </a:rPr>
              <a:t>Tip 3: Avoid caffeine in the evenings </a:t>
            </a:r>
          </a:p>
          <a:p>
            <a:pPr lvl="1"/>
            <a:r>
              <a:rPr lang="en-HK">
                <a:solidFill>
                  <a:srgbClr val="FEFFFF"/>
                </a:solidFill>
              </a:rPr>
              <a:t>Caffeine is a stimulant drug that energizes us and makes it hard to sleep. </a:t>
            </a:r>
          </a:p>
          <a:p>
            <a:pPr lvl="1"/>
            <a:r>
              <a:rPr lang="en-HK">
                <a:solidFill>
                  <a:srgbClr val="FEFFFF"/>
                </a:solidFill>
              </a:rPr>
              <a:t>Moreover, if we sleep with caffeine in our blood, the quality of our sleep is reduced. </a:t>
            </a:r>
          </a:p>
          <a:p>
            <a:pPr lvl="1"/>
            <a:r>
              <a:rPr lang="en-HK">
                <a:solidFill>
                  <a:srgbClr val="FEFFFF"/>
                </a:solidFill>
              </a:rPr>
              <a:t>Caffeine is in coffee, tea, chocolate, sodas, and energy drinks. </a:t>
            </a:r>
          </a:p>
          <a:p>
            <a:pPr lvl="1"/>
            <a:r>
              <a:rPr lang="en-HK">
                <a:solidFill>
                  <a:srgbClr val="FEFFFF"/>
                </a:solidFill>
              </a:rPr>
              <a:t>The American Academy of Sleep Medicine recommends that people stop consuming caffeine at least 6 hours before bed. The earlier, the better. One study found that even consuming caffeine 6 hours before bedtime still reduced total sleep time by 1 hour.</a:t>
            </a:r>
            <a:endParaRPr lang="en-US">
              <a:solidFill>
                <a:srgbClr val="FEFFFF"/>
              </a:solidFill>
            </a:endParaRPr>
          </a:p>
        </p:txBody>
      </p:sp>
    </p:spTree>
    <p:extLst>
      <p:ext uri="{BB962C8B-B14F-4D97-AF65-F5344CB8AC3E}">
        <p14:creationId xmlns:p14="http://schemas.microsoft.com/office/powerpoint/2010/main" val="96015142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36AF-4131-2104-B423-373FF51C32FD}"/>
              </a:ext>
            </a:extLst>
          </p:cNvPr>
          <p:cNvSpPr>
            <a:spLocks noGrp="1"/>
          </p:cNvSpPr>
          <p:nvPr>
            <p:ph type="title"/>
          </p:nvPr>
        </p:nvSpPr>
        <p:spPr/>
        <p:txBody>
          <a:bodyPr/>
          <a:lstStyle/>
          <a:p>
            <a:r>
              <a:rPr lang="en-US" dirty="0"/>
              <a:t>Unit 1 marks </a:t>
            </a:r>
          </a:p>
        </p:txBody>
      </p:sp>
      <p:pic>
        <p:nvPicPr>
          <p:cNvPr id="9" name="Content Placeholder 8" descr="A graph with blue dots&#10;&#10;Description automatically generated with low confidence">
            <a:extLst>
              <a:ext uri="{FF2B5EF4-FFF2-40B4-BE49-F238E27FC236}">
                <a16:creationId xmlns:a16="http://schemas.microsoft.com/office/drawing/2014/main" id="{3415E91B-4F79-545D-403F-DA181502A3D5}"/>
              </a:ext>
            </a:extLst>
          </p:cNvPr>
          <p:cNvPicPr>
            <a:picLocks noGrp="1" noChangeAspect="1"/>
          </p:cNvPicPr>
          <p:nvPr>
            <p:ph idx="1"/>
          </p:nvPr>
        </p:nvPicPr>
        <p:blipFill>
          <a:blip r:embed="rId2"/>
          <a:stretch>
            <a:fillRect/>
          </a:stretch>
        </p:blipFill>
        <p:spPr>
          <a:xfrm>
            <a:off x="3787579" y="1492492"/>
            <a:ext cx="4616842" cy="4741398"/>
          </a:xfrm>
        </p:spPr>
      </p:pic>
    </p:spTree>
    <p:extLst>
      <p:ext uri="{BB962C8B-B14F-4D97-AF65-F5344CB8AC3E}">
        <p14:creationId xmlns:p14="http://schemas.microsoft.com/office/powerpoint/2010/main" val="395341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D8D97FA-E464-B0B2-9562-A8606E8A1183}"/>
              </a:ext>
            </a:extLst>
          </p:cNvPr>
          <p:cNvSpPr>
            <a:spLocks noGrp="1"/>
          </p:cNvSpPr>
          <p:nvPr>
            <p:ph type="title"/>
          </p:nvPr>
        </p:nvSpPr>
        <p:spPr>
          <a:xfrm>
            <a:off x="6483096" y="624110"/>
            <a:ext cx="5021516" cy="1280890"/>
          </a:xfrm>
        </p:spPr>
        <p:txBody>
          <a:bodyPr>
            <a:normAutofit/>
          </a:bodyPr>
          <a:lstStyle/>
          <a:p>
            <a:r>
              <a:rPr lang="en-US" dirty="0"/>
              <a:t>Habit 3: Sleep Well</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Wristwatch face">
            <a:extLst>
              <a:ext uri="{FF2B5EF4-FFF2-40B4-BE49-F238E27FC236}">
                <a16:creationId xmlns:a16="http://schemas.microsoft.com/office/drawing/2014/main" id="{4FDB1D78-FA3D-F369-0E37-D3DEDB48832A}"/>
              </a:ext>
            </a:extLst>
          </p:cNvPr>
          <p:cNvPicPr>
            <a:picLocks noChangeAspect="1"/>
          </p:cNvPicPr>
          <p:nvPr/>
        </p:nvPicPr>
        <p:blipFill rotWithShape="1">
          <a:blip r:embed="rId2"/>
          <a:srcRect l="23396" r="31139"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27BF658A-1185-BA7F-953D-19746D1BF7AB}"/>
              </a:ext>
            </a:extLst>
          </p:cNvPr>
          <p:cNvSpPr>
            <a:spLocks noGrp="1"/>
          </p:cNvSpPr>
          <p:nvPr>
            <p:ph idx="1"/>
          </p:nvPr>
        </p:nvSpPr>
        <p:spPr>
          <a:xfrm>
            <a:off x="6438191" y="2133600"/>
            <a:ext cx="5066419" cy="3777622"/>
          </a:xfrm>
        </p:spPr>
        <p:txBody>
          <a:bodyPr>
            <a:normAutofit lnSpcReduction="10000"/>
          </a:bodyPr>
          <a:lstStyle/>
          <a:p>
            <a:pPr>
              <a:lnSpc>
                <a:spcPct val="90000"/>
              </a:lnSpc>
            </a:pPr>
            <a:r>
              <a:rPr lang="en-HK" sz="1500"/>
              <a:t>Tip 4: Sleep in a completely dark room </a:t>
            </a:r>
          </a:p>
          <a:p>
            <a:pPr lvl="1">
              <a:lnSpc>
                <a:spcPct val="90000"/>
              </a:lnSpc>
            </a:pPr>
            <a:r>
              <a:rPr lang="en-HK" sz="1500"/>
              <a:t>Humans have evolved to sleep better in a dark environment. Even if you can't get your room completely dark, make it as dark as possible. Get some good window curtains or wear an eye mask. </a:t>
            </a:r>
          </a:p>
          <a:p>
            <a:pPr>
              <a:lnSpc>
                <a:spcPct val="90000"/>
              </a:lnSpc>
            </a:pPr>
            <a:r>
              <a:rPr lang="en-HK" sz="1500"/>
              <a:t>Tip 5: Use your bed only for sleep </a:t>
            </a:r>
          </a:p>
          <a:p>
            <a:pPr lvl="1">
              <a:lnSpc>
                <a:spcPct val="90000"/>
              </a:lnSpc>
            </a:pPr>
            <a:r>
              <a:rPr lang="en-HK" sz="1500"/>
              <a:t>Many people watch TV in bed or play on their phones in bed. As a result, when they get into bed, they don’t feel like sleeping. Their body thinks it’s time to watch TV or play on the time. </a:t>
            </a:r>
          </a:p>
          <a:p>
            <a:pPr lvl="1">
              <a:lnSpc>
                <a:spcPct val="90000"/>
              </a:lnSpc>
            </a:pPr>
            <a:r>
              <a:rPr lang="en-HK" sz="1500"/>
              <a:t>Furthermore, even if you do fall asleep, these electronic devices emit radiation that disrupt sleep quality. So if you use your phone as an alarm clock, make sure to put in on airplane mode before sleeping!</a:t>
            </a:r>
            <a:endParaRPr lang="en-US" sz="1500"/>
          </a:p>
        </p:txBody>
      </p:sp>
    </p:spTree>
    <p:extLst>
      <p:ext uri="{BB962C8B-B14F-4D97-AF65-F5344CB8AC3E}">
        <p14:creationId xmlns:p14="http://schemas.microsoft.com/office/powerpoint/2010/main" val="336705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Spa setting of candles">
            <a:extLst>
              <a:ext uri="{FF2B5EF4-FFF2-40B4-BE49-F238E27FC236}">
                <a16:creationId xmlns:a16="http://schemas.microsoft.com/office/drawing/2014/main" id="{54F1CEBD-0ABB-5C28-A163-5AEB3DDA8C35}"/>
              </a:ext>
            </a:extLst>
          </p:cNvPr>
          <p:cNvPicPr>
            <a:picLocks noChangeAspect="1"/>
          </p:cNvPicPr>
          <p:nvPr/>
        </p:nvPicPr>
        <p:blipFill rotWithShape="1">
          <a:blip r:embed="rId2"/>
          <a:srcRect l="25047" r="3653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D8D97FA-E464-B0B2-9562-A8606E8A1183}"/>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Habit 3: Sleep Well</a:t>
            </a:r>
          </a:p>
        </p:txBody>
      </p:sp>
      <p:sp>
        <p:nvSpPr>
          <p:cNvPr id="3" name="Content Placeholder 2">
            <a:extLst>
              <a:ext uri="{FF2B5EF4-FFF2-40B4-BE49-F238E27FC236}">
                <a16:creationId xmlns:a16="http://schemas.microsoft.com/office/drawing/2014/main" id="{27BF658A-1185-BA7F-953D-19746D1BF7AB}"/>
              </a:ext>
            </a:extLst>
          </p:cNvPr>
          <p:cNvSpPr>
            <a:spLocks noGrp="1"/>
          </p:cNvSpPr>
          <p:nvPr>
            <p:ph idx="1"/>
          </p:nvPr>
        </p:nvSpPr>
        <p:spPr>
          <a:xfrm>
            <a:off x="541866" y="2032000"/>
            <a:ext cx="7145867" cy="3879222"/>
          </a:xfrm>
        </p:spPr>
        <p:txBody>
          <a:bodyPr>
            <a:normAutofit/>
          </a:bodyPr>
          <a:lstStyle/>
          <a:p>
            <a:r>
              <a:rPr lang="en-HK">
                <a:solidFill>
                  <a:srgbClr val="FEFFFF"/>
                </a:solidFill>
              </a:rPr>
              <a:t>Tip 6: Calm your mind </a:t>
            </a:r>
          </a:p>
          <a:p>
            <a:pPr lvl="1"/>
            <a:r>
              <a:rPr lang="en-HK">
                <a:solidFill>
                  <a:srgbClr val="FEFFFF"/>
                </a:solidFill>
              </a:rPr>
              <a:t>Many people can't fall asleep because they are thinking about too many things. When this happens, it's important to do some relaxation activities rather than just lying there and keep thinking. </a:t>
            </a:r>
          </a:p>
          <a:p>
            <a:pPr lvl="1"/>
            <a:r>
              <a:rPr lang="en-HK">
                <a:solidFill>
                  <a:srgbClr val="FEFFFF"/>
                </a:solidFill>
              </a:rPr>
              <a:t>Some good relaxation activities to do before bed include meditation, yoga, taking a shower, and journaling. </a:t>
            </a:r>
          </a:p>
          <a:p>
            <a:r>
              <a:rPr lang="en-HK">
                <a:solidFill>
                  <a:srgbClr val="FEFFFF"/>
                </a:solidFill>
              </a:rPr>
              <a:t>Tip 7: Keep cool When we sleep, our body temperatures naturally drop.</a:t>
            </a:r>
          </a:p>
          <a:p>
            <a:pPr lvl="1"/>
            <a:r>
              <a:rPr lang="en-HK">
                <a:solidFill>
                  <a:srgbClr val="FEFFFF"/>
                </a:solidFill>
              </a:rPr>
              <a:t>Studies show that the optimal temperature for sleep is around 20 degrees Celsius (68 Fahrenheit). Above 24°C (75°F) or below 12°C (54°F) will make it harder to sleep. </a:t>
            </a:r>
            <a:endParaRPr lang="en-US">
              <a:solidFill>
                <a:srgbClr val="FEFFFF"/>
              </a:solidFill>
            </a:endParaRPr>
          </a:p>
        </p:txBody>
      </p:sp>
    </p:spTree>
    <p:extLst>
      <p:ext uri="{BB962C8B-B14F-4D97-AF65-F5344CB8AC3E}">
        <p14:creationId xmlns:p14="http://schemas.microsoft.com/office/powerpoint/2010/main" val="89432442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5D9FF04-50C2-FDED-D903-8CED24385E77}"/>
              </a:ext>
            </a:extLst>
          </p:cNvPr>
          <p:cNvSpPr>
            <a:spLocks noGrp="1"/>
          </p:cNvSpPr>
          <p:nvPr>
            <p:ph type="title"/>
          </p:nvPr>
        </p:nvSpPr>
        <p:spPr>
          <a:xfrm>
            <a:off x="6483096" y="624110"/>
            <a:ext cx="5021516" cy="1280890"/>
          </a:xfrm>
        </p:spPr>
        <p:txBody>
          <a:bodyPr>
            <a:normAutofit/>
          </a:bodyPr>
          <a:lstStyle/>
          <a:p>
            <a:r>
              <a:rPr lang="en-HK" dirty="0"/>
              <a:t>Habit 4: Reframe Stress Stories</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Glasses on top of a book">
            <a:extLst>
              <a:ext uri="{FF2B5EF4-FFF2-40B4-BE49-F238E27FC236}">
                <a16:creationId xmlns:a16="http://schemas.microsoft.com/office/drawing/2014/main" id="{71E15C39-1E01-F1A6-CF63-DF4D5004BF53}"/>
              </a:ext>
            </a:extLst>
          </p:cNvPr>
          <p:cNvPicPr>
            <a:picLocks noChangeAspect="1"/>
          </p:cNvPicPr>
          <p:nvPr/>
        </p:nvPicPr>
        <p:blipFill rotWithShape="1">
          <a:blip r:embed="rId2"/>
          <a:srcRect l="14772" r="40104" b="-1"/>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23AAF013-538B-566D-44BC-DDDCDD947311}"/>
              </a:ext>
            </a:extLst>
          </p:cNvPr>
          <p:cNvSpPr>
            <a:spLocks noGrp="1"/>
          </p:cNvSpPr>
          <p:nvPr>
            <p:ph idx="1"/>
          </p:nvPr>
        </p:nvSpPr>
        <p:spPr>
          <a:xfrm>
            <a:off x="6438191" y="2133600"/>
            <a:ext cx="5066419" cy="3777622"/>
          </a:xfrm>
        </p:spPr>
        <p:txBody>
          <a:bodyPr>
            <a:normAutofit/>
          </a:bodyPr>
          <a:lstStyle/>
          <a:p>
            <a:r>
              <a:rPr lang="en-HK" dirty="0"/>
              <a:t>When stressful events happen, we justify our stress by pointing to that external event as the reason. </a:t>
            </a:r>
          </a:p>
          <a:p>
            <a:r>
              <a:rPr lang="en-HK" dirty="0"/>
              <a:t>For example, maybe you have an important exam, presentation, or interview coming up, and your partner says, “Geez, you’re so worked up recently!” You might respond by saying, “Of course I’m stressed! I have an important test coming up!”</a:t>
            </a:r>
            <a:endParaRPr lang="en-US" dirty="0"/>
          </a:p>
        </p:txBody>
      </p:sp>
    </p:spTree>
    <p:extLst>
      <p:ext uri="{BB962C8B-B14F-4D97-AF65-F5344CB8AC3E}">
        <p14:creationId xmlns:p14="http://schemas.microsoft.com/office/powerpoint/2010/main" val="3014987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Checkmate in a chess game">
            <a:extLst>
              <a:ext uri="{FF2B5EF4-FFF2-40B4-BE49-F238E27FC236}">
                <a16:creationId xmlns:a16="http://schemas.microsoft.com/office/drawing/2014/main" id="{6AB6D8DE-3616-B4AB-41EC-7172326B6958}"/>
              </a:ext>
            </a:extLst>
          </p:cNvPr>
          <p:cNvPicPr>
            <a:picLocks noChangeAspect="1"/>
          </p:cNvPicPr>
          <p:nvPr/>
        </p:nvPicPr>
        <p:blipFill rotWithShape="1">
          <a:blip r:embed="rId2"/>
          <a:srcRect l="26860" r="29374" b="2"/>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5D9FF04-50C2-FDED-D903-8CED24385E77}"/>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4: Reframe Stress Stories</a:t>
            </a:r>
            <a:endParaRPr lang="en-US" sz="3200">
              <a:solidFill>
                <a:srgbClr val="FEFFFF"/>
              </a:solidFill>
            </a:endParaRPr>
          </a:p>
        </p:txBody>
      </p:sp>
      <p:sp>
        <p:nvSpPr>
          <p:cNvPr id="3" name="Content Placeholder 2">
            <a:extLst>
              <a:ext uri="{FF2B5EF4-FFF2-40B4-BE49-F238E27FC236}">
                <a16:creationId xmlns:a16="http://schemas.microsoft.com/office/drawing/2014/main" id="{23AAF013-538B-566D-44BC-DDDCDD947311}"/>
              </a:ext>
            </a:extLst>
          </p:cNvPr>
          <p:cNvSpPr>
            <a:spLocks noGrp="1"/>
          </p:cNvSpPr>
          <p:nvPr>
            <p:ph idx="1"/>
          </p:nvPr>
        </p:nvSpPr>
        <p:spPr>
          <a:xfrm>
            <a:off x="541866" y="2032000"/>
            <a:ext cx="7145867" cy="3879222"/>
          </a:xfrm>
        </p:spPr>
        <p:txBody>
          <a:bodyPr>
            <a:normAutofit/>
          </a:bodyPr>
          <a:lstStyle/>
          <a:p>
            <a:r>
              <a:rPr lang="en-HK">
                <a:solidFill>
                  <a:srgbClr val="FEFFFF"/>
                </a:solidFill>
              </a:rPr>
              <a:t>But think about this: How come there are people with even more stressful things happening in their lives that aren’t acting all stressed and worked up like you are? </a:t>
            </a:r>
          </a:p>
          <a:p>
            <a:r>
              <a:rPr lang="en-HK">
                <a:solidFill>
                  <a:srgbClr val="FEFFFF"/>
                </a:solidFill>
              </a:rPr>
              <a:t>The secret is that the external events don't cause you to be stressed, but rather the way you view that external event makes you stressed.</a:t>
            </a:r>
          </a:p>
          <a:p>
            <a:r>
              <a:rPr lang="en-HK">
                <a:solidFill>
                  <a:srgbClr val="FEFFFF"/>
                </a:solidFill>
              </a:rPr>
              <a:t>When we focus on the things outside of our control, and when we always want things to go our way, then we get stressed. </a:t>
            </a:r>
          </a:p>
          <a:p>
            <a:r>
              <a:rPr lang="en-HK">
                <a:solidFill>
                  <a:srgbClr val="FEFFFF"/>
                </a:solidFill>
              </a:rPr>
              <a:t>When we can be proactive by focusing on the things within our control and accept the things outside our control, then we can reframe stress into power.</a:t>
            </a:r>
            <a:endParaRPr lang="en-US">
              <a:solidFill>
                <a:srgbClr val="FEFFFF"/>
              </a:solidFill>
            </a:endParaRPr>
          </a:p>
        </p:txBody>
      </p:sp>
    </p:spTree>
    <p:extLst>
      <p:ext uri="{BB962C8B-B14F-4D97-AF65-F5344CB8AC3E}">
        <p14:creationId xmlns:p14="http://schemas.microsoft.com/office/powerpoint/2010/main" val="96981948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5D9FF04-50C2-FDED-D903-8CED24385E77}"/>
              </a:ext>
            </a:extLst>
          </p:cNvPr>
          <p:cNvSpPr>
            <a:spLocks noGrp="1"/>
          </p:cNvSpPr>
          <p:nvPr>
            <p:ph type="title"/>
          </p:nvPr>
        </p:nvSpPr>
        <p:spPr>
          <a:xfrm>
            <a:off x="6483096" y="624110"/>
            <a:ext cx="5021516" cy="1280890"/>
          </a:xfrm>
        </p:spPr>
        <p:txBody>
          <a:bodyPr>
            <a:normAutofit/>
          </a:bodyPr>
          <a:lstStyle/>
          <a:p>
            <a:r>
              <a:rPr lang="en-HK" dirty="0"/>
              <a:t>Habit 4: Reframe Stress Stories</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Path winding through a grassy field">
            <a:extLst>
              <a:ext uri="{FF2B5EF4-FFF2-40B4-BE49-F238E27FC236}">
                <a16:creationId xmlns:a16="http://schemas.microsoft.com/office/drawing/2014/main" id="{45ED4EF6-186A-1248-43A7-40315DECAD26}"/>
              </a:ext>
            </a:extLst>
          </p:cNvPr>
          <p:cNvPicPr>
            <a:picLocks noChangeAspect="1"/>
          </p:cNvPicPr>
          <p:nvPr/>
        </p:nvPicPr>
        <p:blipFill rotWithShape="1">
          <a:blip r:embed="rId2"/>
          <a:srcRect l="33776" r="20759"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23AAF013-538B-566D-44BC-DDDCDD947311}"/>
              </a:ext>
            </a:extLst>
          </p:cNvPr>
          <p:cNvSpPr>
            <a:spLocks noGrp="1"/>
          </p:cNvSpPr>
          <p:nvPr>
            <p:ph idx="1"/>
          </p:nvPr>
        </p:nvSpPr>
        <p:spPr>
          <a:xfrm>
            <a:off x="6438191" y="2133600"/>
            <a:ext cx="5066419" cy="3777622"/>
          </a:xfrm>
        </p:spPr>
        <p:txBody>
          <a:bodyPr>
            <a:normAutofit/>
          </a:bodyPr>
          <a:lstStyle/>
          <a:p>
            <a:r>
              <a:rPr lang="en-HK" i="1" dirty="0"/>
              <a:t>“You will come across obstacles in life — fair and unfair. And you will discover, time and time again, that what matters most is not what these obstacles are but how we see them, how we react to them, and whether we keep our composure.” – </a:t>
            </a:r>
            <a:r>
              <a:rPr lang="en-HK" dirty="0"/>
              <a:t>Ryan Holiday, The Obstacles is the Way</a:t>
            </a:r>
            <a:endParaRPr lang="en-US" dirty="0"/>
          </a:p>
        </p:txBody>
      </p:sp>
    </p:spTree>
    <p:extLst>
      <p:ext uri="{BB962C8B-B14F-4D97-AF65-F5344CB8AC3E}">
        <p14:creationId xmlns:p14="http://schemas.microsoft.com/office/powerpoint/2010/main" val="349737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9FF04-50C2-FDED-D903-8CED24385E77}"/>
              </a:ext>
            </a:extLst>
          </p:cNvPr>
          <p:cNvSpPr>
            <a:spLocks noGrp="1"/>
          </p:cNvSpPr>
          <p:nvPr>
            <p:ph type="title"/>
          </p:nvPr>
        </p:nvSpPr>
        <p:spPr>
          <a:xfrm>
            <a:off x="649224" y="645106"/>
            <a:ext cx="3650279" cy="1259894"/>
          </a:xfrm>
        </p:spPr>
        <p:txBody>
          <a:bodyPr>
            <a:normAutofit/>
          </a:bodyPr>
          <a:lstStyle/>
          <a:p>
            <a:r>
              <a:rPr lang="en-HK" sz="3300"/>
              <a:t>Habit 4: Reframe Stress Stories</a:t>
            </a:r>
            <a:endParaRPr lang="en-US" sz="3300"/>
          </a:p>
        </p:txBody>
      </p:sp>
      <p:sp>
        <p:nvSpPr>
          <p:cNvPr id="3" name="Content Placeholder 2">
            <a:extLst>
              <a:ext uri="{FF2B5EF4-FFF2-40B4-BE49-F238E27FC236}">
                <a16:creationId xmlns:a16="http://schemas.microsoft.com/office/drawing/2014/main" id="{23AAF013-538B-566D-44BC-DDDCDD947311}"/>
              </a:ext>
            </a:extLst>
          </p:cNvPr>
          <p:cNvSpPr>
            <a:spLocks noGrp="1"/>
          </p:cNvSpPr>
          <p:nvPr>
            <p:ph idx="1"/>
          </p:nvPr>
        </p:nvSpPr>
        <p:spPr>
          <a:xfrm>
            <a:off x="649225" y="2133600"/>
            <a:ext cx="3650278" cy="3759253"/>
          </a:xfrm>
        </p:spPr>
        <p:txBody>
          <a:bodyPr>
            <a:normAutofit lnSpcReduction="10000"/>
          </a:bodyPr>
          <a:lstStyle/>
          <a:p>
            <a:pPr>
              <a:lnSpc>
                <a:spcPct val="90000"/>
              </a:lnSpc>
            </a:pPr>
            <a:r>
              <a:rPr lang="en-HK" sz="1500" err="1"/>
              <a:t>Dr.</a:t>
            </a:r>
            <a:r>
              <a:rPr lang="en-HK" sz="1500"/>
              <a:t> Chatterjee gives 5 steps to reframe a stressful situation and keep our composure: </a:t>
            </a:r>
          </a:p>
          <a:p>
            <a:pPr lvl="1">
              <a:lnSpc>
                <a:spcPct val="90000"/>
              </a:lnSpc>
            </a:pPr>
            <a:r>
              <a:rPr lang="en-HK" sz="1500"/>
              <a:t>1. Write down the thing you are stressed about. </a:t>
            </a:r>
          </a:p>
          <a:p>
            <a:pPr lvl="1">
              <a:lnSpc>
                <a:spcPct val="90000"/>
              </a:lnSpc>
            </a:pPr>
            <a:r>
              <a:rPr lang="en-HK" sz="1500"/>
              <a:t>2. What is one practical thing you can do to prevent or prepare for it? </a:t>
            </a:r>
          </a:p>
          <a:p>
            <a:pPr lvl="1">
              <a:lnSpc>
                <a:spcPct val="90000"/>
              </a:lnSpc>
            </a:pPr>
            <a:r>
              <a:rPr lang="en-HK" sz="1500"/>
              <a:t>3. What is one reason why it's probably not going to be as bad as you fear? </a:t>
            </a:r>
          </a:p>
          <a:p>
            <a:pPr lvl="1">
              <a:lnSpc>
                <a:spcPct val="90000"/>
              </a:lnSpc>
            </a:pPr>
            <a:r>
              <a:rPr lang="en-HK" sz="1500"/>
              <a:t>4. What's one reason you know you can handle it? </a:t>
            </a:r>
          </a:p>
          <a:p>
            <a:pPr lvl="1">
              <a:lnSpc>
                <a:spcPct val="90000"/>
              </a:lnSpc>
            </a:pPr>
            <a:r>
              <a:rPr lang="en-HK" sz="1500"/>
              <a:t>5. Name one good thing about the situation.</a:t>
            </a:r>
            <a:endParaRPr lang="en-US" sz="1500"/>
          </a:p>
        </p:txBody>
      </p:sp>
      <p:pic>
        <p:nvPicPr>
          <p:cNvPr id="5" name="Picture 4" descr="Sticky notes with question marks">
            <a:extLst>
              <a:ext uri="{FF2B5EF4-FFF2-40B4-BE49-F238E27FC236}">
                <a16:creationId xmlns:a16="http://schemas.microsoft.com/office/drawing/2014/main" id="{4ABDF0F9-F574-7843-2425-213707A76179}"/>
              </a:ext>
            </a:extLst>
          </p:cNvPr>
          <p:cNvPicPr>
            <a:picLocks noChangeAspect="1"/>
          </p:cNvPicPr>
          <p:nvPr/>
        </p:nvPicPr>
        <p:blipFill rotWithShape="1">
          <a:blip r:embed="rId2"/>
          <a:srcRect l="14369" r="11926" b="-1"/>
          <a:stretch/>
        </p:blipFill>
        <p:spPr>
          <a:xfrm>
            <a:off x="4619543" y="10"/>
            <a:ext cx="7572457" cy="6857990"/>
          </a:xfrm>
          <a:prstGeom prst="rect">
            <a:avLst/>
          </a:prstGeom>
        </p:spPr>
      </p:pic>
    </p:spTree>
    <p:extLst>
      <p:ext uri="{BB962C8B-B14F-4D97-AF65-F5344CB8AC3E}">
        <p14:creationId xmlns:p14="http://schemas.microsoft.com/office/powerpoint/2010/main" val="94103193"/>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Magnifying glass on clear background">
            <a:extLst>
              <a:ext uri="{FF2B5EF4-FFF2-40B4-BE49-F238E27FC236}">
                <a16:creationId xmlns:a16="http://schemas.microsoft.com/office/drawing/2014/main" id="{E8526C9D-1DD0-7DCC-09CC-73F4E0582FCD}"/>
              </a:ext>
            </a:extLst>
          </p:cNvPr>
          <p:cNvPicPr>
            <a:picLocks noChangeAspect="1"/>
          </p:cNvPicPr>
          <p:nvPr/>
        </p:nvPicPr>
        <p:blipFill rotWithShape="1">
          <a:blip r:embed="rId2"/>
          <a:srcRect l="43856" r="17576"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5D9FF04-50C2-FDED-D903-8CED24385E77}"/>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4: Reframe Stress Stories</a:t>
            </a:r>
            <a:endParaRPr lang="en-US" sz="3200">
              <a:solidFill>
                <a:srgbClr val="FEFFFF"/>
              </a:solidFill>
            </a:endParaRPr>
          </a:p>
        </p:txBody>
      </p:sp>
      <p:sp>
        <p:nvSpPr>
          <p:cNvPr id="3" name="Content Placeholder 2">
            <a:extLst>
              <a:ext uri="{FF2B5EF4-FFF2-40B4-BE49-F238E27FC236}">
                <a16:creationId xmlns:a16="http://schemas.microsoft.com/office/drawing/2014/main" id="{23AAF013-538B-566D-44BC-DDDCDD947311}"/>
              </a:ext>
            </a:extLst>
          </p:cNvPr>
          <p:cNvSpPr>
            <a:spLocks noGrp="1"/>
          </p:cNvSpPr>
          <p:nvPr>
            <p:ph idx="1"/>
          </p:nvPr>
        </p:nvSpPr>
        <p:spPr>
          <a:xfrm>
            <a:off x="541866" y="2032000"/>
            <a:ext cx="7145867" cy="3879222"/>
          </a:xfrm>
        </p:spPr>
        <p:txBody>
          <a:bodyPr>
            <a:normAutofit/>
          </a:bodyPr>
          <a:lstStyle/>
          <a:p>
            <a:pPr>
              <a:lnSpc>
                <a:spcPct val="90000"/>
              </a:lnSpc>
            </a:pPr>
            <a:r>
              <a:rPr lang="en-HK" sz="1300">
                <a:solidFill>
                  <a:srgbClr val="FEFFFF"/>
                </a:solidFill>
              </a:rPr>
              <a:t>Step 1 helps us to get clarity on what exactly is stressing us out. If we aren't even sure what's making us stressed, that uncertainty makes us more stressed! When you write, be as specific as you can. For example, don't just write "School is stressing me out." Write, "The fact that I have two projects due in two days, and I haven't rested enough, is stressing me out." </a:t>
            </a:r>
          </a:p>
          <a:p>
            <a:pPr>
              <a:lnSpc>
                <a:spcPct val="90000"/>
              </a:lnSpc>
            </a:pPr>
            <a:r>
              <a:rPr lang="en-HK" sz="1300">
                <a:solidFill>
                  <a:srgbClr val="FEFFFF"/>
                </a:solidFill>
              </a:rPr>
              <a:t>Step 2 is about being proactive and focusing on what is in your control. Rather than stressing out about the problem, re-direct your energy and attention to solutions. Maybe you can ask the teacher for an extension. Maybe you can get rid of unnecessary time commitments to make more time. </a:t>
            </a:r>
          </a:p>
          <a:p>
            <a:pPr>
              <a:lnSpc>
                <a:spcPct val="90000"/>
              </a:lnSpc>
            </a:pPr>
            <a:r>
              <a:rPr lang="en-HK" sz="1300">
                <a:solidFill>
                  <a:srgbClr val="FEFFFF"/>
                </a:solidFill>
              </a:rPr>
              <a:t>Steps 3 and 4 are about affirming yourself. As the common saying goes, "You have to believe to achieve." Maybe you remember that you've overcome stressful events in the past, or think of all the training and lessons you had that prepared you for this event. </a:t>
            </a:r>
          </a:p>
          <a:p>
            <a:pPr>
              <a:lnSpc>
                <a:spcPct val="90000"/>
              </a:lnSpc>
            </a:pPr>
            <a:r>
              <a:rPr lang="en-HK" sz="1300">
                <a:solidFill>
                  <a:srgbClr val="FEFFFF"/>
                </a:solidFill>
              </a:rPr>
              <a:t>Finally, step 5 forces us to think positively about the situation. Think about what you can learn from the situation and what you can be thankful for. No matter the situation, we can always improve our humility, self-control, and gratitude.</a:t>
            </a:r>
            <a:endParaRPr lang="en-US" sz="1300">
              <a:solidFill>
                <a:srgbClr val="FEFFFF"/>
              </a:solidFill>
            </a:endParaRPr>
          </a:p>
        </p:txBody>
      </p:sp>
    </p:spTree>
    <p:extLst>
      <p:ext uri="{BB962C8B-B14F-4D97-AF65-F5344CB8AC3E}">
        <p14:creationId xmlns:p14="http://schemas.microsoft.com/office/powerpoint/2010/main" val="2947342699"/>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EE42-2395-A5A9-C765-30F015A04509}"/>
              </a:ext>
            </a:extLst>
          </p:cNvPr>
          <p:cNvSpPr>
            <a:spLocks noGrp="1"/>
          </p:cNvSpPr>
          <p:nvPr>
            <p:ph type="title"/>
          </p:nvPr>
        </p:nvSpPr>
        <p:spPr>
          <a:xfrm>
            <a:off x="1259893" y="3101093"/>
            <a:ext cx="2454052" cy="3029344"/>
          </a:xfrm>
        </p:spPr>
        <p:txBody>
          <a:bodyPr>
            <a:normAutofit/>
          </a:bodyPr>
          <a:lstStyle/>
          <a:p>
            <a:r>
              <a:rPr lang="en-HK" sz="3200">
                <a:solidFill>
                  <a:schemeClr val="bg1"/>
                </a:solidFill>
              </a:rPr>
              <a:t>Habit 5: They Meditate</a:t>
            </a:r>
            <a:endParaRPr lang="en-US" sz="320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0ED1A0-5C8C-B97D-CC71-A6B3782963C9}"/>
              </a:ext>
            </a:extLst>
          </p:cNvPr>
          <p:cNvGraphicFramePr>
            <a:graphicFrameLocks noGrp="1"/>
          </p:cNvGraphicFramePr>
          <p:nvPr>
            <p:ph idx="1"/>
            <p:extLst>
              <p:ext uri="{D42A27DB-BD31-4B8C-83A1-F6EECF244321}">
                <p14:modId xmlns:p14="http://schemas.microsoft.com/office/powerpoint/2010/main" val="102800210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473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Empty speech bubbles">
            <a:extLst>
              <a:ext uri="{FF2B5EF4-FFF2-40B4-BE49-F238E27FC236}">
                <a16:creationId xmlns:a16="http://schemas.microsoft.com/office/drawing/2014/main" id="{383BBB32-1C7B-9DF5-66C2-18933DCA9013}"/>
              </a:ext>
            </a:extLst>
          </p:cNvPr>
          <p:cNvPicPr>
            <a:picLocks noChangeAspect="1"/>
          </p:cNvPicPr>
          <p:nvPr/>
        </p:nvPicPr>
        <p:blipFill rotWithShape="1">
          <a:blip r:embed="rId2"/>
          <a:srcRect l="34964" r="26469"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0D9EE42-2395-A5A9-C765-30F015A04509}"/>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5: They Meditate</a:t>
            </a:r>
            <a:endParaRPr lang="en-US" sz="3200">
              <a:solidFill>
                <a:srgbClr val="FEFFFF"/>
              </a:solidFill>
            </a:endParaRPr>
          </a:p>
        </p:txBody>
      </p:sp>
      <p:sp>
        <p:nvSpPr>
          <p:cNvPr id="3" name="Content Placeholder 2">
            <a:extLst>
              <a:ext uri="{FF2B5EF4-FFF2-40B4-BE49-F238E27FC236}">
                <a16:creationId xmlns:a16="http://schemas.microsoft.com/office/drawing/2014/main" id="{DD638E65-BD3E-8B66-7DDB-4D68666C5521}"/>
              </a:ext>
            </a:extLst>
          </p:cNvPr>
          <p:cNvSpPr>
            <a:spLocks noGrp="1"/>
          </p:cNvSpPr>
          <p:nvPr>
            <p:ph idx="1"/>
          </p:nvPr>
        </p:nvSpPr>
        <p:spPr>
          <a:xfrm>
            <a:off x="541866" y="2032000"/>
            <a:ext cx="7145867" cy="3879222"/>
          </a:xfrm>
        </p:spPr>
        <p:txBody>
          <a:bodyPr>
            <a:normAutofit fontScale="92500" lnSpcReduction="20000"/>
          </a:bodyPr>
          <a:lstStyle/>
          <a:p>
            <a:pPr>
              <a:lnSpc>
                <a:spcPct val="90000"/>
              </a:lnSpc>
            </a:pPr>
            <a:r>
              <a:rPr lang="en-HK" sz="1400">
                <a:solidFill>
                  <a:srgbClr val="FEFFFF"/>
                </a:solidFill>
              </a:rPr>
              <a:t>Four Common Meditation Methods</a:t>
            </a:r>
          </a:p>
          <a:p>
            <a:pPr lvl="1">
              <a:lnSpc>
                <a:spcPct val="90000"/>
              </a:lnSpc>
            </a:pPr>
            <a:r>
              <a:rPr lang="en-HK" sz="1400">
                <a:solidFill>
                  <a:srgbClr val="FEFFFF"/>
                </a:solidFill>
              </a:rPr>
              <a:t>1: </a:t>
            </a:r>
            <a:r>
              <a:rPr lang="en-HK" sz="1400" b="1">
                <a:solidFill>
                  <a:srgbClr val="FEFFFF"/>
                </a:solidFill>
              </a:rPr>
              <a:t>Mindfulness meditation </a:t>
            </a:r>
            <a:r>
              <a:rPr lang="en-HK" sz="1400">
                <a:solidFill>
                  <a:srgbClr val="FEFFFF"/>
                </a:solidFill>
              </a:rPr>
              <a:t>is when you focus on being aware of what you’re sensing and feeling in the moment, without judgment. </a:t>
            </a:r>
          </a:p>
          <a:p>
            <a:pPr lvl="2">
              <a:lnSpc>
                <a:spcPct val="90000"/>
              </a:lnSpc>
            </a:pPr>
            <a:r>
              <a:rPr lang="en-HK">
                <a:solidFill>
                  <a:srgbClr val="FEFFFF"/>
                </a:solidFill>
              </a:rPr>
              <a:t>It helps center the mind on the present rather than thinking about the past or future. </a:t>
            </a:r>
          </a:p>
          <a:p>
            <a:pPr lvl="2">
              <a:lnSpc>
                <a:spcPct val="90000"/>
              </a:lnSpc>
            </a:pPr>
            <a:r>
              <a:rPr lang="en-HK">
                <a:solidFill>
                  <a:srgbClr val="FEFFFF"/>
                </a:solidFill>
              </a:rPr>
              <a:t>For example, a mindfulness meditation you can do before bed is to lie down and really notice the sensations in your body from toe to head, then mindfully let each body part relax. </a:t>
            </a:r>
          </a:p>
          <a:p>
            <a:pPr lvl="1">
              <a:lnSpc>
                <a:spcPct val="90000"/>
              </a:lnSpc>
            </a:pPr>
            <a:r>
              <a:rPr lang="en-HK" sz="1400">
                <a:solidFill>
                  <a:srgbClr val="FEFFFF"/>
                </a:solidFill>
              </a:rPr>
              <a:t>2: </a:t>
            </a:r>
            <a:r>
              <a:rPr lang="en-HK" sz="1400" b="1">
                <a:solidFill>
                  <a:srgbClr val="FEFFFF"/>
                </a:solidFill>
              </a:rPr>
              <a:t>Mantra meditation</a:t>
            </a:r>
            <a:r>
              <a:rPr lang="en-HK" sz="1400">
                <a:solidFill>
                  <a:srgbClr val="FEFFFF"/>
                </a:solidFill>
              </a:rPr>
              <a:t>, also known as Transcendental Meditation (TM), is when you repeatedly recite a series of sounds called a mantra. </a:t>
            </a:r>
          </a:p>
          <a:p>
            <a:pPr lvl="2">
              <a:lnSpc>
                <a:spcPct val="90000"/>
              </a:lnSpc>
            </a:pPr>
            <a:r>
              <a:rPr lang="en-HK">
                <a:solidFill>
                  <a:srgbClr val="FEFFFF"/>
                </a:solidFill>
              </a:rPr>
              <a:t>There's usually a meaning behind the mantra. You can recite silently in your head or out loud with your voice. People often do it for 15-20 minutes twice a day while sitting with their eyes closed. </a:t>
            </a:r>
          </a:p>
          <a:p>
            <a:pPr lvl="2">
              <a:lnSpc>
                <a:spcPct val="90000"/>
              </a:lnSpc>
            </a:pPr>
            <a:r>
              <a:rPr lang="en-HK">
                <a:solidFill>
                  <a:srgbClr val="FEFFFF"/>
                </a:solidFill>
              </a:rPr>
              <a:t>For example, a common mantra is "om", which can mean infinite knowledge or “the sound by which the Lord is praised.” </a:t>
            </a:r>
          </a:p>
          <a:p>
            <a:pPr lvl="2">
              <a:lnSpc>
                <a:spcPct val="90000"/>
              </a:lnSpc>
            </a:pPr>
            <a:r>
              <a:rPr lang="en-HK">
                <a:solidFill>
                  <a:srgbClr val="FEFFFF"/>
                </a:solidFill>
              </a:rPr>
              <a:t>Another popular mantra in Buddhism is to recite Amitabha (ah-mee-tah-bah), which means infinite life and infinite enlightenment. When you understand the meaning, you're more willing to recite it. Who wouldn't want to have more life and enlightenment?</a:t>
            </a:r>
            <a:endParaRPr lang="en-US" i="1">
              <a:solidFill>
                <a:srgbClr val="FEFFFF"/>
              </a:solidFill>
            </a:endParaRPr>
          </a:p>
        </p:txBody>
      </p:sp>
    </p:spTree>
    <p:extLst>
      <p:ext uri="{BB962C8B-B14F-4D97-AF65-F5344CB8AC3E}">
        <p14:creationId xmlns:p14="http://schemas.microsoft.com/office/powerpoint/2010/main" val="393670142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al tic-tac-toe game pieces">
            <a:extLst>
              <a:ext uri="{FF2B5EF4-FFF2-40B4-BE49-F238E27FC236}">
                <a16:creationId xmlns:a16="http://schemas.microsoft.com/office/drawing/2014/main" id="{6253E184-701A-D00B-BA96-976915568EBA}"/>
              </a:ext>
            </a:extLst>
          </p:cNvPr>
          <p:cNvPicPr>
            <a:picLocks noChangeAspect="1"/>
          </p:cNvPicPr>
          <p:nvPr/>
        </p:nvPicPr>
        <p:blipFill rotWithShape="1">
          <a:blip r:embed="rId2">
            <a:alphaModFix amt="35000"/>
          </a:blip>
          <a:srcRect t="19239" b="5761"/>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30D9EE42-2395-A5A9-C765-30F015A04509}"/>
              </a:ext>
            </a:extLst>
          </p:cNvPr>
          <p:cNvSpPr>
            <a:spLocks noGrp="1"/>
          </p:cNvSpPr>
          <p:nvPr>
            <p:ph type="title"/>
          </p:nvPr>
        </p:nvSpPr>
        <p:spPr>
          <a:xfrm>
            <a:off x="2592925" y="624110"/>
            <a:ext cx="8911687" cy="1280890"/>
          </a:xfrm>
        </p:spPr>
        <p:txBody>
          <a:bodyPr>
            <a:normAutofit/>
          </a:bodyPr>
          <a:lstStyle/>
          <a:p>
            <a:r>
              <a:rPr lang="en-HK">
                <a:solidFill>
                  <a:srgbClr val="FFFFFF"/>
                </a:solidFill>
              </a:rPr>
              <a:t>Habit 5: They Meditate</a:t>
            </a:r>
            <a:endParaRPr lang="en-US">
              <a:solidFill>
                <a:srgbClr val="FFFFFF"/>
              </a:solidFill>
            </a:endParaRPr>
          </a:p>
        </p:txBody>
      </p:sp>
      <p:sp>
        <p:nvSpPr>
          <p:cNvPr id="3" name="Content Placeholder 2">
            <a:extLst>
              <a:ext uri="{FF2B5EF4-FFF2-40B4-BE49-F238E27FC236}">
                <a16:creationId xmlns:a16="http://schemas.microsoft.com/office/drawing/2014/main" id="{DD638E65-BD3E-8B66-7DDB-4D68666C5521}"/>
              </a:ext>
            </a:extLst>
          </p:cNvPr>
          <p:cNvSpPr>
            <a:spLocks noGrp="1"/>
          </p:cNvSpPr>
          <p:nvPr>
            <p:ph idx="1"/>
          </p:nvPr>
        </p:nvSpPr>
        <p:spPr>
          <a:xfrm>
            <a:off x="2589212" y="2133600"/>
            <a:ext cx="8915400" cy="3777622"/>
          </a:xfrm>
        </p:spPr>
        <p:txBody>
          <a:bodyPr>
            <a:normAutofit/>
          </a:bodyPr>
          <a:lstStyle/>
          <a:p>
            <a:pPr>
              <a:buClr>
                <a:srgbClr val="5C8BBB"/>
              </a:buClr>
            </a:pPr>
            <a:r>
              <a:rPr lang="en-HK" dirty="0"/>
              <a:t>3: </a:t>
            </a:r>
            <a:r>
              <a:rPr lang="en-HK" b="1" dirty="0"/>
              <a:t>Breathing exercises </a:t>
            </a:r>
            <a:r>
              <a:rPr lang="en-HK" dirty="0"/>
              <a:t>use conscious breathing to </a:t>
            </a:r>
            <a:r>
              <a:rPr lang="en-HK" dirty="0" err="1"/>
              <a:t>center</a:t>
            </a:r>
            <a:r>
              <a:rPr lang="en-HK" dirty="0"/>
              <a:t> the mind. </a:t>
            </a:r>
            <a:endParaRPr lang="en-HK"/>
          </a:p>
          <a:p>
            <a:pPr lvl="1">
              <a:buClr>
                <a:srgbClr val="5C8BBB"/>
              </a:buClr>
            </a:pPr>
            <a:r>
              <a:rPr lang="en-US" i="1" dirty="0">
                <a:hlinkClick r:id="rId3"/>
              </a:rPr>
              <a:t>https://www.youtube.com/watch?v=_QTJOAI0UoU&amp;t=253s&amp;ab_channel=TEDxTalks</a:t>
            </a:r>
            <a:r>
              <a:rPr lang="en-HK" i="1" dirty="0"/>
              <a:t> (starting from 4:13)</a:t>
            </a:r>
            <a:endParaRPr lang="en-HK" i="1"/>
          </a:p>
          <a:p>
            <a:pPr lvl="1">
              <a:buClr>
                <a:srgbClr val="5C8BBB"/>
              </a:buClr>
            </a:pPr>
            <a:r>
              <a:rPr lang="en-HK" dirty="0"/>
              <a:t>Lucas Rockwood explains that our breath affects of nervous system, and conscious breathing can help us to reset our nervous system from stress back to normal. </a:t>
            </a:r>
            <a:endParaRPr lang="en-HK"/>
          </a:p>
          <a:p>
            <a:pPr lvl="1">
              <a:buClr>
                <a:srgbClr val="5C8BBB"/>
              </a:buClr>
            </a:pPr>
            <a:r>
              <a:rPr lang="en-HK" dirty="0"/>
              <a:t>To do that, we simply need to breathe in through the nose for 4 seconds, then out through the nose for 4 seconds. Do that 10 times. If we want to really relax and calm down, we can breathe in for a count of 4 and out for a count of 8. Do it 10 times, and you should feel much more relaxed. </a:t>
            </a:r>
            <a:endParaRPr lang="en-US"/>
          </a:p>
        </p:txBody>
      </p:sp>
    </p:spTree>
    <p:extLst>
      <p:ext uri="{BB962C8B-B14F-4D97-AF65-F5344CB8AC3E}">
        <p14:creationId xmlns:p14="http://schemas.microsoft.com/office/powerpoint/2010/main" val="9622424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E556237-2D9A-7F8A-51D7-3D79EDA44CB8}"/>
              </a:ext>
            </a:extLst>
          </p:cNvPr>
          <p:cNvSpPr>
            <a:spLocks noGrp="1"/>
          </p:cNvSpPr>
          <p:nvPr>
            <p:ph type="title"/>
          </p:nvPr>
        </p:nvSpPr>
        <p:spPr>
          <a:xfrm>
            <a:off x="6483096" y="624110"/>
            <a:ext cx="5021516" cy="1280890"/>
          </a:xfrm>
        </p:spPr>
        <p:txBody>
          <a:bodyPr>
            <a:normAutofit/>
          </a:bodyPr>
          <a:lstStyle/>
          <a:p>
            <a:r>
              <a:rPr lang="en-US" dirty="0"/>
              <a:t>Unit 2: Mental Health (21 hours) </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ight bulb on yellow background with sketched light beams and cord">
            <a:extLst>
              <a:ext uri="{FF2B5EF4-FFF2-40B4-BE49-F238E27FC236}">
                <a16:creationId xmlns:a16="http://schemas.microsoft.com/office/drawing/2014/main" id="{D5B3CF01-460D-4059-F96A-24B0CB366337}"/>
              </a:ext>
            </a:extLst>
          </p:cNvPr>
          <p:cNvPicPr>
            <a:picLocks noChangeAspect="1"/>
          </p:cNvPicPr>
          <p:nvPr/>
        </p:nvPicPr>
        <p:blipFill rotWithShape="1">
          <a:blip r:embed="rId2"/>
          <a:srcRect l="51185" r="6927"/>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E3C3B6A-84E9-737A-47AB-6C0A60B28168}"/>
              </a:ext>
            </a:extLst>
          </p:cNvPr>
          <p:cNvSpPr>
            <a:spLocks noGrp="1"/>
          </p:cNvSpPr>
          <p:nvPr>
            <p:ph idx="1"/>
          </p:nvPr>
        </p:nvSpPr>
        <p:spPr>
          <a:xfrm>
            <a:off x="6438191" y="2133600"/>
            <a:ext cx="5066419" cy="3777622"/>
          </a:xfrm>
        </p:spPr>
        <p:txBody>
          <a:bodyPr>
            <a:normAutofit fontScale="92500" lnSpcReduction="10000"/>
          </a:bodyPr>
          <a:lstStyle/>
          <a:p>
            <a:r>
              <a:rPr lang="en-US" dirty="0"/>
              <a:t>Tentative schedule: </a:t>
            </a:r>
          </a:p>
          <a:p>
            <a:pPr lvl="1"/>
            <a:r>
              <a:rPr lang="en-US" b="1" dirty="0">
                <a:solidFill>
                  <a:srgbClr val="FF0000"/>
                </a:solidFill>
              </a:rPr>
              <a:t>Lesson 2.1 – Stress (16 May 2023)</a:t>
            </a:r>
          </a:p>
          <a:p>
            <a:pPr lvl="1"/>
            <a:r>
              <a:rPr lang="en-US" b="1" dirty="0"/>
              <a:t>Lesson 2.2 – Happiness (17 May 2023)</a:t>
            </a:r>
          </a:p>
          <a:p>
            <a:pPr lvl="1"/>
            <a:r>
              <a:rPr lang="en-US" b="1" dirty="0"/>
              <a:t>Lesson 2.3 – Relationship (18 May 2023)</a:t>
            </a:r>
          </a:p>
          <a:p>
            <a:pPr lvl="1"/>
            <a:r>
              <a:rPr lang="en-US" b="1" dirty="0"/>
              <a:t>Lesson 2.4 – Purpose (19 May 2023)</a:t>
            </a:r>
          </a:p>
          <a:p>
            <a:pPr lvl="1"/>
            <a:r>
              <a:rPr lang="en-US" b="1" dirty="0"/>
              <a:t>Lesson 2.5 – Mental Illness (23 May 2023)</a:t>
            </a:r>
          </a:p>
          <a:p>
            <a:pPr lvl="1"/>
            <a:r>
              <a:rPr lang="en-US" b="1" dirty="0"/>
              <a:t>Lesson 2.6 - Doctor in the House Episode 2 (24 May 2023)</a:t>
            </a:r>
          </a:p>
          <a:p>
            <a:pPr lvl="1"/>
            <a:r>
              <a:rPr lang="en-US" b="1" dirty="0"/>
              <a:t>Lesson 2.7 – Assignment 2 Presentation (25 May 2023)</a:t>
            </a:r>
            <a:endParaRPr lang="en-US" dirty="0"/>
          </a:p>
          <a:p>
            <a:pPr lvl="1"/>
            <a:r>
              <a:rPr lang="en-US" b="1" dirty="0">
                <a:solidFill>
                  <a:schemeClr val="bg2">
                    <a:lumMod val="50000"/>
                  </a:schemeClr>
                </a:solidFill>
              </a:rPr>
              <a:t>Lesson 2.8 – Midterm test review </a:t>
            </a:r>
          </a:p>
          <a:p>
            <a:pPr lvl="1"/>
            <a:r>
              <a:rPr lang="en-US" b="1" dirty="0">
                <a:solidFill>
                  <a:schemeClr val="bg2">
                    <a:lumMod val="50000"/>
                  </a:schemeClr>
                </a:solidFill>
              </a:rPr>
              <a:t>Lesson 2.9 – Midterm test </a:t>
            </a:r>
          </a:p>
        </p:txBody>
      </p:sp>
    </p:spTree>
    <p:extLst>
      <p:ext uri="{BB962C8B-B14F-4D97-AF65-F5344CB8AC3E}">
        <p14:creationId xmlns:p14="http://schemas.microsoft.com/office/powerpoint/2010/main" val="3247989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0D9EE42-2395-A5A9-C765-30F015A04509}"/>
              </a:ext>
            </a:extLst>
          </p:cNvPr>
          <p:cNvSpPr>
            <a:spLocks noGrp="1"/>
          </p:cNvSpPr>
          <p:nvPr>
            <p:ph type="title"/>
          </p:nvPr>
        </p:nvSpPr>
        <p:spPr>
          <a:xfrm>
            <a:off x="4659520" y="624110"/>
            <a:ext cx="6845092" cy="1280890"/>
          </a:xfrm>
        </p:spPr>
        <p:txBody>
          <a:bodyPr>
            <a:normAutofit/>
          </a:bodyPr>
          <a:lstStyle/>
          <a:p>
            <a:r>
              <a:rPr lang="en-HK" dirty="0"/>
              <a:t>Habit 5: They Meditate</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One glowing light bulb in sea of unlit bulbs">
            <a:extLst>
              <a:ext uri="{FF2B5EF4-FFF2-40B4-BE49-F238E27FC236}">
                <a16:creationId xmlns:a16="http://schemas.microsoft.com/office/drawing/2014/main" id="{85699B95-1C02-1D25-7A1A-A1719B399A4C}"/>
              </a:ext>
            </a:extLst>
          </p:cNvPr>
          <p:cNvPicPr>
            <a:picLocks noChangeAspect="1"/>
          </p:cNvPicPr>
          <p:nvPr/>
        </p:nvPicPr>
        <p:blipFill rotWithShape="1">
          <a:blip r:embed="rId2"/>
          <a:srcRect l="37511" r="32737"/>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DD638E65-BD3E-8B66-7DDB-4D68666C5521}"/>
              </a:ext>
            </a:extLst>
          </p:cNvPr>
          <p:cNvSpPr>
            <a:spLocks noGrp="1"/>
          </p:cNvSpPr>
          <p:nvPr>
            <p:ph idx="1"/>
          </p:nvPr>
        </p:nvSpPr>
        <p:spPr>
          <a:xfrm>
            <a:off x="4656667" y="2133600"/>
            <a:ext cx="6847944" cy="3777622"/>
          </a:xfrm>
        </p:spPr>
        <p:txBody>
          <a:bodyPr>
            <a:normAutofit/>
          </a:bodyPr>
          <a:lstStyle/>
          <a:p>
            <a:r>
              <a:rPr lang="en-HK" dirty="0"/>
              <a:t>4: </a:t>
            </a:r>
            <a:r>
              <a:rPr lang="en-HK" b="1" dirty="0"/>
              <a:t>Visualization</a:t>
            </a:r>
            <a:r>
              <a:rPr lang="en-HK" dirty="0"/>
              <a:t> is when you imagine a positive emotion in great detail. </a:t>
            </a:r>
          </a:p>
          <a:p>
            <a:pPr lvl="1"/>
            <a:r>
              <a:rPr lang="en-HK" dirty="0"/>
              <a:t>For example, you can close your eyes and visualize love and gratitude for someone you love as a ball of energy, and then imagine sending that energy to that person. </a:t>
            </a:r>
          </a:p>
          <a:p>
            <a:pPr lvl="1"/>
            <a:r>
              <a:rPr lang="en-HK" dirty="0"/>
              <a:t>Another example is to imagine the future event you’re anticipating and how you will act as your best self in that event. Then when the actual event comes, your mind will feel calm and prepared like it did during the visualization meditation.</a:t>
            </a:r>
            <a:endParaRPr lang="en-US" dirty="0"/>
          </a:p>
        </p:txBody>
      </p:sp>
    </p:spTree>
    <p:extLst>
      <p:ext uri="{BB962C8B-B14F-4D97-AF65-F5344CB8AC3E}">
        <p14:creationId xmlns:p14="http://schemas.microsoft.com/office/powerpoint/2010/main" val="3908319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Graph on document with pen">
            <a:extLst>
              <a:ext uri="{FF2B5EF4-FFF2-40B4-BE49-F238E27FC236}">
                <a16:creationId xmlns:a16="http://schemas.microsoft.com/office/drawing/2014/main" id="{2D902A60-D181-17B5-3148-769AEE3E5849}"/>
              </a:ext>
            </a:extLst>
          </p:cNvPr>
          <p:cNvPicPr>
            <a:picLocks noChangeAspect="1"/>
          </p:cNvPicPr>
          <p:nvPr/>
        </p:nvPicPr>
        <p:blipFill rotWithShape="1">
          <a:blip r:embed="rId2"/>
          <a:srcRect l="37578" r="23855"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75B2B2-72C1-F0AB-0C79-DD9665EB2753}"/>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6: They Nurture Relationships</a:t>
            </a:r>
            <a:endParaRPr lang="en-US" sz="3200">
              <a:solidFill>
                <a:srgbClr val="FEFFFF"/>
              </a:solidFill>
            </a:endParaRPr>
          </a:p>
        </p:txBody>
      </p:sp>
      <p:sp>
        <p:nvSpPr>
          <p:cNvPr id="3" name="Content Placeholder 2">
            <a:extLst>
              <a:ext uri="{FF2B5EF4-FFF2-40B4-BE49-F238E27FC236}">
                <a16:creationId xmlns:a16="http://schemas.microsoft.com/office/drawing/2014/main" id="{F2253BEC-5223-E996-ADF5-66A0C54C20F9}"/>
              </a:ext>
            </a:extLst>
          </p:cNvPr>
          <p:cNvSpPr>
            <a:spLocks noGrp="1"/>
          </p:cNvSpPr>
          <p:nvPr>
            <p:ph idx="1"/>
          </p:nvPr>
        </p:nvSpPr>
        <p:spPr>
          <a:xfrm>
            <a:off x="541866" y="2032000"/>
            <a:ext cx="7145867" cy="3879222"/>
          </a:xfrm>
        </p:spPr>
        <p:txBody>
          <a:bodyPr>
            <a:normAutofit/>
          </a:bodyPr>
          <a:lstStyle/>
          <a:p>
            <a:r>
              <a:rPr lang="en-HK">
                <a:solidFill>
                  <a:srgbClr val="FEFFFF"/>
                </a:solidFill>
              </a:rPr>
              <a:t>Professor Robert Waldinger is the fourth and current direct of the Harvard Study of Adult Development, which tracked the lives of 724 men over 75 years. It is the longest study done on researching what makes a happy and healthy life, and Waldinger shares the results in his TED Talk.</a:t>
            </a:r>
          </a:p>
          <a:p>
            <a:r>
              <a:rPr lang="en-US">
                <a:solidFill>
                  <a:srgbClr val="FEFFFF"/>
                </a:solidFill>
                <a:hlinkClick r:id="rId3"/>
              </a:rPr>
              <a:t>https://www.ted.com/talks/robert_waldinger_what_makes_a_good_life_lessons_from_the_longest_study_on_happiness/c?language=en</a:t>
            </a:r>
            <a:endParaRPr lang="en-HK">
              <a:solidFill>
                <a:srgbClr val="FEFFFF"/>
              </a:solidFill>
            </a:endParaRPr>
          </a:p>
          <a:p>
            <a:r>
              <a:rPr lang="en-HK" i="1">
                <a:solidFill>
                  <a:srgbClr val="FEFFFF"/>
                </a:solidFill>
              </a:rPr>
              <a:t>“The clearest message that we get from this 75-year study is this: Good relationships keep us happier and healthier. Period.” </a:t>
            </a:r>
            <a:r>
              <a:rPr lang="en-HK">
                <a:solidFill>
                  <a:srgbClr val="FEFFFF"/>
                </a:solidFill>
              </a:rPr>
              <a:t>–Robert Waldinger</a:t>
            </a:r>
            <a:endParaRPr lang="en-US">
              <a:solidFill>
                <a:srgbClr val="FEFFFF"/>
              </a:solidFill>
            </a:endParaRPr>
          </a:p>
        </p:txBody>
      </p:sp>
    </p:spTree>
    <p:extLst>
      <p:ext uri="{BB962C8B-B14F-4D97-AF65-F5344CB8AC3E}">
        <p14:creationId xmlns:p14="http://schemas.microsoft.com/office/powerpoint/2010/main" val="307860868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EE620612-9DB1-AE12-FEFC-5369949CF416}"/>
              </a:ext>
            </a:extLst>
          </p:cNvPr>
          <p:cNvSpPr>
            <a:spLocks noGrp="1"/>
          </p:cNvSpPr>
          <p:nvPr>
            <p:ph type="title"/>
          </p:nvPr>
        </p:nvSpPr>
        <p:spPr>
          <a:xfrm>
            <a:off x="4659520" y="624110"/>
            <a:ext cx="6845092" cy="1280890"/>
          </a:xfrm>
        </p:spPr>
        <p:txBody>
          <a:bodyPr>
            <a:normAutofit/>
          </a:bodyPr>
          <a:lstStyle/>
          <a:p>
            <a:r>
              <a:rPr lang="en-HK" dirty="0"/>
              <a:t>Habit 6: They Nurture Relationships</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Hands holding each other's wrists and interlinked to form a circle">
            <a:extLst>
              <a:ext uri="{FF2B5EF4-FFF2-40B4-BE49-F238E27FC236}">
                <a16:creationId xmlns:a16="http://schemas.microsoft.com/office/drawing/2014/main" id="{D3F90549-3684-EFFA-8E21-1EB23C940B05}"/>
              </a:ext>
            </a:extLst>
          </p:cNvPr>
          <p:cNvPicPr>
            <a:picLocks noChangeAspect="1"/>
          </p:cNvPicPr>
          <p:nvPr/>
        </p:nvPicPr>
        <p:blipFill rotWithShape="1">
          <a:blip r:embed="rId2"/>
          <a:srcRect l="38578" r="34942"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68F75FFB-4E82-65BD-C60D-41F097D30EED}"/>
              </a:ext>
            </a:extLst>
          </p:cNvPr>
          <p:cNvSpPr>
            <a:spLocks noGrp="1"/>
          </p:cNvSpPr>
          <p:nvPr>
            <p:ph idx="1"/>
          </p:nvPr>
        </p:nvSpPr>
        <p:spPr>
          <a:xfrm>
            <a:off x="4656667" y="2133600"/>
            <a:ext cx="6847944" cy="3777622"/>
          </a:xfrm>
        </p:spPr>
        <p:txBody>
          <a:bodyPr>
            <a:normAutofit/>
          </a:bodyPr>
          <a:lstStyle/>
          <a:p>
            <a:r>
              <a:rPr lang="en-HK" dirty="0"/>
              <a:t>The study found that people who are more socially connected to family, friends, and community, are happier, physically healthier, and live longer than those who are less well connected. But it’s not about the number of social connections, but rather about the quality.</a:t>
            </a:r>
          </a:p>
          <a:p>
            <a:r>
              <a:rPr lang="en-HK" dirty="0"/>
              <a:t>Waldinger explains that good relationships aren’t necessarily relationships where people never have conflicts. Some healthy couples do bicker with each out a lot. The important thing is that you feel you can really count on the other person to be there for you when things get rough. That’s a good relationship.</a:t>
            </a:r>
            <a:endParaRPr lang="en-US" dirty="0"/>
          </a:p>
        </p:txBody>
      </p:sp>
    </p:spTree>
    <p:extLst>
      <p:ext uri="{BB962C8B-B14F-4D97-AF65-F5344CB8AC3E}">
        <p14:creationId xmlns:p14="http://schemas.microsoft.com/office/powerpoint/2010/main" val="265937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ock with a love heart">
            <a:extLst>
              <a:ext uri="{FF2B5EF4-FFF2-40B4-BE49-F238E27FC236}">
                <a16:creationId xmlns:a16="http://schemas.microsoft.com/office/drawing/2014/main" id="{656172AD-AA23-7116-E75A-B14BD84B6B51}"/>
              </a:ext>
            </a:extLst>
          </p:cNvPr>
          <p:cNvPicPr>
            <a:picLocks noChangeAspect="1"/>
          </p:cNvPicPr>
          <p:nvPr/>
        </p:nvPicPr>
        <p:blipFill rotWithShape="1">
          <a:blip r:embed="rId2"/>
          <a:srcRect l="34025" r="33475"/>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DC9913-7ED0-55D5-CB30-CAAFB1CA6EFA}"/>
              </a:ext>
            </a:extLst>
          </p:cNvPr>
          <p:cNvSpPr>
            <a:spLocks noGrp="1"/>
          </p:cNvSpPr>
          <p:nvPr>
            <p:ph type="title"/>
          </p:nvPr>
        </p:nvSpPr>
        <p:spPr>
          <a:xfrm>
            <a:off x="541867" y="787400"/>
            <a:ext cx="7145866" cy="778933"/>
          </a:xfrm>
        </p:spPr>
        <p:txBody>
          <a:bodyPr anchor="ctr">
            <a:normAutofit/>
          </a:bodyPr>
          <a:lstStyle/>
          <a:p>
            <a:r>
              <a:rPr lang="en-HK" sz="3200">
                <a:solidFill>
                  <a:srgbClr val="FEFFFF"/>
                </a:solidFill>
              </a:rPr>
              <a:t>Habit 6: They Nurture Relationships</a:t>
            </a:r>
            <a:endParaRPr lang="en-US" sz="3200">
              <a:solidFill>
                <a:srgbClr val="FEFFFF"/>
              </a:solidFill>
            </a:endParaRPr>
          </a:p>
        </p:txBody>
      </p:sp>
      <p:sp>
        <p:nvSpPr>
          <p:cNvPr id="3" name="Content Placeholder 2">
            <a:extLst>
              <a:ext uri="{FF2B5EF4-FFF2-40B4-BE49-F238E27FC236}">
                <a16:creationId xmlns:a16="http://schemas.microsoft.com/office/drawing/2014/main" id="{AA818FFF-8654-037A-3149-C7A296263E45}"/>
              </a:ext>
            </a:extLst>
          </p:cNvPr>
          <p:cNvSpPr>
            <a:spLocks noGrp="1"/>
          </p:cNvSpPr>
          <p:nvPr>
            <p:ph idx="1"/>
          </p:nvPr>
        </p:nvSpPr>
        <p:spPr>
          <a:xfrm>
            <a:off x="541866" y="2032000"/>
            <a:ext cx="7145867" cy="3879222"/>
          </a:xfrm>
        </p:spPr>
        <p:txBody>
          <a:bodyPr>
            <a:normAutofit/>
          </a:bodyPr>
          <a:lstStyle/>
          <a:p>
            <a:pPr>
              <a:lnSpc>
                <a:spcPct val="90000"/>
              </a:lnSpc>
            </a:pPr>
            <a:r>
              <a:rPr lang="en-HK">
                <a:solidFill>
                  <a:srgbClr val="FEFFFF"/>
                </a:solidFill>
              </a:rPr>
              <a:t>On the other hand, relationship conflicts are extremely stressful and toxic to the body. </a:t>
            </a:r>
          </a:p>
          <a:p>
            <a:pPr>
              <a:lnSpc>
                <a:spcPct val="90000"/>
              </a:lnSpc>
            </a:pPr>
            <a:r>
              <a:rPr lang="en-HK" i="1">
                <a:solidFill>
                  <a:srgbClr val="FEFFFF"/>
                </a:solidFill>
              </a:rPr>
              <a:t>“Our most happily partnered men and women reported, in their 80s, that on the days when they had more physical pain, their mood stayed just as happy. But the people who were in unhappy relationships, on the days when they reported more physical pain, it was magnified by more emotional pain.”</a:t>
            </a:r>
            <a:r>
              <a:rPr lang="en-HK">
                <a:solidFill>
                  <a:srgbClr val="FEFFFF"/>
                </a:solidFill>
              </a:rPr>
              <a:t> –Robert Waldinger</a:t>
            </a:r>
          </a:p>
          <a:p>
            <a:pPr>
              <a:lnSpc>
                <a:spcPct val="90000"/>
              </a:lnSpc>
            </a:pPr>
            <a:r>
              <a:rPr lang="en-HK">
                <a:solidFill>
                  <a:srgbClr val="FEFFFF"/>
                </a:solidFill>
              </a:rPr>
              <a:t>If you have great relationships with family and friends, you can turn to them to help you during stressful times. If you have bad relationships with them, then they will be a source of stress, and you should work on improving those relationships.</a:t>
            </a:r>
            <a:endParaRPr lang="en-US">
              <a:solidFill>
                <a:srgbClr val="FEFFFF"/>
              </a:solidFill>
            </a:endParaRPr>
          </a:p>
        </p:txBody>
      </p:sp>
    </p:spTree>
    <p:extLst>
      <p:ext uri="{BB962C8B-B14F-4D97-AF65-F5344CB8AC3E}">
        <p14:creationId xmlns:p14="http://schemas.microsoft.com/office/powerpoint/2010/main" val="293566245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DC9913-7ED0-55D5-CB30-CAAFB1CA6EFA}"/>
              </a:ext>
            </a:extLst>
          </p:cNvPr>
          <p:cNvSpPr>
            <a:spLocks noGrp="1"/>
          </p:cNvSpPr>
          <p:nvPr>
            <p:ph type="title"/>
          </p:nvPr>
        </p:nvSpPr>
        <p:spPr>
          <a:xfrm>
            <a:off x="3373062" y="624110"/>
            <a:ext cx="8131550" cy="1280890"/>
          </a:xfrm>
        </p:spPr>
        <p:txBody>
          <a:bodyPr>
            <a:normAutofit/>
          </a:bodyPr>
          <a:lstStyle/>
          <a:p>
            <a:r>
              <a:rPr lang="en-HK" dirty="0"/>
              <a:t>Habit 7: They Connect to a Strong Purpose</a:t>
            </a:r>
            <a:endParaRPr lang="en-US"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A818FFF-8654-037A-3149-C7A296263E45}"/>
              </a:ext>
            </a:extLst>
          </p:cNvPr>
          <p:cNvSpPr>
            <a:spLocks noGrp="1"/>
          </p:cNvSpPr>
          <p:nvPr>
            <p:ph idx="1"/>
          </p:nvPr>
        </p:nvSpPr>
        <p:spPr>
          <a:xfrm>
            <a:off x="3373062" y="2133600"/>
            <a:ext cx="8131550" cy="3777622"/>
          </a:xfrm>
        </p:spPr>
        <p:txBody>
          <a:bodyPr>
            <a:normAutofit/>
          </a:bodyPr>
          <a:lstStyle/>
          <a:p>
            <a:r>
              <a:rPr lang="en-HK" dirty="0"/>
              <a:t>In this context, purpose means serving others. </a:t>
            </a:r>
          </a:p>
          <a:p>
            <a:r>
              <a:rPr lang="en-HK" dirty="0"/>
              <a:t>When we are serving others, we are motivated by gratitude and love. </a:t>
            </a:r>
          </a:p>
          <a:p>
            <a:pPr lvl="1"/>
            <a:r>
              <a:rPr lang="en-HK" dirty="0"/>
              <a:t>These two motivations give us a strong purpose.</a:t>
            </a:r>
          </a:p>
          <a:p>
            <a:pPr lvl="1"/>
            <a:r>
              <a:rPr lang="en-HK" dirty="0"/>
              <a:t>If we only think about our own selfish desires, then we will live a stressful life. </a:t>
            </a:r>
          </a:p>
          <a:p>
            <a:pPr lvl="1"/>
            <a:r>
              <a:rPr lang="en-HK" dirty="0"/>
              <a:t>As Seneca said</a:t>
            </a:r>
            <a:r>
              <a:rPr lang="en-HK" i="1" dirty="0"/>
              <a:t>, ”It is inevitable that life will be not just very short but very miserable for those who acquire by great toil what they must keep by greater toil."</a:t>
            </a:r>
            <a:endParaRPr lang="en-US" i="1" dirty="0"/>
          </a:p>
        </p:txBody>
      </p:sp>
    </p:spTree>
    <p:extLst>
      <p:ext uri="{BB962C8B-B14F-4D97-AF65-F5344CB8AC3E}">
        <p14:creationId xmlns:p14="http://schemas.microsoft.com/office/powerpoint/2010/main" val="1639642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Exclamation mark on a yellow background">
            <a:extLst>
              <a:ext uri="{FF2B5EF4-FFF2-40B4-BE49-F238E27FC236}">
                <a16:creationId xmlns:a16="http://schemas.microsoft.com/office/drawing/2014/main" id="{A18E4384-7D60-F6CE-4BAF-A8EFE800C240}"/>
              </a:ext>
            </a:extLst>
          </p:cNvPr>
          <p:cNvPicPr>
            <a:picLocks noChangeAspect="1"/>
          </p:cNvPicPr>
          <p:nvPr/>
        </p:nvPicPr>
        <p:blipFill rotWithShape="1">
          <a:blip r:embed="rId2"/>
          <a:srcRect l="34792" r="21875"/>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DC9913-7ED0-55D5-CB30-CAAFB1CA6EFA}"/>
              </a:ext>
            </a:extLst>
          </p:cNvPr>
          <p:cNvSpPr>
            <a:spLocks noGrp="1"/>
          </p:cNvSpPr>
          <p:nvPr>
            <p:ph type="title"/>
          </p:nvPr>
        </p:nvSpPr>
        <p:spPr>
          <a:xfrm>
            <a:off x="541867" y="787400"/>
            <a:ext cx="7145866" cy="778933"/>
          </a:xfrm>
        </p:spPr>
        <p:txBody>
          <a:bodyPr anchor="ctr">
            <a:normAutofit/>
          </a:bodyPr>
          <a:lstStyle/>
          <a:p>
            <a:pPr>
              <a:lnSpc>
                <a:spcPct val="90000"/>
              </a:lnSpc>
            </a:pPr>
            <a:r>
              <a:rPr lang="en-HK" sz="2500">
                <a:solidFill>
                  <a:srgbClr val="FEFFFF"/>
                </a:solidFill>
              </a:rPr>
              <a:t>Habit 7: They Connect to a Strong Purpose</a:t>
            </a:r>
            <a:endParaRPr lang="en-US" sz="2500">
              <a:solidFill>
                <a:srgbClr val="FEFFFF"/>
              </a:solidFill>
            </a:endParaRPr>
          </a:p>
        </p:txBody>
      </p:sp>
      <p:sp>
        <p:nvSpPr>
          <p:cNvPr id="3" name="Content Placeholder 2">
            <a:extLst>
              <a:ext uri="{FF2B5EF4-FFF2-40B4-BE49-F238E27FC236}">
                <a16:creationId xmlns:a16="http://schemas.microsoft.com/office/drawing/2014/main" id="{AA818FFF-8654-037A-3149-C7A296263E45}"/>
              </a:ext>
            </a:extLst>
          </p:cNvPr>
          <p:cNvSpPr>
            <a:spLocks noGrp="1"/>
          </p:cNvSpPr>
          <p:nvPr>
            <p:ph idx="1"/>
          </p:nvPr>
        </p:nvSpPr>
        <p:spPr>
          <a:xfrm>
            <a:off x="541866" y="2032000"/>
            <a:ext cx="7145867" cy="3879222"/>
          </a:xfrm>
        </p:spPr>
        <p:txBody>
          <a:bodyPr>
            <a:normAutofit/>
          </a:bodyPr>
          <a:lstStyle/>
          <a:p>
            <a:pPr>
              <a:lnSpc>
                <a:spcPct val="90000"/>
              </a:lnSpc>
            </a:pPr>
            <a:r>
              <a:rPr lang="en-HK">
                <a:solidFill>
                  <a:srgbClr val="FEFFFF"/>
                </a:solidFill>
              </a:rPr>
              <a:t>Dr. Karl Menninger was a leading psychiatrist in the US, and one time, he was giving a keynote speech to 5000 psychologists and psychiatrists. </a:t>
            </a:r>
          </a:p>
          <a:p>
            <a:pPr>
              <a:lnSpc>
                <a:spcPct val="90000"/>
              </a:lnSpc>
            </a:pPr>
            <a:r>
              <a:rPr lang="en-HK">
                <a:solidFill>
                  <a:srgbClr val="FEFFFF"/>
                </a:solidFill>
              </a:rPr>
              <a:t>After the presentation was the Q&amp;A period. Somebody asked, “Dr. Menninger, if you were to meet a person about to have a nervous breakdown, what would you advise them to do?” </a:t>
            </a:r>
          </a:p>
          <a:p>
            <a:pPr>
              <a:lnSpc>
                <a:spcPct val="90000"/>
              </a:lnSpc>
            </a:pPr>
            <a:r>
              <a:rPr lang="en-HK">
                <a:solidFill>
                  <a:srgbClr val="FEFFFF"/>
                </a:solidFill>
              </a:rPr>
              <a:t>The audience all thought he might say get some professional help since they all are in that profession. But Dr. Menninger surprised them. He said, “Lock up your house, go across the railway tracks, find someone in need and do something to help that person. You’ll almost always get healthy."</a:t>
            </a:r>
            <a:endParaRPr lang="en-US" i="1">
              <a:solidFill>
                <a:srgbClr val="FEFFFF"/>
              </a:solidFill>
            </a:endParaRPr>
          </a:p>
        </p:txBody>
      </p:sp>
    </p:spTree>
    <p:extLst>
      <p:ext uri="{BB962C8B-B14F-4D97-AF65-F5344CB8AC3E}">
        <p14:creationId xmlns:p14="http://schemas.microsoft.com/office/powerpoint/2010/main" val="69950743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Vegetables and fruits in a row">
            <a:extLst>
              <a:ext uri="{FF2B5EF4-FFF2-40B4-BE49-F238E27FC236}">
                <a16:creationId xmlns:a16="http://schemas.microsoft.com/office/drawing/2014/main" id="{E32D7BDE-D7D4-E182-FDB2-8C2918CD1C77}"/>
              </a:ext>
            </a:extLst>
          </p:cNvPr>
          <p:cNvPicPr>
            <a:picLocks noChangeAspect="1"/>
          </p:cNvPicPr>
          <p:nvPr/>
        </p:nvPicPr>
        <p:blipFill rotWithShape="1">
          <a:blip r:embed="rId2"/>
          <a:srcRect l="18874" r="42559"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C1447AB-5853-8D9F-85C1-383949D51BF9}"/>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Classwork 2.1 (part 2)</a:t>
            </a:r>
          </a:p>
        </p:txBody>
      </p:sp>
      <p:sp>
        <p:nvSpPr>
          <p:cNvPr id="3" name="Content Placeholder 2">
            <a:extLst>
              <a:ext uri="{FF2B5EF4-FFF2-40B4-BE49-F238E27FC236}">
                <a16:creationId xmlns:a16="http://schemas.microsoft.com/office/drawing/2014/main" id="{80C520F5-C4C7-808A-2EF1-090326C3D97D}"/>
              </a:ext>
            </a:extLst>
          </p:cNvPr>
          <p:cNvSpPr>
            <a:spLocks noGrp="1"/>
          </p:cNvSpPr>
          <p:nvPr>
            <p:ph idx="1"/>
          </p:nvPr>
        </p:nvSpPr>
        <p:spPr>
          <a:xfrm>
            <a:off x="541866" y="2032000"/>
            <a:ext cx="7145867" cy="3879222"/>
          </a:xfrm>
        </p:spPr>
        <p:txBody>
          <a:bodyPr>
            <a:normAutofit/>
          </a:bodyPr>
          <a:lstStyle/>
          <a:p>
            <a:pPr>
              <a:buFont typeface="+mj-lt"/>
              <a:buAutoNum type="arabicPeriod"/>
            </a:pPr>
            <a:r>
              <a:rPr lang="en-HK" b="0" i="0" dirty="0">
                <a:solidFill>
                  <a:srgbClr val="FEFFFF"/>
                </a:solidFill>
                <a:effectLst/>
                <a:latin typeface="Open Sans" panose="020B0606030504020204" pitchFamily="34" charset="0"/>
              </a:rPr>
              <a:t>What kinds of foods cause stress to the body?</a:t>
            </a:r>
          </a:p>
          <a:p>
            <a:pPr>
              <a:buFont typeface="+mj-lt"/>
              <a:buAutoNum type="arabicPeriod"/>
            </a:pPr>
            <a:r>
              <a:rPr lang="en-HK" b="0" i="0" dirty="0">
                <a:solidFill>
                  <a:srgbClr val="FEFFFF"/>
                </a:solidFill>
                <a:effectLst/>
                <a:latin typeface="Open Sans" panose="020B0606030504020204" pitchFamily="34" charset="0"/>
              </a:rPr>
              <a:t>Use the 5 steps for reframing a stressful situation into something stressful in your life.</a:t>
            </a:r>
          </a:p>
          <a:p>
            <a:pPr>
              <a:buFont typeface="+mj-lt"/>
              <a:buAutoNum type="arabicPeriod"/>
            </a:pPr>
            <a:r>
              <a:rPr lang="en-HK" b="0" i="0" dirty="0">
                <a:solidFill>
                  <a:srgbClr val="FEFFFF"/>
                </a:solidFill>
                <a:effectLst/>
                <a:latin typeface="Open Sans" panose="020B0606030504020204" pitchFamily="34" charset="0"/>
              </a:rPr>
              <a:t>Explain four common types of meditation.</a:t>
            </a:r>
          </a:p>
          <a:p>
            <a:pPr>
              <a:buFont typeface="+mj-lt"/>
              <a:buAutoNum type="arabicPeriod"/>
            </a:pPr>
            <a:r>
              <a:rPr lang="en-HK" b="0" i="0" dirty="0">
                <a:solidFill>
                  <a:srgbClr val="FEFFFF"/>
                </a:solidFill>
                <a:effectLst/>
                <a:latin typeface="Open Sans" panose="020B0606030504020204" pitchFamily="34" charset="0"/>
              </a:rPr>
              <a:t>What makes a good relationship?</a:t>
            </a:r>
          </a:p>
          <a:p>
            <a:pPr>
              <a:buFont typeface="+mj-lt"/>
              <a:buAutoNum type="arabicPeriod"/>
            </a:pPr>
            <a:r>
              <a:rPr lang="en-HK" b="0" i="0" dirty="0">
                <a:solidFill>
                  <a:srgbClr val="FEFFFF"/>
                </a:solidFill>
                <a:effectLst/>
                <a:latin typeface="Open Sans" panose="020B0606030504020204" pitchFamily="34" charset="0"/>
              </a:rPr>
              <a:t>How does a sense of purpose relate to stress?</a:t>
            </a:r>
          </a:p>
          <a:p>
            <a:endParaRPr lang="en-US" dirty="0">
              <a:solidFill>
                <a:srgbClr val="FEFFFF"/>
              </a:solidFill>
            </a:endParaRPr>
          </a:p>
        </p:txBody>
      </p:sp>
    </p:spTree>
    <p:extLst>
      <p:ext uri="{BB962C8B-B14F-4D97-AF65-F5344CB8AC3E}">
        <p14:creationId xmlns:p14="http://schemas.microsoft.com/office/powerpoint/2010/main" val="264491389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C9063A4-0EE2-0F4E-B359-B28761DBC0A1}"/>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Homework today</a:t>
            </a:r>
          </a:p>
        </p:txBody>
      </p:sp>
      <p:sp>
        <p:nvSpPr>
          <p:cNvPr id="3" name="Content Placeholder 2">
            <a:extLst>
              <a:ext uri="{FF2B5EF4-FFF2-40B4-BE49-F238E27FC236}">
                <a16:creationId xmlns:a16="http://schemas.microsoft.com/office/drawing/2014/main" id="{FCF3129D-E282-C1E8-96BF-435E04D8B30B}"/>
              </a:ext>
            </a:extLst>
          </p:cNvPr>
          <p:cNvSpPr>
            <a:spLocks noGrp="1"/>
          </p:cNvSpPr>
          <p:nvPr>
            <p:ph idx="1"/>
          </p:nvPr>
        </p:nvSpPr>
        <p:spPr>
          <a:xfrm>
            <a:off x="541866" y="2032000"/>
            <a:ext cx="7145867" cy="3879222"/>
          </a:xfrm>
        </p:spPr>
        <p:txBody>
          <a:bodyPr>
            <a:normAutofit lnSpcReduction="10000"/>
          </a:bodyPr>
          <a:lstStyle/>
          <a:p>
            <a:r>
              <a:rPr lang="en-US" dirty="0">
                <a:solidFill>
                  <a:srgbClr val="FEFFFF"/>
                </a:solidFill>
              </a:rPr>
              <a:t>Reflect on yourself: </a:t>
            </a:r>
          </a:p>
          <a:p>
            <a:pPr lvl="1"/>
            <a:r>
              <a:rPr lang="en-US" dirty="0">
                <a:solidFill>
                  <a:srgbClr val="FEFFFF"/>
                </a:solidFill>
              </a:rPr>
              <a:t>If I feel stressed, what food should I eat to make myself happy? </a:t>
            </a:r>
          </a:p>
          <a:p>
            <a:pPr lvl="1"/>
            <a:r>
              <a:rPr lang="en-US" dirty="0">
                <a:solidFill>
                  <a:srgbClr val="FEFFFF"/>
                </a:solidFill>
              </a:rPr>
              <a:t>If I feel stressed, what is the best exercise that I can do to relieve it? </a:t>
            </a:r>
          </a:p>
          <a:p>
            <a:pPr lvl="1"/>
            <a:r>
              <a:rPr lang="en-US" dirty="0">
                <a:solidFill>
                  <a:srgbClr val="FEFFFF"/>
                </a:solidFill>
              </a:rPr>
              <a:t>If I feel stressed, how should I help myself to sleep better. </a:t>
            </a:r>
          </a:p>
          <a:p>
            <a:pPr lvl="1"/>
            <a:r>
              <a:rPr lang="en-US" dirty="0">
                <a:solidFill>
                  <a:srgbClr val="FEFFFF"/>
                </a:solidFill>
              </a:rPr>
              <a:t>Practice reframe your stress stories: write down your 5 steps</a:t>
            </a:r>
          </a:p>
          <a:p>
            <a:pPr lvl="1"/>
            <a:r>
              <a:rPr lang="en-US" dirty="0">
                <a:solidFill>
                  <a:srgbClr val="FEFFFF"/>
                </a:solidFill>
              </a:rPr>
              <a:t>Practice the breathing exercise again: How do you feel different after the breathing exercise? </a:t>
            </a:r>
          </a:p>
          <a:p>
            <a:pPr lvl="1"/>
            <a:r>
              <a:rPr lang="en-US" dirty="0">
                <a:solidFill>
                  <a:srgbClr val="FEFFFF"/>
                </a:solidFill>
              </a:rPr>
              <a:t>Is there any toxic relationship around you right now? How to turn them into a healthy one? </a:t>
            </a:r>
          </a:p>
          <a:p>
            <a:pPr lvl="1"/>
            <a:r>
              <a:rPr lang="en-US" dirty="0">
                <a:solidFill>
                  <a:srgbClr val="FEFFFF"/>
                </a:solidFill>
              </a:rPr>
              <a:t>Does helping others a great purpose for you to become happy? </a:t>
            </a:r>
          </a:p>
        </p:txBody>
      </p:sp>
      <p:pic>
        <p:nvPicPr>
          <p:cNvPr id="7" name="Graphic 6" descr="Pencil">
            <a:extLst>
              <a:ext uri="{FF2B5EF4-FFF2-40B4-BE49-F238E27FC236}">
                <a16:creationId xmlns:a16="http://schemas.microsoft.com/office/drawing/2014/main" id="{5658F1B7-CE23-0699-DA60-9A4673E94F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29002207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rking space background">
            <a:extLst>
              <a:ext uri="{FF2B5EF4-FFF2-40B4-BE49-F238E27FC236}">
                <a16:creationId xmlns:a16="http://schemas.microsoft.com/office/drawing/2014/main" id="{92F85085-13E7-15F9-8503-E30EA860F5DB}"/>
              </a:ext>
            </a:extLst>
          </p:cNvPr>
          <p:cNvPicPr>
            <a:picLocks noChangeAspect="1"/>
          </p:cNvPicPr>
          <p:nvPr/>
        </p:nvPicPr>
        <p:blipFill rotWithShape="1">
          <a:blip r:embed="rId2"/>
          <a:srcRect l="61434" r="-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524F442-C823-E449-A7CA-D42307E95AA2}"/>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Today’s lesson plan: </a:t>
            </a:r>
          </a:p>
        </p:txBody>
      </p:sp>
      <p:sp>
        <p:nvSpPr>
          <p:cNvPr id="3" name="Content Placeholder 2">
            <a:extLst>
              <a:ext uri="{FF2B5EF4-FFF2-40B4-BE49-F238E27FC236}">
                <a16:creationId xmlns:a16="http://schemas.microsoft.com/office/drawing/2014/main" id="{13C43CD6-9A20-6224-9174-24DC535AF73F}"/>
              </a:ext>
            </a:extLst>
          </p:cNvPr>
          <p:cNvSpPr>
            <a:spLocks noGrp="1"/>
          </p:cNvSpPr>
          <p:nvPr>
            <p:ph idx="1"/>
          </p:nvPr>
        </p:nvSpPr>
        <p:spPr>
          <a:xfrm>
            <a:off x="541866" y="2032000"/>
            <a:ext cx="7145867" cy="3879222"/>
          </a:xfrm>
        </p:spPr>
        <p:txBody>
          <a:bodyPr>
            <a:normAutofit/>
          </a:bodyPr>
          <a:lstStyle/>
          <a:p>
            <a:r>
              <a:rPr lang="en-US">
                <a:solidFill>
                  <a:srgbClr val="FEFFFF"/>
                </a:solidFill>
              </a:rPr>
              <a:t>Talk about Assignment 2 </a:t>
            </a:r>
          </a:p>
          <a:p>
            <a:r>
              <a:rPr lang="en-US">
                <a:solidFill>
                  <a:srgbClr val="FEFFFF"/>
                </a:solidFill>
              </a:rPr>
              <a:t>Learn about 7 ways to improve stress resistance </a:t>
            </a:r>
          </a:p>
        </p:txBody>
      </p:sp>
    </p:spTree>
    <p:extLst>
      <p:ext uri="{BB962C8B-B14F-4D97-AF65-F5344CB8AC3E}">
        <p14:creationId xmlns:p14="http://schemas.microsoft.com/office/powerpoint/2010/main" val="4206116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8D992-986E-DC98-5DE9-31F8EAFE2159}"/>
              </a:ext>
            </a:extLst>
          </p:cNvPr>
          <p:cNvSpPr>
            <a:spLocks noGrp="1"/>
          </p:cNvSpPr>
          <p:nvPr>
            <p:ph type="title"/>
          </p:nvPr>
        </p:nvSpPr>
        <p:spPr>
          <a:xfrm>
            <a:off x="3373062" y="624110"/>
            <a:ext cx="8131550" cy="1280890"/>
          </a:xfrm>
        </p:spPr>
        <p:txBody>
          <a:bodyPr>
            <a:normAutofit/>
          </a:bodyPr>
          <a:lstStyle/>
          <a:p>
            <a:r>
              <a:rPr lang="en-US" dirty="0"/>
              <a:t>Assignment 2</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91F11273-6197-017B-9049-3BDBD5B8C1C7}"/>
              </a:ext>
            </a:extLst>
          </p:cNvPr>
          <p:cNvSpPr>
            <a:spLocks noGrp="1"/>
          </p:cNvSpPr>
          <p:nvPr>
            <p:ph idx="1"/>
          </p:nvPr>
        </p:nvSpPr>
        <p:spPr>
          <a:xfrm>
            <a:off x="3373062" y="2133600"/>
            <a:ext cx="8131550" cy="3777622"/>
          </a:xfrm>
        </p:spPr>
        <p:txBody>
          <a:bodyPr>
            <a:normAutofit/>
          </a:bodyPr>
          <a:lstStyle/>
          <a:p>
            <a:r>
              <a:rPr lang="en-US" dirty="0"/>
              <a:t>Introduction</a:t>
            </a:r>
          </a:p>
          <a:p>
            <a:pPr lvl="1"/>
            <a:r>
              <a:rPr lang="en-US" dirty="0"/>
              <a:t>Unit 2 is all about mental health, covering topics such as happiness, relationships, and purpose. </a:t>
            </a:r>
          </a:p>
          <a:p>
            <a:pPr lvl="1"/>
            <a:r>
              <a:rPr lang="en-US" dirty="0"/>
              <a:t>For this assignment, create a presentation to talk about your mental health plan. You will follow this plan (along with your physical health plan) for at least two weeks. </a:t>
            </a:r>
          </a:p>
          <a:p>
            <a:pPr lvl="1"/>
            <a:r>
              <a:rPr lang="en-US" dirty="0"/>
              <a:t>In your final summative project (worth 30% of your grade), you will report your results. </a:t>
            </a:r>
          </a:p>
          <a:p>
            <a:endParaRPr lang="en-US" dirty="0"/>
          </a:p>
        </p:txBody>
      </p:sp>
    </p:spTree>
    <p:extLst>
      <p:ext uri="{BB962C8B-B14F-4D97-AF65-F5344CB8AC3E}">
        <p14:creationId xmlns:p14="http://schemas.microsoft.com/office/powerpoint/2010/main" val="332592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8D992-986E-DC98-5DE9-31F8EAFE2159}"/>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Assignment 2</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F11273-6197-017B-9049-3BDBD5B8C1C7}"/>
              </a:ext>
            </a:extLst>
          </p:cNvPr>
          <p:cNvSpPr>
            <a:spLocks noGrp="1"/>
          </p:cNvSpPr>
          <p:nvPr>
            <p:ph idx="1"/>
          </p:nvPr>
        </p:nvSpPr>
        <p:spPr>
          <a:xfrm>
            <a:off x="4706578" y="589722"/>
            <a:ext cx="6798033" cy="5321500"/>
          </a:xfrm>
        </p:spPr>
        <p:txBody>
          <a:bodyPr anchor="ctr">
            <a:normAutofit/>
          </a:bodyPr>
          <a:lstStyle/>
          <a:p>
            <a:r>
              <a:rPr lang="en-US" dirty="0"/>
              <a:t>Part 1: Happiness </a:t>
            </a:r>
          </a:p>
          <a:p>
            <a:pPr lvl="1"/>
            <a:r>
              <a:rPr lang="en-US" dirty="0"/>
              <a:t>In the happiness lesson, we learned about different ways to find happiness rather than just pleasure. Talk about which strategies you will use to add more happiness to your life. Give an example from your own life of how you used it or can use it. </a:t>
            </a:r>
          </a:p>
          <a:p>
            <a:r>
              <a:rPr lang="en-US" dirty="0"/>
              <a:t>Part 2: Relationships </a:t>
            </a:r>
          </a:p>
          <a:p>
            <a:pPr lvl="1"/>
            <a:r>
              <a:rPr lang="en-US" dirty="0"/>
              <a:t>In the relationships lesson, we learned how important having quality relationships is for our health. Pick someone you want to improve your relationship with and use class learnings to explain how you will do so. Make sure to mention their primary love language. </a:t>
            </a:r>
          </a:p>
          <a:p>
            <a:r>
              <a:rPr lang="en-US" dirty="0"/>
              <a:t>Part 3: Purpose </a:t>
            </a:r>
          </a:p>
          <a:p>
            <a:pPr lvl="1"/>
            <a:r>
              <a:rPr lang="en-US" dirty="0"/>
              <a:t>In the purpose lesson, we learned about how to find a meaningful purpose in life that gives us a long- lasting sense of fulfillment. Talk about what you think your purpose is and how you can connect to that purpose in your daily life right now. </a:t>
            </a:r>
          </a:p>
          <a:p>
            <a:endParaRPr lang="en-US" dirty="0"/>
          </a:p>
        </p:txBody>
      </p:sp>
    </p:spTree>
    <p:extLst>
      <p:ext uri="{BB962C8B-B14F-4D97-AF65-F5344CB8AC3E}">
        <p14:creationId xmlns:p14="http://schemas.microsoft.com/office/powerpoint/2010/main" val="269565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8D992-986E-DC98-5DE9-31F8EAFE2159}"/>
              </a:ext>
            </a:extLst>
          </p:cNvPr>
          <p:cNvSpPr>
            <a:spLocks noGrp="1"/>
          </p:cNvSpPr>
          <p:nvPr>
            <p:ph type="title"/>
          </p:nvPr>
        </p:nvSpPr>
        <p:spPr>
          <a:xfrm>
            <a:off x="3373062" y="624110"/>
            <a:ext cx="8131550" cy="1280890"/>
          </a:xfrm>
        </p:spPr>
        <p:txBody>
          <a:bodyPr>
            <a:normAutofit/>
          </a:bodyPr>
          <a:lstStyle/>
          <a:p>
            <a:r>
              <a:rPr lang="en-US" dirty="0"/>
              <a:t>Assignment 2</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91F11273-6197-017B-9049-3BDBD5B8C1C7}"/>
              </a:ext>
            </a:extLst>
          </p:cNvPr>
          <p:cNvSpPr>
            <a:spLocks noGrp="1"/>
          </p:cNvSpPr>
          <p:nvPr>
            <p:ph idx="1"/>
          </p:nvPr>
        </p:nvSpPr>
        <p:spPr>
          <a:xfrm>
            <a:off x="3373062" y="2133600"/>
            <a:ext cx="8131550" cy="3777622"/>
          </a:xfrm>
        </p:spPr>
        <p:txBody>
          <a:bodyPr>
            <a:normAutofit/>
          </a:bodyPr>
          <a:lstStyle/>
          <a:p>
            <a:r>
              <a:rPr lang="en-US" dirty="0"/>
              <a:t>Presentation Format </a:t>
            </a:r>
          </a:p>
          <a:p>
            <a:pPr lvl="1"/>
            <a:r>
              <a:rPr lang="en-US" dirty="0"/>
              <a:t>You can make a PPT or a poster. Canva is a great resource: https://</a:t>
            </a:r>
            <a:r>
              <a:rPr lang="en-US" dirty="0" err="1"/>
              <a:t>www.canva.com</a:t>
            </a:r>
            <a:r>
              <a:rPr lang="en-US" dirty="0"/>
              <a:t>/. Another great resource is </a:t>
            </a:r>
            <a:r>
              <a:rPr lang="en-US" dirty="0" err="1"/>
              <a:t>slidesgo</a:t>
            </a:r>
            <a:r>
              <a:rPr lang="en-US" dirty="0"/>
              <a:t>: https://</a:t>
            </a:r>
            <a:r>
              <a:rPr lang="en-US" dirty="0" err="1"/>
              <a:t>slidesgo.com</a:t>
            </a:r>
            <a:r>
              <a:rPr lang="en-US" dirty="0"/>
              <a:t>/.</a:t>
            </a:r>
            <a:br>
              <a:rPr lang="en-US" dirty="0"/>
            </a:br>
            <a:r>
              <a:rPr lang="en-US" dirty="0"/>
              <a:t>You can have 1 to 2 slides for each part.</a:t>
            </a:r>
            <a:br>
              <a:rPr lang="en-US" dirty="0"/>
            </a:br>
            <a:r>
              <a:rPr lang="en-US" dirty="0"/>
              <a:t>The time should be 3 to 4 minutes. </a:t>
            </a:r>
          </a:p>
          <a:p>
            <a:pPr lvl="1"/>
            <a:r>
              <a:rPr lang="en-US" dirty="0"/>
              <a:t>After your presentation, you may need to answer questions from your classmates or the teacher. </a:t>
            </a:r>
          </a:p>
          <a:p>
            <a:endParaRPr lang="en-US" dirty="0"/>
          </a:p>
        </p:txBody>
      </p:sp>
    </p:spTree>
    <p:extLst>
      <p:ext uri="{BB962C8B-B14F-4D97-AF65-F5344CB8AC3E}">
        <p14:creationId xmlns:p14="http://schemas.microsoft.com/office/powerpoint/2010/main" val="366912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8D992-986E-DC98-5DE9-31F8EAFE2159}"/>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Assignment 2</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63025F7-9D31-1D21-9E2D-C675E722C649}"/>
              </a:ext>
            </a:extLst>
          </p:cNvPr>
          <p:cNvGraphicFramePr>
            <a:graphicFrameLocks noGrp="1"/>
          </p:cNvGraphicFramePr>
          <p:nvPr>
            <p:ph idx="1"/>
            <p:extLst>
              <p:ext uri="{D42A27DB-BD31-4B8C-83A1-F6EECF244321}">
                <p14:modId xmlns:p14="http://schemas.microsoft.com/office/powerpoint/2010/main" val="351237633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5838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{4D510A68-1F39-E642-A565-71B9564D4C16}tf10001069</Template>
  <TotalTime>111</TotalTime>
  <Words>4113</Words>
  <Application>Microsoft Macintosh PowerPoint</Application>
  <PresentationFormat>Widescreen</PresentationFormat>
  <Paragraphs>209</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Century Gothic</vt:lpstr>
      <vt:lpstr>Open Sans</vt:lpstr>
      <vt:lpstr>Wingdings 3</vt:lpstr>
      <vt:lpstr>Wisp</vt:lpstr>
      <vt:lpstr>Lesson 2.1 Mental Health</vt:lpstr>
      <vt:lpstr>Class announcement </vt:lpstr>
      <vt:lpstr>Unit 1 marks </vt:lpstr>
      <vt:lpstr>Unit 2: Mental Health (21 hours) </vt:lpstr>
      <vt:lpstr>Today’s lesson plan: </vt:lpstr>
      <vt:lpstr>Assignment 2</vt:lpstr>
      <vt:lpstr>Assignment 2</vt:lpstr>
      <vt:lpstr>Assignment 2</vt:lpstr>
      <vt:lpstr>Assignment 2</vt:lpstr>
      <vt:lpstr>Assignment 2</vt:lpstr>
      <vt:lpstr>Assignment 2</vt:lpstr>
      <vt:lpstr>Stress</vt:lpstr>
      <vt:lpstr>Classwork 2.1 (part 1)</vt:lpstr>
      <vt:lpstr>How serious does stress is in our society? </vt:lpstr>
      <vt:lpstr>PowerPoint Presentation</vt:lpstr>
      <vt:lpstr>Quote from 2019 Harvard Business Review </vt:lpstr>
      <vt:lpstr>The big question is: How can we manage our stress better and be more stress- resistant? </vt:lpstr>
      <vt:lpstr>Source of stress</vt:lpstr>
      <vt:lpstr>7 Habits to address stress</vt:lpstr>
      <vt:lpstr>Habit 1: Eat Healthily</vt:lpstr>
      <vt:lpstr>Habit 1: Eat Healthily</vt:lpstr>
      <vt:lpstr>Habit 1: Eat Healthily</vt:lpstr>
      <vt:lpstr>Habit 1: Eat Healthily</vt:lpstr>
      <vt:lpstr>Habit 2: Exercise Consistently</vt:lpstr>
      <vt:lpstr>Habit 2: Exercise Consistently</vt:lpstr>
      <vt:lpstr>Habit 3: Sleep Well</vt:lpstr>
      <vt:lpstr>Habit 3: Sleep Well</vt:lpstr>
      <vt:lpstr>Habit 3: Sleep Well</vt:lpstr>
      <vt:lpstr>Habit 3: Sleep Well</vt:lpstr>
      <vt:lpstr>Habit 3: Sleep Well</vt:lpstr>
      <vt:lpstr>Habit 3: Sleep Well</vt:lpstr>
      <vt:lpstr>Habit 4: Reframe Stress Stories</vt:lpstr>
      <vt:lpstr>Habit 4: Reframe Stress Stories</vt:lpstr>
      <vt:lpstr>Habit 4: Reframe Stress Stories</vt:lpstr>
      <vt:lpstr>Habit 4: Reframe Stress Stories</vt:lpstr>
      <vt:lpstr>Habit 4: Reframe Stress Stories</vt:lpstr>
      <vt:lpstr>Habit 5: They Meditate</vt:lpstr>
      <vt:lpstr>Habit 5: They Meditate</vt:lpstr>
      <vt:lpstr>Habit 5: They Meditate</vt:lpstr>
      <vt:lpstr>Habit 5: They Meditate</vt:lpstr>
      <vt:lpstr>Habit 6: They Nurture Relationships</vt:lpstr>
      <vt:lpstr>Habit 6: They Nurture Relationships</vt:lpstr>
      <vt:lpstr>Habit 6: They Nurture Relationships</vt:lpstr>
      <vt:lpstr>Habit 7: They Connect to a Strong Purpose</vt:lpstr>
      <vt:lpstr>Habit 7: They Connect to a Strong Purpose</vt:lpstr>
      <vt:lpstr>Classwork 2.1 (part 2)</vt:lpstr>
      <vt:lpstr>Homework today</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3</cp:revision>
  <dcterms:created xsi:type="dcterms:W3CDTF">2023-05-16T01:28:13Z</dcterms:created>
  <dcterms:modified xsi:type="dcterms:W3CDTF">2023-05-16T03:21:17Z</dcterms:modified>
</cp:coreProperties>
</file>