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356" r:id="rId3"/>
    <p:sldId id="275" r:id="rId4"/>
    <p:sldId id="273" r:id="rId5"/>
    <p:sldId id="261" r:id="rId6"/>
    <p:sldId id="441" r:id="rId7"/>
    <p:sldId id="366" r:id="rId8"/>
    <p:sldId id="405" r:id="rId9"/>
    <p:sldId id="406" r:id="rId10"/>
    <p:sldId id="407" r:id="rId11"/>
    <p:sldId id="408" r:id="rId12"/>
    <p:sldId id="409" r:id="rId13"/>
    <p:sldId id="410" r:id="rId14"/>
    <p:sldId id="411" r:id="rId15"/>
    <p:sldId id="412" r:id="rId16"/>
    <p:sldId id="413" r:id="rId17"/>
    <p:sldId id="414" r:id="rId18"/>
    <p:sldId id="415" r:id="rId19"/>
    <p:sldId id="416" r:id="rId20"/>
    <p:sldId id="417" r:id="rId21"/>
    <p:sldId id="418" r:id="rId22"/>
    <p:sldId id="419" r:id="rId23"/>
    <p:sldId id="420" r:id="rId24"/>
    <p:sldId id="421" r:id="rId25"/>
    <p:sldId id="422" r:id="rId26"/>
    <p:sldId id="423" r:id="rId27"/>
    <p:sldId id="424" r:id="rId28"/>
    <p:sldId id="425" r:id="rId29"/>
    <p:sldId id="426" r:id="rId30"/>
    <p:sldId id="427" r:id="rId31"/>
    <p:sldId id="428" r:id="rId32"/>
    <p:sldId id="429" r:id="rId33"/>
    <p:sldId id="430" r:id="rId34"/>
    <p:sldId id="431" r:id="rId35"/>
    <p:sldId id="432" r:id="rId36"/>
    <p:sldId id="433" r:id="rId37"/>
    <p:sldId id="434" r:id="rId38"/>
    <p:sldId id="435" r:id="rId39"/>
    <p:sldId id="436" r:id="rId40"/>
    <p:sldId id="437" r:id="rId41"/>
    <p:sldId id="438" r:id="rId42"/>
    <p:sldId id="439" r:id="rId43"/>
    <p:sldId id="440" r:id="rId44"/>
    <p:sldId id="27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1"/>
    <p:restoredTop sz="96327"/>
  </p:normalViewPr>
  <p:slideViewPr>
    <p:cSldViewPr snapToGrid="0">
      <p:cViewPr varScale="1">
        <p:scale>
          <a:sx n="70" d="100"/>
          <a:sy n="70" d="100"/>
        </p:scale>
        <p:origin x="200" y="3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8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8129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69056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1599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80115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5216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439587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915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307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840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01783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7867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2954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013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68475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8954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5/18/23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930740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s.surveyanyplace.com/dharmatyp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s.surveyanyplace.com/dharmatype"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6E3350-137E-0D06-AF41-11AFEA25E2B3}"/>
              </a:ext>
            </a:extLst>
          </p:cNvPr>
          <p:cNvSpPr>
            <a:spLocks noGrp="1"/>
          </p:cNvSpPr>
          <p:nvPr>
            <p:ph type="ctrTitle"/>
          </p:nvPr>
        </p:nvSpPr>
        <p:spPr>
          <a:xfrm>
            <a:off x="3373062" y="1864865"/>
            <a:ext cx="8131550" cy="2262781"/>
          </a:xfrm>
        </p:spPr>
        <p:txBody>
          <a:bodyPr>
            <a:normAutofit/>
          </a:bodyPr>
          <a:lstStyle/>
          <a:p>
            <a:r>
              <a:rPr lang="en-US" dirty="0"/>
              <a:t>Lesson 2.4 Purpose</a:t>
            </a:r>
          </a:p>
        </p:txBody>
      </p:sp>
      <p:sp>
        <p:nvSpPr>
          <p:cNvPr id="3" name="Subtitle 2">
            <a:extLst>
              <a:ext uri="{FF2B5EF4-FFF2-40B4-BE49-F238E27FC236}">
                <a16:creationId xmlns:a16="http://schemas.microsoft.com/office/drawing/2014/main" id="{B2580E11-7FCE-6AA2-F783-935224DF44FC}"/>
              </a:ext>
            </a:extLst>
          </p:cNvPr>
          <p:cNvSpPr>
            <a:spLocks noGrp="1"/>
          </p:cNvSpPr>
          <p:nvPr>
            <p:ph type="subTitle" idx="1"/>
          </p:nvPr>
        </p:nvSpPr>
        <p:spPr>
          <a:xfrm>
            <a:off x="3373062" y="4127644"/>
            <a:ext cx="8131550" cy="1126283"/>
          </a:xfrm>
        </p:spPr>
        <p:txBody>
          <a:bodyPr>
            <a:normAutofit/>
          </a:bodyPr>
          <a:lstStyle/>
          <a:p>
            <a:r>
              <a:rPr lang="en-US" dirty="0"/>
              <a:t>19 May 2023</a:t>
            </a:r>
          </a:p>
        </p:txBody>
      </p:sp>
      <p:sp>
        <p:nvSpPr>
          <p:cNvPr id="10" name="Rectangle 9">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40A75861-F6C5-44A9-B161-B03701CBD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2EE642D-4F69-47C0-99BA-CE4350357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26178CE4-DA2D-46EA-AB8D-341C5AC56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698E9F53-8381-4FA5-A510-846925D24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B13CE284-F21E-411B-BB8E-9C03B853C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23DF4578-4703-437C-A797-2A2D0CEE5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F878F330-AF64-4F8F-88FD-A4A408D6D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AC9B00BF-4FB7-42FA-BBBD-7DB54ED3F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BD3D64CA-2AAD-4609-8DAA-3EAD4609A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C669E05A-8550-4E91-B29E-E1912228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F8C1FD53-1E8F-46CA-BC2D-FCEC4DAE0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CC97A31F-CFDE-4EA3-98F1-13FDD1670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9E1540E7-E6C3-4907-B70A-B175683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Tree>
    <p:extLst>
      <p:ext uri="{BB962C8B-B14F-4D97-AF65-F5344CB8AC3E}">
        <p14:creationId xmlns:p14="http://schemas.microsoft.com/office/powerpoint/2010/main" val="274753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Laboratory glassware containing solution">
            <a:extLst>
              <a:ext uri="{FF2B5EF4-FFF2-40B4-BE49-F238E27FC236}">
                <a16:creationId xmlns:a16="http://schemas.microsoft.com/office/drawing/2014/main" id="{CB46DF13-05D1-C69C-2044-44FDC750A577}"/>
              </a:ext>
            </a:extLst>
          </p:cNvPr>
          <p:cNvPicPr>
            <a:picLocks noChangeAspect="1"/>
          </p:cNvPicPr>
          <p:nvPr/>
        </p:nvPicPr>
        <p:blipFill rotWithShape="1">
          <a:blip r:embed="rId2"/>
          <a:srcRect l="5902" r="50764"/>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5665E18-A4B8-D12D-F075-0F995EB7F363}"/>
              </a:ext>
            </a:extLst>
          </p:cNvPr>
          <p:cNvSpPr>
            <a:spLocks noGrp="1"/>
          </p:cNvSpPr>
          <p:nvPr>
            <p:ph type="title"/>
          </p:nvPr>
        </p:nvSpPr>
        <p:spPr>
          <a:xfrm>
            <a:off x="541867" y="787400"/>
            <a:ext cx="7145866" cy="778933"/>
          </a:xfrm>
        </p:spPr>
        <p:txBody>
          <a:bodyPr anchor="ctr">
            <a:normAutofit/>
          </a:bodyPr>
          <a:lstStyle/>
          <a:p>
            <a:endParaRPr lang="en-US" sz="3200">
              <a:solidFill>
                <a:srgbClr val="FEFFFF"/>
              </a:solidFill>
            </a:endParaRPr>
          </a:p>
        </p:txBody>
      </p:sp>
      <p:sp>
        <p:nvSpPr>
          <p:cNvPr id="3" name="Content Placeholder 2">
            <a:extLst>
              <a:ext uri="{FF2B5EF4-FFF2-40B4-BE49-F238E27FC236}">
                <a16:creationId xmlns:a16="http://schemas.microsoft.com/office/drawing/2014/main" id="{AB436BA7-C99C-3B20-BBDD-F63C05D832A1}"/>
              </a:ext>
            </a:extLst>
          </p:cNvPr>
          <p:cNvSpPr>
            <a:spLocks noGrp="1"/>
          </p:cNvSpPr>
          <p:nvPr>
            <p:ph idx="1"/>
          </p:nvPr>
        </p:nvSpPr>
        <p:spPr>
          <a:xfrm>
            <a:off x="541866" y="2032000"/>
            <a:ext cx="7145867" cy="3879222"/>
          </a:xfrm>
        </p:spPr>
        <p:txBody>
          <a:bodyPr>
            <a:normAutofit/>
          </a:bodyPr>
          <a:lstStyle/>
          <a:p>
            <a:r>
              <a:rPr lang="en-HK">
                <a:solidFill>
                  <a:srgbClr val="FEFFFF"/>
                </a:solidFill>
              </a:rPr>
              <a:t>In the five Blue Zones (areas of the world where there's the most number of healthy centenarians), people all have a strong purpose that they can articulate clearly. </a:t>
            </a:r>
          </a:p>
          <a:p>
            <a:r>
              <a:rPr lang="en-HK">
                <a:solidFill>
                  <a:srgbClr val="FEFFFF"/>
                </a:solidFill>
              </a:rPr>
              <a:t>That means having a strong purpose and being clear on it helps us live longer, healthier lives. </a:t>
            </a:r>
          </a:p>
          <a:p>
            <a:r>
              <a:rPr lang="en-HK">
                <a:solidFill>
                  <a:srgbClr val="FEFFFF"/>
                </a:solidFill>
              </a:rPr>
              <a:t>The Journal of Research in Personality even found that a strong purpose is linked to greater economic success.</a:t>
            </a:r>
            <a:endParaRPr lang="en-US">
              <a:solidFill>
                <a:srgbClr val="FEFFFF"/>
              </a:solidFill>
            </a:endParaRPr>
          </a:p>
        </p:txBody>
      </p:sp>
    </p:spTree>
    <p:extLst>
      <p:ext uri="{BB962C8B-B14F-4D97-AF65-F5344CB8AC3E}">
        <p14:creationId xmlns:p14="http://schemas.microsoft.com/office/powerpoint/2010/main" val="93876704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Magnifying glass and question mark">
            <a:extLst>
              <a:ext uri="{FF2B5EF4-FFF2-40B4-BE49-F238E27FC236}">
                <a16:creationId xmlns:a16="http://schemas.microsoft.com/office/drawing/2014/main" id="{6658A20C-1A4C-E0A9-E46E-115B00DC161A}"/>
              </a:ext>
            </a:extLst>
          </p:cNvPr>
          <p:cNvPicPr>
            <a:picLocks noChangeAspect="1"/>
          </p:cNvPicPr>
          <p:nvPr/>
        </p:nvPicPr>
        <p:blipFill rotWithShape="1">
          <a:blip r:embed="rId2"/>
          <a:srcRect l="38191" r="29309"/>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798CFA0-2E5C-1C25-3B29-8C38E184630C}"/>
              </a:ext>
            </a:extLst>
          </p:cNvPr>
          <p:cNvSpPr>
            <a:spLocks noGrp="1"/>
          </p:cNvSpPr>
          <p:nvPr>
            <p:ph type="title"/>
          </p:nvPr>
        </p:nvSpPr>
        <p:spPr>
          <a:xfrm>
            <a:off x="541867" y="787400"/>
            <a:ext cx="7145866" cy="778933"/>
          </a:xfrm>
        </p:spPr>
        <p:txBody>
          <a:bodyPr anchor="ctr">
            <a:normAutofit/>
          </a:bodyPr>
          <a:lstStyle/>
          <a:p>
            <a:endParaRPr lang="en-US" sz="3200">
              <a:solidFill>
                <a:srgbClr val="FEFFFF"/>
              </a:solidFill>
            </a:endParaRPr>
          </a:p>
        </p:txBody>
      </p:sp>
      <p:sp>
        <p:nvSpPr>
          <p:cNvPr id="3" name="Content Placeholder 2">
            <a:extLst>
              <a:ext uri="{FF2B5EF4-FFF2-40B4-BE49-F238E27FC236}">
                <a16:creationId xmlns:a16="http://schemas.microsoft.com/office/drawing/2014/main" id="{0ADA3785-7AAA-7C37-CDCA-DF12CF761260}"/>
              </a:ext>
            </a:extLst>
          </p:cNvPr>
          <p:cNvSpPr>
            <a:spLocks noGrp="1"/>
          </p:cNvSpPr>
          <p:nvPr>
            <p:ph idx="1"/>
          </p:nvPr>
        </p:nvSpPr>
        <p:spPr>
          <a:xfrm>
            <a:off x="541866" y="2032000"/>
            <a:ext cx="7145867" cy="3879222"/>
          </a:xfrm>
        </p:spPr>
        <p:txBody>
          <a:bodyPr>
            <a:normAutofit/>
          </a:bodyPr>
          <a:lstStyle/>
          <a:p>
            <a:r>
              <a:rPr lang="en-HK">
                <a:solidFill>
                  <a:srgbClr val="FEFFFF"/>
                </a:solidFill>
              </a:rPr>
              <a:t>Now that we recognize the importance of purpose, the big question is, How do we get a strong, meaningful purpose? This article will go over four steps:</a:t>
            </a:r>
          </a:p>
          <a:p>
            <a:r>
              <a:rPr lang="en-HK">
                <a:solidFill>
                  <a:srgbClr val="FEFFFF"/>
                </a:solidFill>
              </a:rPr>
              <a:t>1. Know the difference between a meaningful and non-meaningful purpose. </a:t>
            </a:r>
          </a:p>
          <a:p>
            <a:r>
              <a:rPr lang="en-HK">
                <a:solidFill>
                  <a:srgbClr val="FEFFFF"/>
                </a:solidFill>
              </a:rPr>
              <a:t>2. Self-reflect to learn more about yourself. </a:t>
            </a:r>
          </a:p>
          <a:p>
            <a:r>
              <a:rPr lang="en-HK">
                <a:solidFill>
                  <a:srgbClr val="FEFFFF"/>
                </a:solidFill>
              </a:rPr>
              <a:t>3. Experiment with purposes to confirm if they resonate with you. </a:t>
            </a:r>
          </a:p>
          <a:p>
            <a:r>
              <a:rPr lang="en-HK">
                <a:solidFill>
                  <a:srgbClr val="FEFFFF"/>
                </a:solidFill>
              </a:rPr>
              <a:t>4. Find meaning in whatever you are doing now.</a:t>
            </a:r>
            <a:endParaRPr lang="en-US">
              <a:solidFill>
                <a:srgbClr val="FEFFFF"/>
              </a:solidFill>
            </a:endParaRPr>
          </a:p>
        </p:txBody>
      </p:sp>
    </p:spTree>
    <p:extLst>
      <p:ext uri="{BB962C8B-B14F-4D97-AF65-F5344CB8AC3E}">
        <p14:creationId xmlns:p14="http://schemas.microsoft.com/office/powerpoint/2010/main" val="152232595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closeup photo of an open book">
            <a:extLst>
              <a:ext uri="{FF2B5EF4-FFF2-40B4-BE49-F238E27FC236}">
                <a16:creationId xmlns:a16="http://schemas.microsoft.com/office/drawing/2014/main" id="{24B15680-0803-3245-9410-EF2BF5C51508}"/>
              </a:ext>
            </a:extLst>
          </p:cNvPr>
          <p:cNvPicPr>
            <a:picLocks noChangeAspect="1"/>
          </p:cNvPicPr>
          <p:nvPr/>
        </p:nvPicPr>
        <p:blipFill rotWithShape="1">
          <a:blip r:embed="rId2"/>
          <a:srcRect l="31245" r="30477"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FB4E063-AB56-2232-C7DD-E2963FE20B67}"/>
              </a:ext>
            </a:extLst>
          </p:cNvPr>
          <p:cNvSpPr>
            <a:spLocks noGrp="1"/>
          </p:cNvSpPr>
          <p:nvPr>
            <p:ph type="title"/>
          </p:nvPr>
        </p:nvSpPr>
        <p:spPr>
          <a:xfrm>
            <a:off x="541867" y="787400"/>
            <a:ext cx="7145866" cy="778933"/>
          </a:xfrm>
        </p:spPr>
        <p:txBody>
          <a:bodyPr anchor="ctr">
            <a:normAutofit/>
          </a:bodyPr>
          <a:lstStyle/>
          <a:p>
            <a:pPr>
              <a:lnSpc>
                <a:spcPct val="90000"/>
              </a:lnSpc>
            </a:pPr>
            <a:r>
              <a:rPr lang="en-HK" sz="2500">
                <a:solidFill>
                  <a:srgbClr val="FEFFFF"/>
                </a:solidFill>
              </a:rPr>
              <a:t>Step 1: Know the difference between a meaningful and non-meaningful purpose.</a:t>
            </a:r>
            <a:endParaRPr lang="en-US" sz="2500">
              <a:solidFill>
                <a:srgbClr val="FEFFFF"/>
              </a:solidFill>
            </a:endParaRPr>
          </a:p>
        </p:txBody>
      </p:sp>
      <p:sp>
        <p:nvSpPr>
          <p:cNvPr id="3" name="Content Placeholder 2">
            <a:extLst>
              <a:ext uri="{FF2B5EF4-FFF2-40B4-BE49-F238E27FC236}">
                <a16:creationId xmlns:a16="http://schemas.microsoft.com/office/drawing/2014/main" id="{1BF20FD6-0FA3-78A6-9023-009715A9D5C4}"/>
              </a:ext>
            </a:extLst>
          </p:cNvPr>
          <p:cNvSpPr>
            <a:spLocks noGrp="1"/>
          </p:cNvSpPr>
          <p:nvPr>
            <p:ph idx="1"/>
          </p:nvPr>
        </p:nvSpPr>
        <p:spPr>
          <a:xfrm>
            <a:off x="541866" y="2032000"/>
            <a:ext cx="7145867" cy="3879222"/>
          </a:xfrm>
        </p:spPr>
        <p:txBody>
          <a:bodyPr>
            <a:normAutofit/>
          </a:bodyPr>
          <a:lstStyle/>
          <a:p>
            <a:r>
              <a:rPr lang="en-HK" b="1">
                <a:solidFill>
                  <a:srgbClr val="FEFFFF"/>
                </a:solidFill>
              </a:rPr>
              <a:t>1.1 A Meaningful Purpose </a:t>
            </a:r>
          </a:p>
          <a:p>
            <a:r>
              <a:rPr lang="en-HK">
                <a:solidFill>
                  <a:srgbClr val="FEFFFF"/>
                </a:solidFill>
              </a:rPr>
              <a:t>A meaningful purpose is something that the world around you needs, which you also enjoy providing. Notice there are two key parts: </a:t>
            </a:r>
          </a:p>
          <a:p>
            <a:pPr lvl="1"/>
            <a:r>
              <a:rPr lang="en-HK">
                <a:solidFill>
                  <a:srgbClr val="FEFFFF"/>
                </a:solidFill>
              </a:rPr>
              <a:t>1. Other people benefit from it </a:t>
            </a:r>
          </a:p>
          <a:p>
            <a:pPr lvl="1"/>
            <a:r>
              <a:rPr lang="en-HK">
                <a:solidFill>
                  <a:srgbClr val="FEFFFF"/>
                </a:solidFill>
              </a:rPr>
              <a:t>2. You enjoy it. </a:t>
            </a:r>
          </a:p>
          <a:p>
            <a:r>
              <a:rPr lang="en-HK">
                <a:solidFill>
                  <a:srgbClr val="FEFFFF"/>
                </a:solidFill>
              </a:rPr>
              <a:t>In his book, Principles, Ray Dalio explains how both neuroscientists and spiritual leaders agree that the human brain is evolutionarily programmed to try to help the group and build meaningful relationships. That's why helping others is key to a meaningful purpose.</a:t>
            </a:r>
            <a:endParaRPr lang="en-US">
              <a:solidFill>
                <a:srgbClr val="FEFFFF"/>
              </a:solidFill>
            </a:endParaRPr>
          </a:p>
        </p:txBody>
      </p:sp>
    </p:spTree>
    <p:extLst>
      <p:ext uri="{BB962C8B-B14F-4D97-AF65-F5344CB8AC3E}">
        <p14:creationId xmlns:p14="http://schemas.microsoft.com/office/powerpoint/2010/main" val="167758358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1D1BDA9E-C9CB-B994-769F-65230C31649E}"/>
              </a:ext>
            </a:extLst>
          </p:cNvPr>
          <p:cNvSpPr>
            <a:spLocks noGrp="1"/>
          </p:cNvSpPr>
          <p:nvPr>
            <p:ph type="title"/>
          </p:nvPr>
        </p:nvSpPr>
        <p:spPr>
          <a:xfrm>
            <a:off x="6483096" y="624110"/>
            <a:ext cx="5021516" cy="1280890"/>
          </a:xfrm>
        </p:spPr>
        <p:txBody>
          <a:bodyPr>
            <a:normAutofit/>
          </a:bodyPr>
          <a:lstStyle/>
          <a:p>
            <a:pPr>
              <a:lnSpc>
                <a:spcPct val="90000"/>
              </a:lnSpc>
            </a:pPr>
            <a:r>
              <a:rPr lang="en-HK" sz="2800"/>
              <a:t>Step 1: Know the difference between a meaningful and non-meaningful purpose.</a:t>
            </a:r>
            <a:endParaRPr lang="en-US" sz="2800"/>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One in a crowd">
            <a:extLst>
              <a:ext uri="{FF2B5EF4-FFF2-40B4-BE49-F238E27FC236}">
                <a16:creationId xmlns:a16="http://schemas.microsoft.com/office/drawing/2014/main" id="{A54C157B-366A-0013-FFFA-FE72D3D4C02E}"/>
              </a:ext>
            </a:extLst>
          </p:cNvPr>
          <p:cNvPicPr>
            <a:picLocks noChangeAspect="1"/>
          </p:cNvPicPr>
          <p:nvPr/>
        </p:nvPicPr>
        <p:blipFill rotWithShape="1">
          <a:blip r:embed="rId2"/>
          <a:srcRect l="28553" r="20363"/>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C29E566C-2667-EBFB-1665-0DA0B0E9523F}"/>
              </a:ext>
            </a:extLst>
          </p:cNvPr>
          <p:cNvSpPr>
            <a:spLocks noGrp="1"/>
          </p:cNvSpPr>
          <p:nvPr>
            <p:ph idx="1"/>
          </p:nvPr>
        </p:nvSpPr>
        <p:spPr>
          <a:xfrm>
            <a:off x="6438191" y="2133600"/>
            <a:ext cx="5066419" cy="3777622"/>
          </a:xfrm>
        </p:spPr>
        <p:txBody>
          <a:bodyPr>
            <a:normAutofit/>
          </a:bodyPr>
          <a:lstStyle/>
          <a:p>
            <a:r>
              <a:rPr lang="en-HK" dirty="0"/>
              <a:t>Notice that whether or not you are good at something does not make it meaningful. </a:t>
            </a:r>
          </a:p>
          <a:p>
            <a:r>
              <a:rPr lang="en-HK" dirty="0"/>
              <a:t>There are many people in the world who do things they are talented at but don't feel fulfilled from it. </a:t>
            </a:r>
          </a:p>
          <a:p>
            <a:r>
              <a:rPr lang="en-HK" dirty="0"/>
              <a:t>But if you discover a purpose that is meaningful to you, then even if you are not good at it, you will have the drive and perseverance to get good at it.</a:t>
            </a:r>
            <a:endParaRPr lang="en-US" dirty="0"/>
          </a:p>
        </p:txBody>
      </p:sp>
    </p:spTree>
    <p:extLst>
      <p:ext uri="{BB962C8B-B14F-4D97-AF65-F5344CB8AC3E}">
        <p14:creationId xmlns:p14="http://schemas.microsoft.com/office/powerpoint/2010/main" val="3980614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Close up image of a hand touching flowers">
            <a:extLst>
              <a:ext uri="{FF2B5EF4-FFF2-40B4-BE49-F238E27FC236}">
                <a16:creationId xmlns:a16="http://schemas.microsoft.com/office/drawing/2014/main" id="{5015AAFB-F2AD-6E18-23BE-90F874308342}"/>
              </a:ext>
            </a:extLst>
          </p:cNvPr>
          <p:cNvPicPr>
            <a:picLocks noChangeAspect="1"/>
          </p:cNvPicPr>
          <p:nvPr/>
        </p:nvPicPr>
        <p:blipFill rotWithShape="1">
          <a:blip r:embed="rId2"/>
          <a:srcRect l="13745" r="47688"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67EE830-4F67-26D9-6C6C-ACD2893A04AE}"/>
              </a:ext>
            </a:extLst>
          </p:cNvPr>
          <p:cNvSpPr>
            <a:spLocks noGrp="1"/>
          </p:cNvSpPr>
          <p:nvPr>
            <p:ph type="title"/>
          </p:nvPr>
        </p:nvSpPr>
        <p:spPr>
          <a:xfrm>
            <a:off x="541867" y="787400"/>
            <a:ext cx="7145866" cy="778933"/>
          </a:xfrm>
        </p:spPr>
        <p:txBody>
          <a:bodyPr anchor="ctr">
            <a:normAutofit/>
          </a:bodyPr>
          <a:lstStyle/>
          <a:p>
            <a:pPr>
              <a:lnSpc>
                <a:spcPct val="90000"/>
              </a:lnSpc>
            </a:pPr>
            <a:r>
              <a:rPr lang="en-HK" sz="2500">
                <a:solidFill>
                  <a:srgbClr val="FEFFFF"/>
                </a:solidFill>
              </a:rPr>
              <a:t>Step 1: Know the difference between a meaningful and non-meaningful purpose.</a:t>
            </a:r>
            <a:endParaRPr lang="en-US" sz="2500">
              <a:solidFill>
                <a:srgbClr val="FEFFFF"/>
              </a:solidFill>
            </a:endParaRPr>
          </a:p>
        </p:txBody>
      </p:sp>
      <p:sp>
        <p:nvSpPr>
          <p:cNvPr id="3" name="Content Placeholder 2">
            <a:extLst>
              <a:ext uri="{FF2B5EF4-FFF2-40B4-BE49-F238E27FC236}">
                <a16:creationId xmlns:a16="http://schemas.microsoft.com/office/drawing/2014/main" id="{82F2A4CC-128A-92B5-2190-6A8CF0E0F22C}"/>
              </a:ext>
            </a:extLst>
          </p:cNvPr>
          <p:cNvSpPr>
            <a:spLocks noGrp="1"/>
          </p:cNvSpPr>
          <p:nvPr>
            <p:ph idx="1"/>
          </p:nvPr>
        </p:nvSpPr>
        <p:spPr>
          <a:xfrm>
            <a:off x="541866" y="2032000"/>
            <a:ext cx="7145867" cy="3879222"/>
          </a:xfrm>
        </p:spPr>
        <p:txBody>
          <a:bodyPr>
            <a:normAutofit/>
          </a:bodyPr>
          <a:lstStyle/>
          <a:p>
            <a:r>
              <a:rPr lang="en-HK">
                <a:solidFill>
                  <a:srgbClr val="FEFFFF"/>
                </a:solidFill>
              </a:rPr>
              <a:t>Also, just because you enjoy something does not mean it will be meaningful and fulfilling. </a:t>
            </a:r>
          </a:p>
          <a:p>
            <a:r>
              <a:rPr lang="en-HK">
                <a:solidFill>
                  <a:srgbClr val="FEFFFF"/>
                </a:solidFill>
              </a:rPr>
              <a:t>If you really enjoy something such that you could do it all day without getting bored, we call that a passion. </a:t>
            </a:r>
          </a:p>
          <a:p>
            <a:r>
              <a:rPr lang="en-HK">
                <a:solidFill>
                  <a:srgbClr val="FEFFFF"/>
                </a:solidFill>
              </a:rPr>
              <a:t>Being able to spend time on your passion is already a great blessing that not everyone gets. But even higher than passion is a meaningful purpose.</a:t>
            </a:r>
            <a:endParaRPr lang="en-US">
              <a:solidFill>
                <a:srgbClr val="FEFFFF"/>
              </a:solidFill>
            </a:endParaRPr>
          </a:p>
        </p:txBody>
      </p:sp>
    </p:spTree>
    <p:extLst>
      <p:ext uri="{BB962C8B-B14F-4D97-AF65-F5344CB8AC3E}">
        <p14:creationId xmlns:p14="http://schemas.microsoft.com/office/powerpoint/2010/main" val="390303950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D1227E0D-448F-A5EA-158E-5587EA9D6E63}"/>
              </a:ext>
            </a:extLst>
          </p:cNvPr>
          <p:cNvSpPr>
            <a:spLocks noGrp="1"/>
          </p:cNvSpPr>
          <p:nvPr>
            <p:ph type="title"/>
          </p:nvPr>
        </p:nvSpPr>
        <p:spPr>
          <a:xfrm>
            <a:off x="4659520" y="624110"/>
            <a:ext cx="6845092" cy="1280890"/>
          </a:xfrm>
        </p:spPr>
        <p:txBody>
          <a:bodyPr>
            <a:normAutofit/>
          </a:bodyPr>
          <a:lstStyle/>
          <a:p>
            <a:pPr>
              <a:lnSpc>
                <a:spcPct val="90000"/>
              </a:lnSpc>
            </a:pPr>
            <a:r>
              <a:rPr lang="en-HK" sz="2800"/>
              <a:t>Step 1: Know the difference between a meaningful and non-meaningful purpose.</a:t>
            </a:r>
            <a:endParaRPr lang="en-US" sz="2800"/>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White puzzle with one red piece">
            <a:extLst>
              <a:ext uri="{FF2B5EF4-FFF2-40B4-BE49-F238E27FC236}">
                <a16:creationId xmlns:a16="http://schemas.microsoft.com/office/drawing/2014/main" id="{CF415C38-0F2B-7042-7D73-257EA2EB721A}"/>
              </a:ext>
            </a:extLst>
          </p:cNvPr>
          <p:cNvPicPr>
            <a:picLocks noChangeAspect="1"/>
          </p:cNvPicPr>
          <p:nvPr/>
        </p:nvPicPr>
        <p:blipFill rotWithShape="1">
          <a:blip r:embed="rId2"/>
          <a:srcRect l="39645" r="38041"/>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F3E17A0D-9ADA-8283-3EBA-035A0B4480B1}"/>
              </a:ext>
            </a:extLst>
          </p:cNvPr>
          <p:cNvSpPr>
            <a:spLocks noGrp="1"/>
          </p:cNvSpPr>
          <p:nvPr>
            <p:ph idx="1"/>
          </p:nvPr>
        </p:nvSpPr>
        <p:spPr>
          <a:xfrm>
            <a:off x="4656667" y="2133600"/>
            <a:ext cx="6847944" cy="3777622"/>
          </a:xfrm>
        </p:spPr>
        <p:txBody>
          <a:bodyPr>
            <a:normAutofit/>
          </a:bodyPr>
          <a:lstStyle/>
          <a:p>
            <a:r>
              <a:rPr lang="en-HK" dirty="0"/>
              <a:t>A meaningful purpose has to be something that you enjoy which also makes a positive difference in the lives of others. As Gandhi once said, </a:t>
            </a:r>
            <a:br>
              <a:rPr lang="en-HK" dirty="0"/>
            </a:br>
            <a:r>
              <a:rPr lang="en-HK" i="1" dirty="0"/>
              <a:t>"The best way to find yourself is to lose yourself in the service of others.”</a:t>
            </a:r>
          </a:p>
          <a:p>
            <a:endParaRPr lang="en-US" i="1" dirty="0"/>
          </a:p>
        </p:txBody>
      </p:sp>
    </p:spTree>
    <p:extLst>
      <p:ext uri="{BB962C8B-B14F-4D97-AF65-F5344CB8AC3E}">
        <p14:creationId xmlns:p14="http://schemas.microsoft.com/office/powerpoint/2010/main" val="1891956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4E6594-4E3B-6C1D-DD42-BF2AB94AC0ED}"/>
              </a:ext>
            </a:extLst>
          </p:cNvPr>
          <p:cNvSpPr>
            <a:spLocks noGrp="1"/>
          </p:cNvSpPr>
          <p:nvPr>
            <p:ph type="title"/>
          </p:nvPr>
        </p:nvSpPr>
        <p:spPr>
          <a:xfrm>
            <a:off x="649224" y="645106"/>
            <a:ext cx="5122652" cy="1259894"/>
          </a:xfrm>
        </p:spPr>
        <p:txBody>
          <a:bodyPr>
            <a:normAutofit/>
          </a:bodyPr>
          <a:lstStyle/>
          <a:p>
            <a:pPr>
              <a:lnSpc>
                <a:spcPct val="90000"/>
              </a:lnSpc>
            </a:pPr>
            <a:r>
              <a:rPr lang="en-HK" sz="2800"/>
              <a:t>Step 1: Know the difference between a meaningful and non-meaningful purpose.</a:t>
            </a:r>
            <a:endParaRPr lang="en-US" sz="2800"/>
          </a:p>
        </p:txBody>
      </p:sp>
      <p:sp>
        <p:nvSpPr>
          <p:cNvPr id="12" name="Rectangle 11">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20B30CD-9C50-0329-FD2B-DFFB5E91EC22}"/>
              </a:ext>
            </a:extLst>
          </p:cNvPr>
          <p:cNvSpPr>
            <a:spLocks noGrp="1"/>
          </p:cNvSpPr>
          <p:nvPr>
            <p:ph idx="1"/>
          </p:nvPr>
        </p:nvSpPr>
        <p:spPr>
          <a:xfrm>
            <a:off x="649225" y="2133600"/>
            <a:ext cx="5122652" cy="3759253"/>
          </a:xfrm>
        </p:spPr>
        <p:txBody>
          <a:bodyPr>
            <a:normAutofit/>
          </a:bodyPr>
          <a:lstStyle/>
          <a:p>
            <a:r>
              <a:rPr lang="en-HK"/>
              <a:t>The Stoic Emperor, Marcus Aurelius, explained that a meaningful purpose has three parts: being a good person, improving my moral character, and helping the greater good.</a:t>
            </a:r>
            <a:endParaRPr lang="en-US" dirty="0"/>
          </a:p>
        </p:txBody>
      </p:sp>
      <p:pic>
        <p:nvPicPr>
          <p:cNvPr id="5" name="Picture 4" descr="A picture containing text, cartoon, clipart, illustration&#10;&#10;Description automatically generated">
            <a:extLst>
              <a:ext uri="{FF2B5EF4-FFF2-40B4-BE49-F238E27FC236}">
                <a16:creationId xmlns:a16="http://schemas.microsoft.com/office/drawing/2014/main" id="{F036F9DB-7045-546D-7B6F-E83AA41C6A32}"/>
              </a:ext>
            </a:extLst>
          </p:cNvPr>
          <p:cNvPicPr>
            <a:picLocks noChangeAspect="1"/>
          </p:cNvPicPr>
          <p:nvPr/>
        </p:nvPicPr>
        <p:blipFill>
          <a:blip r:embed="rId2"/>
          <a:stretch>
            <a:fillRect/>
          </a:stretch>
        </p:blipFill>
        <p:spPr>
          <a:xfrm>
            <a:off x="6091916" y="1415426"/>
            <a:ext cx="5986727" cy="4070974"/>
          </a:xfrm>
          <a:prstGeom prst="rect">
            <a:avLst/>
          </a:prstGeom>
        </p:spPr>
      </p:pic>
      <p:sp>
        <p:nvSpPr>
          <p:cNvPr id="14"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715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D0C4172E-6158-7F5E-2997-6D6B04314156}"/>
              </a:ext>
            </a:extLst>
          </p:cNvPr>
          <p:cNvSpPr>
            <a:spLocks noGrp="1"/>
          </p:cNvSpPr>
          <p:nvPr>
            <p:ph type="title"/>
          </p:nvPr>
        </p:nvSpPr>
        <p:spPr>
          <a:xfrm>
            <a:off x="4659520" y="624110"/>
            <a:ext cx="6845092" cy="1280890"/>
          </a:xfrm>
        </p:spPr>
        <p:txBody>
          <a:bodyPr>
            <a:normAutofit/>
          </a:bodyPr>
          <a:lstStyle/>
          <a:p>
            <a:pPr>
              <a:lnSpc>
                <a:spcPct val="90000"/>
              </a:lnSpc>
            </a:pPr>
            <a:r>
              <a:rPr lang="en-HK" sz="2800"/>
              <a:t>Step 1: Know the difference between a meaningful and non-meaningful purpose.</a:t>
            </a:r>
            <a:endParaRPr lang="en-US" sz="2800"/>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Arrows pointing towards light">
            <a:extLst>
              <a:ext uri="{FF2B5EF4-FFF2-40B4-BE49-F238E27FC236}">
                <a16:creationId xmlns:a16="http://schemas.microsoft.com/office/drawing/2014/main" id="{BE53DB03-137B-3701-0AFC-E25C923F7DB1}"/>
              </a:ext>
            </a:extLst>
          </p:cNvPr>
          <p:cNvPicPr>
            <a:picLocks noChangeAspect="1"/>
          </p:cNvPicPr>
          <p:nvPr/>
        </p:nvPicPr>
        <p:blipFill rotWithShape="1">
          <a:blip r:embed="rId2"/>
          <a:srcRect l="16897" r="56624"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EB678F13-9B7A-F2EC-2266-7DD675AB65AC}"/>
              </a:ext>
            </a:extLst>
          </p:cNvPr>
          <p:cNvSpPr>
            <a:spLocks noGrp="1"/>
          </p:cNvSpPr>
          <p:nvPr>
            <p:ph idx="1"/>
          </p:nvPr>
        </p:nvSpPr>
        <p:spPr>
          <a:xfrm>
            <a:off x="4656667" y="2133600"/>
            <a:ext cx="6847944" cy="3777622"/>
          </a:xfrm>
        </p:spPr>
        <p:txBody>
          <a:bodyPr>
            <a:normAutofit/>
          </a:bodyPr>
          <a:lstStyle/>
          <a:p>
            <a:r>
              <a:rPr lang="en-HK" dirty="0"/>
              <a:t>These three things all benefit others and bring ourselves long lasting joy. Moreover, we can </a:t>
            </a:r>
            <a:r>
              <a:rPr lang="en-HK" dirty="0" err="1"/>
              <a:t>fulfill</a:t>
            </a:r>
            <a:r>
              <a:rPr lang="en-HK" dirty="0"/>
              <a:t> these three goals no matter what role we have, whether it is as a child, parent, friend, spouse. We can also do these three goals no matter what career we choose.</a:t>
            </a:r>
            <a:endParaRPr lang="en-US" dirty="0"/>
          </a:p>
        </p:txBody>
      </p:sp>
    </p:spTree>
    <p:extLst>
      <p:ext uri="{BB962C8B-B14F-4D97-AF65-F5344CB8AC3E}">
        <p14:creationId xmlns:p14="http://schemas.microsoft.com/office/powerpoint/2010/main" val="128770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Puzzle pieces">
            <a:extLst>
              <a:ext uri="{FF2B5EF4-FFF2-40B4-BE49-F238E27FC236}">
                <a16:creationId xmlns:a16="http://schemas.microsoft.com/office/drawing/2014/main" id="{CCA46FBC-6E0D-CE6E-5D97-FD2513926E4F}"/>
              </a:ext>
            </a:extLst>
          </p:cNvPr>
          <p:cNvPicPr>
            <a:picLocks noChangeAspect="1"/>
          </p:cNvPicPr>
          <p:nvPr/>
        </p:nvPicPr>
        <p:blipFill rotWithShape="1">
          <a:blip r:embed="rId2">
            <a:alphaModFix amt="35000"/>
          </a:blip>
          <a:srcRect t="4793" b="10620"/>
          <a:stretch/>
        </p:blipFill>
        <p:spPr>
          <a:xfrm>
            <a:off x="-8825" y="-5610"/>
            <a:ext cx="12192000" cy="6858000"/>
          </a:xfrm>
          <a:prstGeom prst="rect">
            <a:avLst/>
          </a:prstGeom>
        </p:spPr>
      </p:pic>
      <p:sp>
        <p:nvSpPr>
          <p:cNvPr id="2" name="Title 1">
            <a:extLst>
              <a:ext uri="{FF2B5EF4-FFF2-40B4-BE49-F238E27FC236}">
                <a16:creationId xmlns:a16="http://schemas.microsoft.com/office/drawing/2014/main" id="{236DA074-1089-8DB4-99BE-6CC8A951E401}"/>
              </a:ext>
            </a:extLst>
          </p:cNvPr>
          <p:cNvSpPr>
            <a:spLocks noGrp="1"/>
          </p:cNvSpPr>
          <p:nvPr>
            <p:ph type="title"/>
          </p:nvPr>
        </p:nvSpPr>
        <p:spPr>
          <a:xfrm>
            <a:off x="2592925" y="624110"/>
            <a:ext cx="8911687" cy="1280890"/>
          </a:xfrm>
        </p:spPr>
        <p:txBody>
          <a:bodyPr>
            <a:normAutofit/>
          </a:bodyPr>
          <a:lstStyle/>
          <a:p>
            <a:r>
              <a:rPr lang="en-HK" sz="3300">
                <a:solidFill>
                  <a:srgbClr val="FFFFFF"/>
                </a:solidFill>
              </a:rPr>
              <a:t>Step 1: Know the difference between a meaningful and non-meaningful purpose.</a:t>
            </a:r>
            <a:endParaRPr lang="en-US" sz="3300">
              <a:solidFill>
                <a:srgbClr val="FFFFFF"/>
              </a:solidFill>
            </a:endParaRPr>
          </a:p>
        </p:txBody>
      </p:sp>
      <p:sp>
        <p:nvSpPr>
          <p:cNvPr id="3" name="Content Placeholder 2">
            <a:extLst>
              <a:ext uri="{FF2B5EF4-FFF2-40B4-BE49-F238E27FC236}">
                <a16:creationId xmlns:a16="http://schemas.microsoft.com/office/drawing/2014/main" id="{C43253DB-7CE0-0A40-DA6C-F9FC440489E6}"/>
              </a:ext>
            </a:extLst>
          </p:cNvPr>
          <p:cNvSpPr>
            <a:spLocks noGrp="1"/>
          </p:cNvSpPr>
          <p:nvPr>
            <p:ph idx="1"/>
          </p:nvPr>
        </p:nvSpPr>
        <p:spPr>
          <a:xfrm>
            <a:off x="2589212" y="2133600"/>
            <a:ext cx="8915400" cy="3777622"/>
          </a:xfrm>
        </p:spPr>
        <p:txBody>
          <a:bodyPr>
            <a:normAutofit/>
          </a:bodyPr>
          <a:lstStyle/>
          <a:p>
            <a:pPr>
              <a:buClr>
                <a:srgbClr val="D08202"/>
              </a:buClr>
            </a:pPr>
            <a:r>
              <a:rPr lang="en-HK"/>
              <a:t>1.2 The Four Levels of Motivation </a:t>
            </a:r>
          </a:p>
          <a:p>
            <a:pPr>
              <a:buClr>
                <a:srgbClr val="D08202"/>
              </a:buClr>
            </a:pPr>
            <a:r>
              <a:rPr lang="en-HK"/>
              <a:t>In his book, Think Like a Monk, Jay Shetty explains how to live with peace and purpose every day. One of the key ideas in the book is the four levels of motivation: </a:t>
            </a:r>
          </a:p>
          <a:p>
            <a:pPr lvl="1">
              <a:buClr>
                <a:srgbClr val="D08202"/>
              </a:buClr>
            </a:pPr>
            <a:r>
              <a:rPr lang="en-HK"/>
              <a:t>1. Fear — being driven by negative things like sickness, poverty, and death </a:t>
            </a:r>
          </a:p>
          <a:p>
            <a:pPr lvl="1">
              <a:buClr>
                <a:srgbClr val="D08202"/>
              </a:buClr>
            </a:pPr>
            <a:r>
              <a:rPr lang="en-HK"/>
              <a:t>2. Desire — being driven by personal gratification through wealth, success, and pleasure </a:t>
            </a:r>
          </a:p>
          <a:p>
            <a:pPr lvl="1">
              <a:buClr>
                <a:srgbClr val="D08202"/>
              </a:buClr>
            </a:pPr>
            <a:r>
              <a:rPr lang="en-HK"/>
              <a:t>3. Duty — being motivated by gratitude, responsibility, and doing the right thing </a:t>
            </a:r>
          </a:p>
          <a:p>
            <a:pPr lvl="1">
              <a:buClr>
                <a:srgbClr val="D08202"/>
              </a:buClr>
            </a:pPr>
            <a:r>
              <a:rPr lang="en-HK"/>
              <a:t>4. Love — being motivated by helping and caring for others</a:t>
            </a:r>
            <a:endParaRPr lang="en-US"/>
          </a:p>
        </p:txBody>
      </p:sp>
    </p:spTree>
    <p:extLst>
      <p:ext uri="{BB962C8B-B14F-4D97-AF65-F5344CB8AC3E}">
        <p14:creationId xmlns:p14="http://schemas.microsoft.com/office/powerpoint/2010/main" val="328280185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5B5F-E9DF-23A6-BED1-5CC99D4EE391}"/>
              </a:ext>
            </a:extLst>
          </p:cNvPr>
          <p:cNvSpPr>
            <a:spLocks noGrp="1"/>
          </p:cNvSpPr>
          <p:nvPr>
            <p:ph type="title"/>
          </p:nvPr>
        </p:nvSpPr>
        <p:spPr/>
        <p:txBody>
          <a:bodyPr>
            <a:normAutofit fontScale="90000"/>
          </a:bodyPr>
          <a:lstStyle/>
          <a:p>
            <a:r>
              <a:rPr lang="en-HK" dirty="0"/>
              <a:t>Step 1: Know the difference between a meaningful and non-meaningful purpose.</a:t>
            </a:r>
            <a:endParaRPr lang="en-US" dirty="0"/>
          </a:p>
        </p:txBody>
      </p:sp>
      <p:pic>
        <p:nvPicPr>
          <p:cNvPr id="5" name="Content Placeholder 4" descr="A picture containing text, screenshot, design&#10;&#10;Description automatically generated">
            <a:extLst>
              <a:ext uri="{FF2B5EF4-FFF2-40B4-BE49-F238E27FC236}">
                <a16:creationId xmlns:a16="http://schemas.microsoft.com/office/drawing/2014/main" id="{EF938424-9AFB-6DF2-CBC5-2D12A9C25E14}"/>
              </a:ext>
            </a:extLst>
          </p:cNvPr>
          <p:cNvPicPr>
            <a:picLocks noGrp="1" noChangeAspect="1"/>
          </p:cNvPicPr>
          <p:nvPr>
            <p:ph idx="1"/>
          </p:nvPr>
        </p:nvPicPr>
        <p:blipFill>
          <a:blip r:embed="rId2"/>
          <a:stretch>
            <a:fillRect/>
          </a:stretch>
        </p:blipFill>
        <p:spPr>
          <a:xfrm>
            <a:off x="3755796" y="2133600"/>
            <a:ext cx="6582234" cy="3778250"/>
          </a:xfrm>
        </p:spPr>
      </p:pic>
    </p:spTree>
    <p:extLst>
      <p:ext uri="{BB962C8B-B14F-4D97-AF65-F5344CB8AC3E}">
        <p14:creationId xmlns:p14="http://schemas.microsoft.com/office/powerpoint/2010/main" val="4150855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FE882-1EF5-C785-AABB-6DBD11DD8814}"/>
              </a:ext>
            </a:extLst>
          </p:cNvPr>
          <p:cNvSpPr>
            <a:spLocks noGrp="1"/>
          </p:cNvSpPr>
          <p:nvPr>
            <p:ph type="title"/>
          </p:nvPr>
        </p:nvSpPr>
        <p:spPr>
          <a:xfrm>
            <a:off x="649224" y="645106"/>
            <a:ext cx="6574536" cy="1259894"/>
          </a:xfrm>
        </p:spPr>
        <p:txBody>
          <a:bodyPr>
            <a:normAutofit/>
          </a:bodyPr>
          <a:lstStyle/>
          <a:p>
            <a:r>
              <a:rPr lang="en-US" dirty="0"/>
              <a:t>2.4 Check your understanding quiz </a:t>
            </a:r>
          </a:p>
        </p:txBody>
      </p:sp>
      <p:sp>
        <p:nvSpPr>
          <p:cNvPr id="12" name="Rectangle 11">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0F301D9-964A-8F80-6878-C0FF5A50F518}"/>
              </a:ext>
            </a:extLst>
          </p:cNvPr>
          <p:cNvSpPr>
            <a:spLocks noGrp="1"/>
          </p:cNvSpPr>
          <p:nvPr>
            <p:ph idx="1"/>
          </p:nvPr>
        </p:nvSpPr>
        <p:spPr>
          <a:xfrm>
            <a:off x="649224" y="2133600"/>
            <a:ext cx="6574535" cy="3759253"/>
          </a:xfrm>
        </p:spPr>
        <p:txBody>
          <a:bodyPr>
            <a:normAutofit/>
          </a:bodyPr>
          <a:lstStyle/>
          <a:p>
            <a:r>
              <a:rPr lang="en-US" dirty="0"/>
              <a:t>When you are ready, I will give you the password to enter the quiz</a:t>
            </a:r>
          </a:p>
        </p:txBody>
      </p:sp>
      <p:pic>
        <p:nvPicPr>
          <p:cNvPr id="7" name="Graphic 6" descr="Key">
            <a:extLst>
              <a:ext uri="{FF2B5EF4-FFF2-40B4-BE49-F238E27FC236}">
                <a16:creationId xmlns:a16="http://schemas.microsoft.com/office/drawing/2014/main" id="{46A8E193-8987-5DF0-53E1-E5C577C192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2088" y="1278252"/>
            <a:ext cx="3981455" cy="3981455"/>
          </a:xfrm>
          <a:prstGeom prst="rect">
            <a:avLst/>
          </a:prstGeom>
        </p:spPr>
      </p:pic>
      <p:sp>
        <p:nvSpPr>
          <p:cNvPr id="14"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54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6344BBD3-1DBA-087A-F698-3FF32206297C}"/>
              </a:ext>
            </a:extLst>
          </p:cNvPr>
          <p:cNvSpPr>
            <a:spLocks noGrp="1"/>
          </p:cNvSpPr>
          <p:nvPr>
            <p:ph type="title"/>
          </p:nvPr>
        </p:nvSpPr>
        <p:spPr>
          <a:xfrm>
            <a:off x="4659520" y="624110"/>
            <a:ext cx="6845092" cy="1280890"/>
          </a:xfrm>
        </p:spPr>
        <p:txBody>
          <a:bodyPr>
            <a:normAutofit/>
          </a:bodyPr>
          <a:lstStyle/>
          <a:p>
            <a:pPr>
              <a:lnSpc>
                <a:spcPct val="90000"/>
              </a:lnSpc>
            </a:pPr>
            <a:r>
              <a:rPr lang="en-HK" sz="2800"/>
              <a:t>Step 1: Know the difference between a meaningful and non-meaningful purpose.</a:t>
            </a:r>
            <a:endParaRPr lang="en-US" sz="2800"/>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Plant growing in a concrete crack">
            <a:extLst>
              <a:ext uri="{FF2B5EF4-FFF2-40B4-BE49-F238E27FC236}">
                <a16:creationId xmlns:a16="http://schemas.microsoft.com/office/drawing/2014/main" id="{68BD7BC7-44E2-BA70-74B6-9782414D291F}"/>
              </a:ext>
            </a:extLst>
          </p:cNvPr>
          <p:cNvPicPr>
            <a:picLocks noChangeAspect="1"/>
          </p:cNvPicPr>
          <p:nvPr/>
        </p:nvPicPr>
        <p:blipFill rotWithShape="1">
          <a:blip r:embed="rId2"/>
          <a:srcRect l="27443" r="46077"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8F1C1750-4364-7E6A-DF0B-89A0E2243545}"/>
              </a:ext>
            </a:extLst>
          </p:cNvPr>
          <p:cNvSpPr>
            <a:spLocks noGrp="1"/>
          </p:cNvSpPr>
          <p:nvPr>
            <p:ph idx="1"/>
          </p:nvPr>
        </p:nvSpPr>
        <p:spPr>
          <a:xfrm>
            <a:off x="4656667" y="2133600"/>
            <a:ext cx="6847944" cy="3777622"/>
          </a:xfrm>
        </p:spPr>
        <p:txBody>
          <a:bodyPr>
            <a:normAutofit/>
          </a:bodyPr>
          <a:lstStyle/>
          <a:p>
            <a:r>
              <a:rPr lang="en-HK" dirty="0"/>
              <a:t>Being motivated by fear is obviously not a happy place to be. Many people are motivated by desire, but the problem with desire is that there's always more to want, and the selfish nature of desire makes it non-meaningful. </a:t>
            </a:r>
          </a:p>
          <a:p>
            <a:r>
              <a:rPr lang="en-HK" dirty="0"/>
              <a:t>The great stoic philosopher Seneca said, "It is inevitable that life will be not just very short but very miserable for those who acquire by great toil what they must keep by greater toil."</a:t>
            </a:r>
            <a:endParaRPr lang="en-US" dirty="0"/>
          </a:p>
        </p:txBody>
      </p:sp>
    </p:spTree>
    <p:extLst>
      <p:ext uri="{BB962C8B-B14F-4D97-AF65-F5344CB8AC3E}">
        <p14:creationId xmlns:p14="http://schemas.microsoft.com/office/powerpoint/2010/main" val="554262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Hand reaching out to sun">
            <a:extLst>
              <a:ext uri="{FF2B5EF4-FFF2-40B4-BE49-F238E27FC236}">
                <a16:creationId xmlns:a16="http://schemas.microsoft.com/office/drawing/2014/main" id="{32EE1755-6F76-D329-25A5-17CCA656DC7C}"/>
              </a:ext>
            </a:extLst>
          </p:cNvPr>
          <p:cNvPicPr>
            <a:picLocks noChangeAspect="1"/>
          </p:cNvPicPr>
          <p:nvPr/>
        </p:nvPicPr>
        <p:blipFill rotWithShape="1">
          <a:blip r:embed="rId2"/>
          <a:srcRect l="21549" r="3163" b="2"/>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15C94822-A682-35BB-AA9B-E7E77496E657}"/>
              </a:ext>
            </a:extLst>
          </p:cNvPr>
          <p:cNvSpPr>
            <a:spLocks noGrp="1"/>
          </p:cNvSpPr>
          <p:nvPr>
            <p:ph type="title"/>
          </p:nvPr>
        </p:nvSpPr>
        <p:spPr>
          <a:xfrm>
            <a:off x="535525" y="624110"/>
            <a:ext cx="4623955" cy="1280890"/>
          </a:xfrm>
        </p:spPr>
        <p:txBody>
          <a:bodyPr>
            <a:normAutofit/>
          </a:bodyPr>
          <a:lstStyle/>
          <a:p>
            <a:pPr>
              <a:lnSpc>
                <a:spcPct val="90000"/>
              </a:lnSpc>
            </a:pPr>
            <a:r>
              <a:rPr lang="en-HK" sz="2500"/>
              <a:t>Step 1: Know the difference between a meaningful and non-meaningful purpose.</a:t>
            </a:r>
            <a:endParaRPr lang="en-US" sz="2500"/>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369F532-4EC9-F34B-28ED-9F9895C63BE8}"/>
              </a:ext>
            </a:extLst>
          </p:cNvPr>
          <p:cNvSpPr>
            <a:spLocks noGrp="1"/>
          </p:cNvSpPr>
          <p:nvPr>
            <p:ph idx="1"/>
          </p:nvPr>
        </p:nvSpPr>
        <p:spPr>
          <a:xfrm>
            <a:off x="531812" y="2133600"/>
            <a:ext cx="4625882" cy="3777622"/>
          </a:xfrm>
        </p:spPr>
        <p:txBody>
          <a:bodyPr>
            <a:normAutofit/>
          </a:bodyPr>
          <a:lstStyle/>
          <a:p>
            <a:r>
              <a:rPr lang="en-HK" dirty="0"/>
              <a:t>When we have a strong desire for something, we either end up stressed or end up stressed. That's not a typo. </a:t>
            </a:r>
          </a:p>
          <a:p>
            <a:pPr lvl="1"/>
            <a:r>
              <a:rPr lang="en-HK" dirty="0"/>
              <a:t>If you don't get what you desire, then you're stressed. </a:t>
            </a:r>
          </a:p>
          <a:p>
            <a:pPr lvl="1"/>
            <a:r>
              <a:rPr lang="en-HK" dirty="0"/>
              <a:t>If you do get what you desire, you get a temporary sense of relief, but then you're afraid losing it or stressed about the next bigger desire.</a:t>
            </a:r>
            <a:endParaRPr lang="en-US" dirty="0"/>
          </a:p>
        </p:txBody>
      </p:sp>
    </p:spTree>
    <p:extLst>
      <p:ext uri="{BB962C8B-B14F-4D97-AF65-F5344CB8AC3E}">
        <p14:creationId xmlns:p14="http://schemas.microsoft.com/office/powerpoint/2010/main" val="1796810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0A3A18FE-8057-617B-ABD1-1D1CAF8B64C5}"/>
              </a:ext>
            </a:extLst>
          </p:cNvPr>
          <p:cNvSpPr>
            <a:spLocks noGrp="1"/>
          </p:cNvSpPr>
          <p:nvPr>
            <p:ph type="title"/>
          </p:nvPr>
        </p:nvSpPr>
        <p:spPr>
          <a:xfrm>
            <a:off x="4659520" y="624110"/>
            <a:ext cx="6845092" cy="1280890"/>
          </a:xfrm>
        </p:spPr>
        <p:txBody>
          <a:bodyPr>
            <a:normAutofit/>
          </a:bodyPr>
          <a:lstStyle/>
          <a:p>
            <a:pPr>
              <a:lnSpc>
                <a:spcPct val="90000"/>
              </a:lnSpc>
            </a:pPr>
            <a:r>
              <a:rPr lang="en-HK" sz="2800"/>
              <a:t>Step 1: Know the difference between a meaningful and non-meaningful purpose.</a:t>
            </a:r>
            <a:endParaRPr lang="en-US" sz="2800"/>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Large skydiving group mid-air">
            <a:extLst>
              <a:ext uri="{FF2B5EF4-FFF2-40B4-BE49-F238E27FC236}">
                <a16:creationId xmlns:a16="http://schemas.microsoft.com/office/drawing/2014/main" id="{BA424BA1-4556-8910-1BC3-45D5477D670F}"/>
              </a:ext>
            </a:extLst>
          </p:cNvPr>
          <p:cNvPicPr>
            <a:picLocks noChangeAspect="1"/>
          </p:cNvPicPr>
          <p:nvPr/>
        </p:nvPicPr>
        <p:blipFill rotWithShape="1">
          <a:blip r:embed="rId2"/>
          <a:srcRect l="37394" r="36226"/>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B7E5E010-A064-B569-3D9A-32795E74C0DD}"/>
              </a:ext>
            </a:extLst>
          </p:cNvPr>
          <p:cNvSpPr>
            <a:spLocks noGrp="1"/>
          </p:cNvSpPr>
          <p:nvPr>
            <p:ph idx="1"/>
          </p:nvPr>
        </p:nvSpPr>
        <p:spPr>
          <a:xfrm>
            <a:off x="4656667" y="2133600"/>
            <a:ext cx="6847944" cy="3777622"/>
          </a:xfrm>
        </p:spPr>
        <p:txBody>
          <a:bodyPr>
            <a:normAutofit/>
          </a:bodyPr>
          <a:lstStyle/>
          <a:p>
            <a:r>
              <a:rPr lang="en-HK" dirty="0"/>
              <a:t>Being motivated by duty and love is a strong purpose, and it will lead to much more happiness and </a:t>
            </a:r>
            <a:r>
              <a:rPr lang="en-HK" dirty="0" err="1"/>
              <a:t>fulfillment</a:t>
            </a:r>
            <a:r>
              <a:rPr lang="en-HK" dirty="0"/>
              <a:t> than being motivated by fear or desire. For example, Lewis Howes is former pro-athlete and the host of The School of Greatness.</a:t>
            </a:r>
            <a:endParaRPr lang="en-US" dirty="0"/>
          </a:p>
        </p:txBody>
      </p:sp>
    </p:spTree>
    <p:extLst>
      <p:ext uri="{BB962C8B-B14F-4D97-AF65-F5344CB8AC3E}">
        <p14:creationId xmlns:p14="http://schemas.microsoft.com/office/powerpoint/2010/main" val="1016278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8DB43C22-62A1-6C07-E6A1-12EBD5C860F4}"/>
              </a:ext>
            </a:extLst>
          </p:cNvPr>
          <p:cNvSpPr>
            <a:spLocks noGrp="1"/>
          </p:cNvSpPr>
          <p:nvPr>
            <p:ph type="title"/>
          </p:nvPr>
        </p:nvSpPr>
        <p:spPr>
          <a:xfrm>
            <a:off x="6483096" y="624110"/>
            <a:ext cx="5021516" cy="1280890"/>
          </a:xfrm>
        </p:spPr>
        <p:txBody>
          <a:bodyPr>
            <a:normAutofit/>
          </a:bodyPr>
          <a:lstStyle/>
          <a:p>
            <a:pPr>
              <a:lnSpc>
                <a:spcPct val="90000"/>
              </a:lnSpc>
            </a:pPr>
            <a:r>
              <a:rPr lang="en-HK" sz="2800"/>
              <a:t>Step 1: Know the difference between a meaningful and non-meaningful purpose.</a:t>
            </a:r>
            <a:endParaRPr lang="en-US" sz="2800"/>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Lock with a love heart">
            <a:extLst>
              <a:ext uri="{FF2B5EF4-FFF2-40B4-BE49-F238E27FC236}">
                <a16:creationId xmlns:a16="http://schemas.microsoft.com/office/drawing/2014/main" id="{881BFEEF-A46B-685B-D556-727A485CAAA8}"/>
              </a:ext>
            </a:extLst>
          </p:cNvPr>
          <p:cNvPicPr>
            <a:picLocks noChangeAspect="1"/>
          </p:cNvPicPr>
          <p:nvPr/>
        </p:nvPicPr>
        <p:blipFill rotWithShape="1">
          <a:blip r:embed="rId2"/>
          <a:srcRect l="31118" r="30569"/>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004A3BEF-6CCA-E0B7-5F35-CA4F96E18D1D}"/>
              </a:ext>
            </a:extLst>
          </p:cNvPr>
          <p:cNvSpPr>
            <a:spLocks noGrp="1"/>
          </p:cNvSpPr>
          <p:nvPr>
            <p:ph idx="1"/>
          </p:nvPr>
        </p:nvSpPr>
        <p:spPr>
          <a:xfrm>
            <a:off x="6438191" y="2133600"/>
            <a:ext cx="5066419" cy="3777622"/>
          </a:xfrm>
        </p:spPr>
        <p:txBody>
          <a:bodyPr>
            <a:normAutofit/>
          </a:bodyPr>
          <a:lstStyle/>
          <a:p>
            <a:pPr>
              <a:lnSpc>
                <a:spcPct val="90000"/>
              </a:lnSpc>
            </a:pPr>
            <a:r>
              <a:rPr lang="en-HK" sz="1700" i="1"/>
              <a:t>"Most of my life, one of my main motivation was desire: seeking personal gratification through success, wealth, and pleasure…In the last seven years, it's been more duty and love…And there's an amount of happiness I've never felt before until I reached practicing duty and love. I remember I was never able to fall asleep at night until about 7 or 8 years ago without an hour or hour and half of just anxious anxiety, stress, concern, worry. And when I shifted from seeking personal gratifications to being motivated by a mission and love and gratitude, I started to fall asleep within minutes."</a:t>
            </a:r>
            <a:endParaRPr lang="en-US" sz="1700" i="1"/>
          </a:p>
        </p:txBody>
      </p:sp>
    </p:spTree>
    <p:extLst>
      <p:ext uri="{BB962C8B-B14F-4D97-AF65-F5344CB8AC3E}">
        <p14:creationId xmlns:p14="http://schemas.microsoft.com/office/powerpoint/2010/main" val="1483409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0DB2DB-FEF6-D8D1-A4C2-DD30D16A2547}"/>
              </a:ext>
            </a:extLst>
          </p:cNvPr>
          <p:cNvSpPr>
            <a:spLocks noGrp="1"/>
          </p:cNvSpPr>
          <p:nvPr>
            <p:ph type="title"/>
          </p:nvPr>
        </p:nvSpPr>
        <p:spPr>
          <a:xfrm>
            <a:off x="649224" y="645106"/>
            <a:ext cx="5122652" cy="1259894"/>
          </a:xfrm>
        </p:spPr>
        <p:txBody>
          <a:bodyPr>
            <a:normAutofit/>
          </a:bodyPr>
          <a:lstStyle/>
          <a:p>
            <a:pPr>
              <a:lnSpc>
                <a:spcPct val="90000"/>
              </a:lnSpc>
            </a:pPr>
            <a:r>
              <a:rPr lang="en-HK" sz="2800"/>
              <a:t>Step 1: Know the difference between a meaningful and non-meaningful purpose.</a:t>
            </a:r>
            <a:endParaRPr lang="en-US" sz="2800"/>
          </a:p>
        </p:txBody>
      </p:sp>
      <p:sp>
        <p:nvSpPr>
          <p:cNvPr id="12" name="Rectangle 11">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52E32D9-408C-45BF-FEC6-7F53DC465A21}"/>
              </a:ext>
            </a:extLst>
          </p:cNvPr>
          <p:cNvSpPr>
            <a:spLocks noGrp="1"/>
          </p:cNvSpPr>
          <p:nvPr>
            <p:ph idx="1"/>
          </p:nvPr>
        </p:nvSpPr>
        <p:spPr>
          <a:xfrm>
            <a:off x="649225" y="2133600"/>
            <a:ext cx="5122652" cy="3759253"/>
          </a:xfrm>
        </p:spPr>
        <p:txBody>
          <a:bodyPr>
            <a:normAutofit/>
          </a:bodyPr>
          <a:lstStyle/>
          <a:p>
            <a:r>
              <a:rPr lang="en-HK" dirty="0"/>
              <a:t>We mentioned early that a powerful purpose includes being a good person, improving our moral character, and serving the greater good. Why? Because it is our duty. We received a lot of gratitude and kindness from our parents, teachers, ancestors, nation, and the world, so the least we could do is be a good person and help them back.</a:t>
            </a:r>
            <a:endParaRPr lang="en-US" dirty="0"/>
          </a:p>
        </p:txBody>
      </p:sp>
      <p:pic>
        <p:nvPicPr>
          <p:cNvPr id="5" name="Picture 4" descr="A picture containing text, screenshot, cartoon, clipart&#10;&#10;Description automatically generated">
            <a:extLst>
              <a:ext uri="{FF2B5EF4-FFF2-40B4-BE49-F238E27FC236}">
                <a16:creationId xmlns:a16="http://schemas.microsoft.com/office/drawing/2014/main" id="{BC1F440C-937E-0422-E07A-5170A7D62E1B}"/>
              </a:ext>
            </a:extLst>
          </p:cNvPr>
          <p:cNvPicPr>
            <a:picLocks noChangeAspect="1"/>
          </p:cNvPicPr>
          <p:nvPr/>
        </p:nvPicPr>
        <p:blipFill>
          <a:blip r:embed="rId2"/>
          <a:stretch>
            <a:fillRect/>
          </a:stretch>
        </p:blipFill>
        <p:spPr>
          <a:xfrm>
            <a:off x="6091916" y="1408612"/>
            <a:ext cx="5451627" cy="3720735"/>
          </a:xfrm>
          <a:prstGeom prst="rect">
            <a:avLst/>
          </a:prstGeom>
        </p:spPr>
      </p:pic>
      <p:sp>
        <p:nvSpPr>
          <p:cNvPr id="14"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599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B5326D84-928B-8DD4-D56D-7E327A52987C}"/>
              </a:ext>
            </a:extLst>
          </p:cNvPr>
          <p:cNvSpPr>
            <a:spLocks noGrp="1"/>
          </p:cNvSpPr>
          <p:nvPr>
            <p:ph type="title"/>
          </p:nvPr>
        </p:nvSpPr>
        <p:spPr>
          <a:xfrm>
            <a:off x="4659520" y="624110"/>
            <a:ext cx="6845092" cy="1280890"/>
          </a:xfrm>
        </p:spPr>
        <p:txBody>
          <a:bodyPr>
            <a:normAutofit/>
          </a:bodyPr>
          <a:lstStyle/>
          <a:p>
            <a:pPr>
              <a:lnSpc>
                <a:spcPct val="90000"/>
              </a:lnSpc>
            </a:pPr>
            <a:r>
              <a:rPr lang="en-HK" sz="2800"/>
              <a:t>Step 1: Know the difference between a meaningful and non-meaningful purpose.</a:t>
            </a:r>
            <a:endParaRPr lang="en-US" sz="2800"/>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A person holding a globe">
            <a:extLst>
              <a:ext uri="{FF2B5EF4-FFF2-40B4-BE49-F238E27FC236}">
                <a16:creationId xmlns:a16="http://schemas.microsoft.com/office/drawing/2014/main" id="{AF113950-F711-66AD-C58A-0A7BFAF4B0B8}"/>
              </a:ext>
            </a:extLst>
          </p:cNvPr>
          <p:cNvPicPr>
            <a:picLocks noChangeAspect="1"/>
          </p:cNvPicPr>
          <p:nvPr/>
        </p:nvPicPr>
        <p:blipFill rotWithShape="1">
          <a:blip r:embed="rId2"/>
          <a:srcRect l="38364" r="38033"/>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6201FE40-4139-286D-86CB-6897D18B2691}"/>
              </a:ext>
            </a:extLst>
          </p:cNvPr>
          <p:cNvSpPr>
            <a:spLocks noGrp="1"/>
          </p:cNvSpPr>
          <p:nvPr>
            <p:ph idx="1"/>
          </p:nvPr>
        </p:nvSpPr>
        <p:spPr>
          <a:xfrm>
            <a:off x="4656667" y="2133600"/>
            <a:ext cx="6847944" cy="3777622"/>
          </a:xfrm>
        </p:spPr>
        <p:txBody>
          <a:bodyPr>
            <a:normAutofit/>
          </a:bodyPr>
          <a:lstStyle/>
          <a:p>
            <a:r>
              <a:rPr lang="en-HK" dirty="0"/>
              <a:t>Our parents and teachers all hope for us to be a useful member of society, to give more than we take. </a:t>
            </a:r>
          </a:p>
          <a:p>
            <a:r>
              <a:rPr lang="en-HK" dirty="0"/>
              <a:t>Our ancestors have advanced the world for us, so we should leave the world better than when we arrived. </a:t>
            </a:r>
          </a:p>
          <a:p>
            <a:r>
              <a:rPr lang="en-HK" dirty="0"/>
              <a:t>The nation and all citizens support our daily lives, so we should contribute something back. </a:t>
            </a:r>
          </a:p>
          <a:p>
            <a:r>
              <a:rPr lang="en-HK" dirty="0"/>
              <a:t>When we think about all the gratitude we received, we will naturally feel motivation to improve ourselves and serve the greater good.</a:t>
            </a:r>
            <a:endParaRPr lang="en-US" dirty="0"/>
          </a:p>
        </p:txBody>
      </p:sp>
    </p:spTree>
    <p:extLst>
      <p:ext uri="{BB962C8B-B14F-4D97-AF65-F5344CB8AC3E}">
        <p14:creationId xmlns:p14="http://schemas.microsoft.com/office/powerpoint/2010/main" val="4155803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Question mark boxes">
            <a:extLst>
              <a:ext uri="{FF2B5EF4-FFF2-40B4-BE49-F238E27FC236}">
                <a16:creationId xmlns:a16="http://schemas.microsoft.com/office/drawing/2014/main" id="{C2EA657B-D5FF-DFAB-89CF-798BF1E643F2}"/>
              </a:ext>
            </a:extLst>
          </p:cNvPr>
          <p:cNvPicPr>
            <a:picLocks noChangeAspect="1"/>
          </p:cNvPicPr>
          <p:nvPr/>
        </p:nvPicPr>
        <p:blipFill rotWithShape="1">
          <a:blip r:embed="rId2"/>
          <a:srcRect l="21336" r="15455"/>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CA21E1DD-C292-69DB-8144-95F2EA0D092F}"/>
              </a:ext>
            </a:extLst>
          </p:cNvPr>
          <p:cNvSpPr>
            <a:spLocks noGrp="1"/>
          </p:cNvSpPr>
          <p:nvPr>
            <p:ph type="title"/>
          </p:nvPr>
        </p:nvSpPr>
        <p:spPr>
          <a:xfrm>
            <a:off x="535525" y="624110"/>
            <a:ext cx="4623955" cy="1280890"/>
          </a:xfrm>
        </p:spPr>
        <p:txBody>
          <a:bodyPr>
            <a:normAutofit/>
          </a:bodyPr>
          <a:lstStyle/>
          <a:p>
            <a:pPr>
              <a:lnSpc>
                <a:spcPct val="90000"/>
              </a:lnSpc>
            </a:pPr>
            <a:r>
              <a:rPr lang="en-HK" sz="2800"/>
              <a:t>Step 2: Self-reflect to learn more about yourself.</a:t>
            </a:r>
            <a:endParaRPr lang="en-US" sz="2800"/>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7E2368F-ABCC-49D8-60B3-675BA448E276}"/>
              </a:ext>
            </a:extLst>
          </p:cNvPr>
          <p:cNvSpPr>
            <a:spLocks noGrp="1"/>
          </p:cNvSpPr>
          <p:nvPr>
            <p:ph idx="1"/>
          </p:nvPr>
        </p:nvSpPr>
        <p:spPr>
          <a:xfrm>
            <a:off x="531812" y="2133600"/>
            <a:ext cx="4625882" cy="3777622"/>
          </a:xfrm>
        </p:spPr>
        <p:txBody>
          <a:bodyPr>
            <a:normAutofit/>
          </a:bodyPr>
          <a:lstStyle/>
          <a:p>
            <a:r>
              <a:rPr lang="en-HK" b="1" dirty="0"/>
              <a:t>2.1 Ask yourself some deep questions </a:t>
            </a:r>
          </a:p>
          <a:p>
            <a:r>
              <a:rPr lang="en-HK" dirty="0"/>
              <a:t>Recall that a meaningful purpose is something that benefits others and that you enjoy providing. In other words, it is the combination of service (helping others) and passion (what you enjoy).</a:t>
            </a:r>
            <a:endParaRPr lang="en-US" dirty="0"/>
          </a:p>
        </p:txBody>
      </p:sp>
    </p:spTree>
    <p:extLst>
      <p:ext uri="{BB962C8B-B14F-4D97-AF65-F5344CB8AC3E}">
        <p14:creationId xmlns:p14="http://schemas.microsoft.com/office/powerpoint/2010/main" val="768660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8DB19905-6639-3BED-52D1-C6DF267B9501}"/>
              </a:ext>
            </a:extLst>
          </p:cNvPr>
          <p:cNvSpPr>
            <a:spLocks noGrp="1"/>
          </p:cNvSpPr>
          <p:nvPr>
            <p:ph type="title"/>
          </p:nvPr>
        </p:nvSpPr>
        <p:spPr>
          <a:xfrm>
            <a:off x="6483096" y="624110"/>
            <a:ext cx="5021516" cy="1280890"/>
          </a:xfrm>
        </p:spPr>
        <p:txBody>
          <a:bodyPr>
            <a:normAutofit/>
          </a:bodyPr>
          <a:lstStyle/>
          <a:p>
            <a:pPr>
              <a:lnSpc>
                <a:spcPct val="90000"/>
              </a:lnSpc>
            </a:pPr>
            <a:r>
              <a:rPr lang="en-HK" sz="2800"/>
              <a:t>Step 2: Self-reflect to learn more about yourself.</a:t>
            </a:r>
            <a:endParaRPr lang="en-US" sz="2800"/>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Magnifying glass on clear background">
            <a:extLst>
              <a:ext uri="{FF2B5EF4-FFF2-40B4-BE49-F238E27FC236}">
                <a16:creationId xmlns:a16="http://schemas.microsoft.com/office/drawing/2014/main" id="{8D2A85A5-C03D-DFD7-C288-6B1A3E84D372}"/>
              </a:ext>
            </a:extLst>
          </p:cNvPr>
          <p:cNvPicPr>
            <a:picLocks noChangeAspect="1"/>
          </p:cNvPicPr>
          <p:nvPr/>
        </p:nvPicPr>
        <p:blipFill rotWithShape="1">
          <a:blip r:embed="rId2"/>
          <a:srcRect l="40407" r="14127" b="-2"/>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5755B7B0-97D4-91DD-2C1C-DC1D84EF8B1E}"/>
              </a:ext>
            </a:extLst>
          </p:cNvPr>
          <p:cNvSpPr>
            <a:spLocks noGrp="1"/>
          </p:cNvSpPr>
          <p:nvPr>
            <p:ph idx="1"/>
          </p:nvPr>
        </p:nvSpPr>
        <p:spPr>
          <a:xfrm>
            <a:off x="6438191" y="2133600"/>
            <a:ext cx="5066419" cy="3777622"/>
          </a:xfrm>
        </p:spPr>
        <p:txBody>
          <a:bodyPr>
            <a:normAutofit/>
          </a:bodyPr>
          <a:lstStyle/>
          <a:p>
            <a:r>
              <a:rPr lang="en-HK" dirty="0"/>
              <a:t>Here are some questions to reflect on regarding passion: </a:t>
            </a:r>
          </a:p>
          <a:p>
            <a:pPr lvl="1"/>
            <a:r>
              <a:rPr lang="en-HK" dirty="0"/>
              <a:t>• If I had all the money and time in the world, what would I do (after I've travelled and bought all the stuff I want)? </a:t>
            </a:r>
          </a:p>
          <a:p>
            <a:pPr lvl="1"/>
            <a:r>
              <a:rPr lang="en-HK" dirty="0"/>
              <a:t>• What excites me? What am I happily willing to do even when I am exhausted? </a:t>
            </a:r>
          </a:p>
          <a:p>
            <a:pPr lvl="1"/>
            <a:r>
              <a:rPr lang="en-HK" dirty="0"/>
              <a:t>• What could I talk about for hours without getting bored?</a:t>
            </a:r>
            <a:endParaRPr lang="en-US" dirty="0"/>
          </a:p>
        </p:txBody>
      </p:sp>
    </p:spTree>
    <p:extLst>
      <p:ext uri="{BB962C8B-B14F-4D97-AF65-F5344CB8AC3E}">
        <p14:creationId xmlns:p14="http://schemas.microsoft.com/office/powerpoint/2010/main" val="3127401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8F79CE4F-19DE-CCF7-2C24-C3B8BFE8EB05}"/>
              </a:ext>
            </a:extLst>
          </p:cNvPr>
          <p:cNvSpPr>
            <a:spLocks noGrp="1"/>
          </p:cNvSpPr>
          <p:nvPr>
            <p:ph type="title"/>
          </p:nvPr>
        </p:nvSpPr>
        <p:spPr>
          <a:xfrm>
            <a:off x="4659520" y="624110"/>
            <a:ext cx="6845092" cy="1280890"/>
          </a:xfrm>
        </p:spPr>
        <p:txBody>
          <a:bodyPr>
            <a:normAutofit/>
          </a:bodyPr>
          <a:lstStyle/>
          <a:p>
            <a:r>
              <a:rPr lang="en-HK" dirty="0"/>
              <a:t>Step 2: Self-reflect to learn more about yourself.</a:t>
            </a:r>
            <a:endParaRPr lang="en-US" dirty="0"/>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Question mark on green pastel background">
            <a:extLst>
              <a:ext uri="{FF2B5EF4-FFF2-40B4-BE49-F238E27FC236}">
                <a16:creationId xmlns:a16="http://schemas.microsoft.com/office/drawing/2014/main" id="{DEA69FD7-4B7F-16DA-A37D-9B04417193FE}"/>
              </a:ext>
            </a:extLst>
          </p:cNvPr>
          <p:cNvPicPr>
            <a:picLocks noChangeAspect="1"/>
          </p:cNvPicPr>
          <p:nvPr/>
        </p:nvPicPr>
        <p:blipFill rotWithShape="1">
          <a:blip r:embed="rId2"/>
          <a:srcRect l="55120" r="15128"/>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E161BCAE-34BB-CA95-869A-D4E614C5CDC4}"/>
              </a:ext>
            </a:extLst>
          </p:cNvPr>
          <p:cNvSpPr>
            <a:spLocks noGrp="1"/>
          </p:cNvSpPr>
          <p:nvPr>
            <p:ph idx="1"/>
          </p:nvPr>
        </p:nvSpPr>
        <p:spPr>
          <a:xfrm>
            <a:off x="4656667" y="2133600"/>
            <a:ext cx="6847944" cy="3777622"/>
          </a:xfrm>
        </p:spPr>
        <p:txBody>
          <a:bodyPr>
            <a:normAutofit/>
          </a:bodyPr>
          <a:lstStyle/>
          <a:p>
            <a:r>
              <a:rPr lang="en-HK" dirty="0"/>
              <a:t>Here are some questions to reflect on regarding service: </a:t>
            </a:r>
          </a:p>
          <a:p>
            <a:pPr lvl="1"/>
            <a:r>
              <a:rPr lang="en-HK" dirty="0"/>
              <a:t>• What problems do I like to help people with? </a:t>
            </a:r>
          </a:p>
          <a:p>
            <a:pPr lvl="1"/>
            <a:r>
              <a:rPr lang="en-HK" dirty="0"/>
              <a:t>• What am I most grateful for? How can I provide that to others or repay that gratitude? </a:t>
            </a:r>
          </a:p>
          <a:p>
            <a:pPr lvl="1"/>
            <a:r>
              <a:rPr lang="en-HK" dirty="0"/>
              <a:t>• What is my biggest pain? How can I help prevent that pain for others?</a:t>
            </a:r>
            <a:endParaRPr lang="en-US" dirty="0"/>
          </a:p>
        </p:txBody>
      </p:sp>
    </p:spTree>
    <p:extLst>
      <p:ext uri="{BB962C8B-B14F-4D97-AF65-F5344CB8AC3E}">
        <p14:creationId xmlns:p14="http://schemas.microsoft.com/office/powerpoint/2010/main" val="1625063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Arrows pointing towards light">
            <a:extLst>
              <a:ext uri="{FF2B5EF4-FFF2-40B4-BE49-F238E27FC236}">
                <a16:creationId xmlns:a16="http://schemas.microsoft.com/office/drawing/2014/main" id="{624BED3E-E954-A37F-DC8F-24C146B64D58}"/>
              </a:ext>
            </a:extLst>
          </p:cNvPr>
          <p:cNvPicPr>
            <a:picLocks noChangeAspect="1"/>
          </p:cNvPicPr>
          <p:nvPr/>
        </p:nvPicPr>
        <p:blipFill rotWithShape="1">
          <a:blip r:embed="rId2"/>
          <a:srcRect r="24991" b="-1"/>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47D16A31-057F-3052-DD72-9793E3783051}"/>
              </a:ext>
            </a:extLst>
          </p:cNvPr>
          <p:cNvSpPr>
            <a:spLocks noGrp="1"/>
          </p:cNvSpPr>
          <p:nvPr>
            <p:ph type="title"/>
          </p:nvPr>
        </p:nvSpPr>
        <p:spPr>
          <a:xfrm>
            <a:off x="535525" y="624110"/>
            <a:ext cx="4623955" cy="1280890"/>
          </a:xfrm>
        </p:spPr>
        <p:txBody>
          <a:bodyPr>
            <a:normAutofit/>
          </a:bodyPr>
          <a:lstStyle/>
          <a:p>
            <a:pPr>
              <a:lnSpc>
                <a:spcPct val="90000"/>
              </a:lnSpc>
            </a:pPr>
            <a:r>
              <a:rPr lang="en-HK" sz="2800"/>
              <a:t>Step 2: Self-reflect to learn more about yourself.</a:t>
            </a:r>
            <a:endParaRPr lang="en-US" sz="2800"/>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F7F05CF-BD39-2045-95DC-220307137BE7}"/>
              </a:ext>
            </a:extLst>
          </p:cNvPr>
          <p:cNvSpPr>
            <a:spLocks noGrp="1"/>
          </p:cNvSpPr>
          <p:nvPr>
            <p:ph idx="1"/>
          </p:nvPr>
        </p:nvSpPr>
        <p:spPr>
          <a:xfrm>
            <a:off x="531812" y="2133600"/>
            <a:ext cx="4625882" cy="3777622"/>
          </a:xfrm>
        </p:spPr>
        <p:txBody>
          <a:bodyPr>
            <a:normAutofit/>
          </a:bodyPr>
          <a:lstStyle/>
          <a:p>
            <a:pPr>
              <a:lnSpc>
                <a:spcPct val="90000"/>
              </a:lnSpc>
            </a:pPr>
            <a:r>
              <a:rPr lang="en-HK" sz="1100" b="1"/>
              <a:t>2.2 Vedic Personalities </a:t>
            </a:r>
          </a:p>
          <a:p>
            <a:pPr>
              <a:lnSpc>
                <a:spcPct val="90000"/>
              </a:lnSpc>
            </a:pPr>
            <a:r>
              <a:rPr lang="en-HK" sz="1100"/>
              <a:t>A useful tool to help with self-awareness is personality tests. When it comes to helping you find your purpose, Jay Shetty uses the Four Vedic Personalities: </a:t>
            </a:r>
          </a:p>
          <a:p>
            <a:pPr>
              <a:lnSpc>
                <a:spcPct val="90000"/>
              </a:lnSpc>
            </a:pPr>
            <a:r>
              <a:rPr lang="en-HK" sz="1100"/>
              <a:t>• Guides are compelled to learn and share knowledge. They value wisdom more than fame or money. Their purpose can be to share useful knowledge or to use knowledge to help people. </a:t>
            </a:r>
          </a:p>
          <a:p>
            <a:pPr>
              <a:lnSpc>
                <a:spcPct val="90000"/>
              </a:lnSpc>
            </a:pPr>
            <a:r>
              <a:rPr lang="en-HK" sz="1100"/>
              <a:t>• Leaders like to influence and provide. They are led by morals and seek to inspire cooperation and support society long-term. Their purpose can be to maintain order and stability or to help those in bad circumstances. </a:t>
            </a:r>
          </a:p>
          <a:p>
            <a:pPr>
              <a:lnSpc>
                <a:spcPct val="90000"/>
              </a:lnSpc>
            </a:pPr>
            <a:r>
              <a:rPr lang="en-HK" sz="1100"/>
              <a:t>• Creators like to make things happen, and they are good at innovating and networking. Their purpose can be to create new and useful things for society. </a:t>
            </a:r>
          </a:p>
          <a:p>
            <a:pPr>
              <a:lnSpc>
                <a:spcPct val="90000"/>
              </a:lnSpc>
            </a:pPr>
            <a:r>
              <a:rPr lang="en-HK" sz="1100"/>
              <a:t>• Makers like to see things tangibly being built. They are good at inventing, supporting, and implementing. They are motivated by stability and security, as well as supporting those in need. Their purpose can be to make useful things or art and beauty</a:t>
            </a:r>
            <a:endParaRPr lang="en-US" sz="1100"/>
          </a:p>
        </p:txBody>
      </p:sp>
    </p:spTree>
    <p:extLst>
      <p:ext uri="{BB962C8B-B14F-4D97-AF65-F5344CB8AC3E}">
        <p14:creationId xmlns:p14="http://schemas.microsoft.com/office/powerpoint/2010/main" val="2531415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690BD-07B7-BE6E-357F-26D1E749BE65}"/>
              </a:ext>
            </a:extLst>
          </p:cNvPr>
          <p:cNvSpPr>
            <a:spLocks noGrp="1"/>
          </p:cNvSpPr>
          <p:nvPr>
            <p:ph type="title"/>
          </p:nvPr>
        </p:nvSpPr>
        <p:spPr>
          <a:xfrm>
            <a:off x="649224" y="645106"/>
            <a:ext cx="6574536" cy="1259894"/>
          </a:xfrm>
        </p:spPr>
        <p:txBody>
          <a:bodyPr>
            <a:normAutofit/>
          </a:bodyPr>
          <a:lstStyle/>
          <a:p>
            <a:r>
              <a:rPr lang="en-US" dirty="0"/>
              <a:t>Class announcement </a:t>
            </a:r>
          </a:p>
        </p:txBody>
      </p:sp>
      <p:sp>
        <p:nvSpPr>
          <p:cNvPr id="12" name="Rectangle 11">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81C3531-E37F-A212-C74E-ED6A15AD1807}"/>
              </a:ext>
            </a:extLst>
          </p:cNvPr>
          <p:cNvSpPr>
            <a:spLocks noGrp="1"/>
          </p:cNvSpPr>
          <p:nvPr>
            <p:ph idx="1"/>
          </p:nvPr>
        </p:nvSpPr>
        <p:spPr>
          <a:xfrm>
            <a:off x="649224" y="2133600"/>
            <a:ext cx="6574535" cy="3759253"/>
          </a:xfrm>
        </p:spPr>
        <p:txBody>
          <a:bodyPr>
            <a:normAutofit/>
          </a:bodyPr>
          <a:lstStyle/>
          <a:p>
            <a:r>
              <a:rPr lang="en-US" dirty="0"/>
              <a:t>Pay attention to Assignment 2 deadlines </a:t>
            </a:r>
          </a:p>
          <a:p>
            <a:r>
              <a:rPr lang="en-US" dirty="0"/>
              <a:t>Word counts and plagiarism in homework and classwork </a:t>
            </a:r>
          </a:p>
          <a:p>
            <a:endParaRPr lang="en-US" dirty="0"/>
          </a:p>
        </p:txBody>
      </p:sp>
      <p:pic>
        <p:nvPicPr>
          <p:cNvPr id="7" name="Graphic 6" descr="Report Hacked">
            <a:extLst>
              <a:ext uri="{FF2B5EF4-FFF2-40B4-BE49-F238E27FC236}">
                <a16:creationId xmlns:a16="http://schemas.microsoft.com/office/drawing/2014/main" id="{E4F10E3E-4ACE-A62B-0BFE-8643A5BD57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2088" y="1278252"/>
            <a:ext cx="3981455" cy="3981455"/>
          </a:xfrm>
          <a:prstGeom prst="rect">
            <a:avLst/>
          </a:prstGeom>
        </p:spPr>
      </p:pic>
      <p:sp>
        <p:nvSpPr>
          <p:cNvPr id="14"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710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8D4EB6-2B26-3BA5-396A-C3C4127CBCE2}"/>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sz="2800"/>
              <a:t>Step 2: Self-reflect to learn more about yourself.</a:t>
            </a:r>
          </a:p>
        </p:txBody>
      </p:sp>
      <p:sp>
        <p:nvSpPr>
          <p:cNvPr id="14" name="Rectangle 13">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 name="TextBox 6">
            <a:extLst>
              <a:ext uri="{FF2B5EF4-FFF2-40B4-BE49-F238E27FC236}">
                <a16:creationId xmlns:a16="http://schemas.microsoft.com/office/drawing/2014/main" id="{4C8C691D-2075-AEEA-9C47-AAE380694EC9}"/>
              </a:ext>
            </a:extLst>
          </p:cNvPr>
          <p:cNvSpPr txBox="1"/>
          <p:nvPr/>
        </p:nvSpPr>
        <p:spPr>
          <a:xfrm>
            <a:off x="649225" y="2133600"/>
            <a:ext cx="3650278" cy="3759253"/>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a:solidFill>
                  <a:schemeClr val="tx1">
                    <a:lumMod val="75000"/>
                    <a:lumOff val="25000"/>
                  </a:schemeClr>
                </a:solidFill>
                <a:hlinkClick r:id="rId2"/>
              </a:rPr>
              <a:t>https://s.surveyanyplace.com/dharmatype</a:t>
            </a:r>
            <a:endParaRPr lang="en-US">
              <a:solidFill>
                <a:schemeClr val="tx1">
                  <a:lumMod val="75000"/>
                  <a:lumOff val="25000"/>
                </a:schemeClr>
              </a:solidFill>
            </a:endParaRPr>
          </a:p>
          <a:p>
            <a:pPr>
              <a:spcBef>
                <a:spcPts val="1000"/>
              </a:spcBef>
              <a:buClr>
                <a:schemeClr val="accent1"/>
              </a:buClr>
              <a:buFont typeface="Wingdings 3" charset="2"/>
              <a:buChar char=""/>
            </a:pPr>
            <a:endParaRPr lang="en-US">
              <a:solidFill>
                <a:schemeClr val="tx1">
                  <a:lumMod val="75000"/>
                  <a:lumOff val="25000"/>
                </a:schemeClr>
              </a:solidFill>
            </a:endParaRPr>
          </a:p>
        </p:txBody>
      </p:sp>
      <p:pic>
        <p:nvPicPr>
          <p:cNvPr id="5" name="Content Placeholder 4" descr="A collage of different types of people&#10;&#10;Description automatically generated with low confidence">
            <a:extLst>
              <a:ext uri="{FF2B5EF4-FFF2-40B4-BE49-F238E27FC236}">
                <a16:creationId xmlns:a16="http://schemas.microsoft.com/office/drawing/2014/main" id="{7866BB19-DCF1-F74C-15FA-3C1C8A708D7D}"/>
              </a:ext>
            </a:extLst>
          </p:cNvPr>
          <p:cNvPicPr>
            <a:picLocks noGrp="1" noChangeAspect="1"/>
          </p:cNvPicPr>
          <p:nvPr>
            <p:ph idx="1"/>
          </p:nvPr>
        </p:nvPicPr>
        <p:blipFill>
          <a:blip r:embed="rId3"/>
          <a:stretch>
            <a:fillRect/>
          </a:stretch>
        </p:blipFill>
        <p:spPr>
          <a:xfrm>
            <a:off x="4619543" y="1423769"/>
            <a:ext cx="6953577" cy="3685395"/>
          </a:xfrm>
          <a:prstGeom prst="rect">
            <a:avLst/>
          </a:prstGeom>
        </p:spPr>
      </p:pic>
      <p:sp>
        <p:nvSpPr>
          <p:cNvPr id="16"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057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F4CC7903-6309-DC77-4638-85DE2AC494E7}"/>
              </a:ext>
            </a:extLst>
          </p:cNvPr>
          <p:cNvSpPr>
            <a:spLocks noGrp="1"/>
          </p:cNvSpPr>
          <p:nvPr>
            <p:ph type="title"/>
          </p:nvPr>
        </p:nvSpPr>
        <p:spPr>
          <a:xfrm>
            <a:off x="4659520" y="624110"/>
            <a:ext cx="6845092" cy="1280890"/>
          </a:xfrm>
        </p:spPr>
        <p:txBody>
          <a:bodyPr>
            <a:normAutofit/>
          </a:bodyPr>
          <a:lstStyle/>
          <a:p>
            <a:r>
              <a:rPr lang="en-HK" dirty="0"/>
              <a:t>Step 2: Self-reflect to learn more about yourself.</a:t>
            </a:r>
            <a:endParaRPr lang="en-US" dirty="0"/>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Multi-coloured paper-craft art">
            <a:extLst>
              <a:ext uri="{FF2B5EF4-FFF2-40B4-BE49-F238E27FC236}">
                <a16:creationId xmlns:a16="http://schemas.microsoft.com/office/drawing/2014/main" id="{FA8FE7F7-DAF6-A8E2-5B7C-8B6A91B806DF}"/>
              </a:ext>
            </a:extLst>
          </p:cNvPr>
          <p:cNvPicPr>
            <a:picLocks noChangeAspect="1"/>
          </p:cNvPicPr>
          <p:nvPr/>
        </p:nvPicPr>
        <p:blipFill rotWithShape="1">
          <a:blip r:embed="rId2"/>
          <a:srcRect l="37879" r="35641"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96084456-38E9-E879-7310-97C391F31A04}"/>
              </a:ext>
            </a:extLst>
          </p:cNvPr>
          <p:cNvSpPr>
            <a:spLocks noGrp="1"/>
          </p:cNvSpPr>
          <p:nvPr>
            <p:ph idx="1"/>
          </p:nvPr>
        </p:nvSpPr>
        <p:spPr>
          <a:xfrm>
            <a:off x="4656667" y="2133600"/>
            <a:ext cx="6847944" cy="3777622"/>
          </a:xfrm>
        </p:spPr>
        <p:txBody>
          <a:bodyPr>
            <a:normAutofit/>
          </a:bodyPr>
          <a:lstStyle/>
          <a:p>
            <a:pPr>
              <a:lnSpc>
                <a:spcPct val="90000"/>
              </a:lnSpc>
            </a:pPr>
            <a:r>
              <a:rPr lang="en-HK" sz="1500" b="1"/>
              <a:t>2.3 16 Personalities Test</a:t>
            </a:r>
            <a:r>
              <a:rPr lang="en-HK" sz="1500"/>
              <a:t> </a:t>
            </a:r>
          </a:p>
          <a:p>
            <a:pPr>
              <a:lnSpc>
                <a:spcPct val="90000"/>
              </a:lnSpc>
            </a:pPr>
            <a:r>
              <a:rPr lang="en-HK" sz="1500"/>
              <a:t>Another useful personality test is the 16 Personality Tests. You can read a detailed explanation of the 16 Personalities here, but for this article, we'll just look at the four categories of personalities: </a:t>
            </a:r>
          </a:p>
          <a:p>
            <a:pPr>
              <a:lnSpc>
                <a:spcPct val="90000"/>
              </a:lnSpc>
            </a:pPr>
            <a:r>
              <a:rPr lang="en-HK" sz="1500"/>
              <a:t>• Analysts are driven by logic and ideas, so their purpose can be to solve big problems for society and innovate new ideas. </a:t>
            </a:r>
          </a:p>
          <a:p>
            <a:pPr>
              <a:lnSpc>
                <a:spcPct val="90000"/>
              </a:lnSpc>
            </a:pPr>
            <a:r>
              <a:rPr lang="en-HK" sz="1500"/>
              <a:t>• Diplomats are driven by compassion and ideals, so their purpose can be to advocate for an important cause and to help those in bad circumstances </a:t>
            </a:r>
          </a:p>
          <a:p>
            <a:pPr>
              <a:lnSpc>
                <a:spcPct val="90000"/>
              </a:lnSpc>
            </a:pPr>
            <a:r>
              <a:rPr lang="en-HK" sz="1500"/>
              <a:t>• Sentinels are driven by duty and morals, so their purpose can be to maintain order and stability in the world. </a:t>
            </a:r>
          </a:p>
          <a:p>
            <a:pPr>
              <a:lnSpc>
                <a:spcPct val="90000"/>
              </a:lnSpc>
            </a:pPr>
            <a:r>
              <a:rPr lang="en-HK" sz="1500"/>
              <a:t>• Adventurers are driven by novelty and fun, so their purpose can be to entertain others, whether that be through films, music, art, or sports.</a:t>
            </a:r>
            <a:endParaRPr lang="en-US" sz="1500"/>
          </a:p>
        </p:txBody>
      </p:sp>
    </p:spTree>
    <p:extLst>
      <p:ext uri="{BB962C8B-B14F-4D97-AF65-F5344CB8AC3E}">
        <p14:creationId xmlns:p14="http://schemas.microsoft.com/office/powerpoint/2010/main" val="1995896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D3EE1C-279B-30AB-1FEB-A0C751AB130F}"/>
              </a:ext>
            </a:extLst>
          </p:cNvPr>
          <p:cNvSpPr>
            <a:spLocks noGrp="1"/>
          </p:cNvSpPr>
          <p:nvPr>
            <p:ph type="title"/>
          </p:nvPr>
        </p:nvSpPr>
        <p:spPr>
          <a:xfrm>
            <a:off x="649224" y="645106"/>
            <a:ext cx="3650279" cy="1259894"/>
          </a:xfrm>
        </p:spPr>
        <p:txBody>
          <a:bodyPr>
            <a:normAutofit/>
          </a:bodyPr>
          <a:lstStyle/>
          <a:p>
            <a:pPr>
              <a:lnSpc>
                <a:spcPct val="90000"/>
              </a:lnSpc>
            </a:pPr>
            <a:r>
              <a:rPr lang="en-HK" sz="2800"/>
              <a:t>Step 2: Self-reflect to learn more about yourself.</a:t>
            </a:r>
            <a:endParaRPr lang="en-US" sz="2800"/>
          </a:p>
        </p:txBody>
      </p:sp>
      <p:sp>
        <p:nvSpPr>
          <p:cNvPr id="14" name="Rectangle 13">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EE9420A5-C53F-07C3-DECD-63968CF1E0F7}"/>
              </a:ext>
            </a:extLst>
          </p:cNvPr>
          <p:cNvSpPr>
            <a:spLocks noGrp="1"/>
          </p:cNvSpPr>
          <p:nvPr>
            <p:ph idx="1"/>
          </p:nvPr>
        </p:nvSpPr>
        <p:spPr>
          <a:xfrm>
            <a:off x="649225" y="2133600"/>
            <a:ext cx="3650278" cy="3759253"/>
          </a:xfrm>
        </p:spPr>
        <p:txBody>
          <a:bodyPr>
            <a:normAutofit/>
          </a:bodyPr>
          <a:lstStyle/>
          <a:p>
            <a:endParaRPr lang="en-US"/>
          </a:p>
        </p:txBody>
      </p:sp>
      <p:pic>
        <p:nvPicPr>
          <p:cNvPr id="5" name="Content Placeholder 4" descr="A picture containing person, clothing, child, cartoon&#10;&#10;Description automatically generated">
            <a:extLst>
              <a:ext uri="{FF2B5EF4-FFF2-40B4-BE49-F238E27FC236}">
                <a16:creationId xmlns:a16="http://schemas.microsoft.com/office/drawing/2014/main" id="{EA1F0E1F-DC85-AC1E-4B53-E704401624D8}"/>
              </a:ext>
            </a:extLst>
          </p:cNvPr>
          <p:cNvPicPr>
            <a:picLocks noChangeAspect="1"/>
          </p:cNvPicPr>
          <p:nvPr/>
        </p:nvPicPr>
        <p:blipFill>
          <a:blip r:embed="rId2"/>
          <a:stretch>
            <a:fillRect/>
          </a:stretch>
        </p:blipFill>
        <p:spPr>
          <a:xfrm>
            <a:off x="4619544" y="1171703"/>
            <a:ext cx="7434508" cy="4479290"/>
          </a:xfrm>
          <a:prstGeom prst="rect">
            <a:avLst/>
          </a:prstGeom>
        </p:spPr>
      </p:pic>
      <p:sp>
        <p:nvSpPr>
          <p:cNvPr id="16"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304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9FD9E877-8F52-3160-D85F-5DB4E522C6A0}"/>
              </a:ext>
            </a:extLst>
          </p:cNvPr>
          <p:cNvSpPr>
            <a:spLocks noGrp="1"/>
          </p:cNvSpPr>
          <p:nvPr>
            <p:ph type="title"/>
          </p:nvPr>
        </p:nvSpPr>
        <p:spPr>
          <a:xfrm>
            <a:off x="4659520" y="624110"/>
            <a:ext cx="6845092" cy="1280890"/>
          </a:xfrm>
        </p:spPr>
        <p:txBody>
          <a:bodyPr>
            <a:normAutofit/>
          </a:bodyPr>
          <a:lstStyle/>
          <a:p>
            <a:r>
              <a:rPr lang="en-HK" dirty="0"/>
              <a:t>Step 2: Self-reflect to learn more about yourself.</a:t>
            </a:r>
            <a:endParaRPr lang="en-US" dirty="0"/>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VIP rope barrier">
            <a:extLst>
              <a:ext uri="{FF2B5EF4-FFF2-40B4-BE49-F238E27FC236}">
                <a16:creationId xmlns:a16="http://schemas.microsoft.com/office/drawing/2014/main" id="{01E4C549-935F-3469-3C2F-5B4A6D497B16}"/>
              </a:ext>
            </a:extLst>
          </p:cNvPr>
          <p:cNvPicPr>
            <a:picLocks noChangeAspect="1"/>
          </p:cNvPicPr>
          <p:nvPr/>
        </p:nvPicPr>
        <p:blipFill rotWithShape="1">
          <a:blip r:embed="rId2"/>
          <a:srcRect l="44061" r="27377"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F192CB08-2DA0-CA42-A0EE-F5C7EBFC3AF3}"/>
              </a:ext>
            </a:extLst>
          </p:cNvPr>
          <p:cNvSpPr>
            <a:spLocks noGrp="1"/>
          </p:cNvSpPr>
          <p:nvPr>
            <p:ph idx="1"/>
          </p:nvPr>
        </p:nvSpPr>
        <p:spPr>
          <a:xfrm>
            <a:off x="4656667" y="2133600"/>
            <a:ext cx="6847944" cy="3777622"/>
          </a:xfrm>
        </p:spPr>
        <p:txBody>
          <a:bodyPr>
            <a:normAutofit/>
          </a:bodyPr>
          <a:lstStyle/>
          <a:p>
            <a:pPr>
              <a:lnSpc>
                <a:spcPct val="90000"/>
              </a:lnSpc>
            </a:pPr>
            <a:r>
              <a:rPr lang="en-HK" sz="1500"/>
              <a:t>The 16 Personalities website provides many famous examples of people from each category. </a:t>
            </a:r>
          </a:p>
          <a:p>
            <a:pPr>
              <a:lnSpc>
                <a:spcPct val="90000"/>
              </a:lnSpc>
            </a:pPr>
            <a:r>
              <a:rPr lang="en-HK" sz="1500"/>
              <a:t>We can see that Analysts include famous logical thinker sand innovators like Albert Einstein, Bill Gates, and Elon Musk. </a:t>
            </a:r>
          </a:p>
          <a:p>
            <a:pPr>
              <a:lnSpc>
                <a:spcPct val="90000"/>
              </a:lnSpc>
            </a:pPr>
            <a:r>
              <a:rPr lang="en-HK" sz="1500"/>
              <a:t>Diplomats include famous social advocates and compassion people such as Oprah Winfrey, Martin Luther King Junior, and Mother Teresa. </a:t>
            </a:r>
          </a:p>
          <a:p>
            <a:pPr>
              <a:lnSpc>
                <a:spcPct val="90000"/>
              </a:lnSpc>
            </a:pPr>
            <a:r>
              <a:rPr lang="en-HK" sz="1500"/>
              <a:t>Sentinels have less famous people because they tend to support others from the background rather than being in the </a:t>
            </a:r>
            <a:r>
              <a:rPr lang="en-HK" sz="1500" err="1"/>
              <a:t>center</a:t>
            </a:r>
            <a:r>
              <a:rPr lang="en-HK" sz="1500"/>
              <a:t> of attention, but some well-known ones include Captain America, Hermione Granger, and George Washington. </a:t>
            </a:r>
          </a:p>
          <a:p>
            <a:pPr>
              <a:lnSpc>
                <a:spcPct val="90000"/>
              </a:lnSpc>
            </a:pPr>
            <a:r>
              <a:rPr lang="en-HK" sz="1500"/>
              <a:t>Explorers include famous actors, singers, and athletes such as Tom Cruise, Adele, and Michael Jordan.</a:t>
            </a:r>
            <a:endParaRPr lang="en-US" sz="1500"/>
          </a:p>
        </p:txBody>
      </p:sp>
    </p:spTree>
    <p:extLst>
      <p:ext uri="{BB962C8B-B14F-4D97-AF65-F5344CB8AC3E}">
        <p14:creationId xmlns:p14="http://schemas.microsoft.com/office/powerpoint/2010/main" val="3184267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D084E0C9-703A-B0BF-C642-1964106B30EC}"/>
              </a:ext>
            </a:extLst>
          </p:cNvPr>
          <p:cNvSpPr>
            <a:spLocks noGrp="1"/>
          </p:cNvSpPr>
          <p:nvPr>
            <p:ph type="title"/>
          </p:nvPr>
        </p:nvSpPr>
        <p:spPr>
          <a:xfrm>
            <a:off x="4659520" y="624110"/>
            <a:ext cx="6845092" cy="1280890"/>
          </a:xfrm>
        </p:spPr>
        <p:txBody>
          <a:bodyPr>
            <a:normAutofit/>
          </a:bodyPr>
          <a:lstStyle/>
          <a:p>
            <a:r>
              <a:rPr lang="en-HK" dirty="0"/>
              <a:t>Step 2: Self-reflect to learn more about yourself.</a:t>
            </a:r>
            <a:endParaRPr lang="en-US" dirty="0"/>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Working space background">
            <a:extLst>
              <a:ext uri="{FF2B5EF4-FFF2-40B4-BE49-F238E27FC236}">
                <a16:creationId xmlns:a16="http://schemas.microsoft.com/office/drawing/2014/main" id="{1B4964C2-CA25-6375-C2CD-402E5C963F39}"/>
              </a:ext>
            </a:extLst>
          </p:cNvPr>
          <p:cNvPicPr>
            <a:picLocks noChangeAspect="1"/>
          </p:cNvPicPr>
          <p:nvPr/>
        </p:nvPicPr>
        <p:blipFill rotWithShape="1">
          <a:blip r:embed="rId2"/>
          <a:srcRect l="67881" r="5639"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D1ED9A04-84EB-F994-41DF-796D37B3A450}"/>
              </a:ext>
            </a:extLst>
          </p:cNvPr>
          <p:cNvSpPr>
            <a:spLocks noGrp="1"/>
          </p:cNvSpPr>
          <p:nvPr>
            <p:ph idx="1"/>
          </p:nvPr>
        </p:nvSpPr>
        <p:spPr>
          <a:xfrm>
            <a:off x="4656667" y="2133600"/>
            <a:ext cx="6847944" cy="3777622"/>
          </a:xfrm>
        </p:spPr>
        <p:txBody>
          <a:bodyPr>
            <a:normAutofit/>
          </a:bodyPr>
          <a:lstStyle/>
          <a:p>
            <a:r>
              <a:rPr lang="en-HK" dirty="0"/>
              <a:t>An important note to make here is that personality does not define your best career choice, but rather your purpose for choosing that career. </a:t>
            </a:r>
          </a:p>
          <a:p>
            <a:r>
              <a:rPr lang="en-HK" dirty="0"/>
              <a:t>For example, a Diplomat could choose to work in the technology industry for the purpose of using technology for social good. </a:t>
            </a:r>
          </a:p>
          <a:p>
            <a:r>
              <a:rPr lang="en-HK" dirty="0"/>
              <a:t>A Sentinel could choose to work in the entertainment industry for the purpose of using media to bring more stability in society.</a:t>
            </a:r>
            <a:endParaRPr lang="en-US" dirty="0"/>
          </a:p>
        </p:txBody>
      </p:sp>
    </p:spTree>
    <p:extLst>
      <p:ext uri="{BB962C8B-B14F-4D97-AF65-F5344CB8AC3E}">
        <p14:creationId xmlns:p14="http://schemas.microsoft.com/office/powerpoint/2010/main" val="4114989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F6490E7A-D572-F484-5138-03C6C4D96B47}"/>
              </a:ext>
            </a:extLst>
          </p:cNvPr>
          <p:cNvSpPr>
            <a:spLocks noGrp="1"/>
          </p:cNvSpPr>
          <p:nvPr>
            <p:ph type="title"/>
          </p:nvPr>
        </p:nvSpPr>
        <p:spPr>
          <a:xfrm>
            <a:off x="4659520" y="624110"/>
            <a:ext cx="6845092" cy="1280890"/>
          </a:xfrm>
        </p:spPr>
        <p:txBody>
          <a:bodyPr>
            <a:normAutofit/>
          </a:bodyPr>
          <a:lstStyle/>
          <a:p>
            <a:pPr>
              <a:lnSpc>
                <a:spcPct val="90000"/>
              </a:lnSpc>
            </a:pPr>
            <a:r>
              <a:rPr lang="en-HK" sz="2800"/>
              <a:t>Step 3: Experiment with purposes to confirm if they resonate with you.</a:t>
            </a:r>
            <a:endParaRPr lang="en-US" sz="2800"/>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Neon Coloured Gadgets">
            <a:extLst>
              <a:ext uri="{FF2B5EF4-FFF2-40B4-BE49-F238E27FC236}">
                <a16:creationId xmlns:a16="http://schemas.microsoft.com/office/drawing/2014/main" id="{1B93E718-F0CA-36A0-CEA0-B4E8D4AED28F}"/>
              </a:ext>
            </a:extLst>
          </p:cNvPr>
          <p:cNvPicPr>
            <a:picLocks noChangeAspect="1"/>
          </p:cNvPicPr>
          <p:nvPr/>
        </p:nvPicPr>
        <p:blipFill rotWithShape="1">
          <a:blip r:embed="rId2"/>
          <a:srcRect l="21845" r="49990"/>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70DE8C11-34CE-1ABD-E474-C96718B86266}"/>
              </a:ext>
            </a:extLst>
          </p:cNvPr>
          <p:cNvSpPr>
            <a:spLocks noGrp="1"/>
          </p:cNvSpPr>
          <p:nvPr>
            <p:ph idx="1"/>
          </p:nvPr>
        </p:nvSpPr>
        <p:spPr>
          <a:xfrm>
            <a:off x="4656667" y="2133600"/>
            <a:ext cx="6847944" cy="3777622"/>
          </a:xfrm>
        </p:spPr>
        <p:txBody>
          <a:bodyPr>
            <a:normAutofit/>
          </a:bodyPr>
          <a:lstStyle/>
          <a:p>
            <a:pPr>
              <a:lnSpc>
                <a:spcPct val="90000"/>
              </a:lnSpc>
            </a:pPr>
            <a:r>
              <a:rPr lang="en-HK" dirty="0"/>
              <a:t>A 2017 </a:t>
            </a:r>
            <a:r>
              <a:rPr lang="en-HK" dirty="0" err="1"/>
              <a:t>Statistica</a:t>
            </a:r>
            <a:r>
              <a:rPr lang="en-HK" dirty="0"/>
              <a:t> survey showed that the average person worldwide spends 134 minutes a day using online entertainment. That's over 2 hours a day, 15.6 hours a week! We may use online entertainment to destress, but it's just temporary pleasure. </a:t>
            </a:r>
            <a:endParaRPr lang="en-HK"/>
          </a:p>
          <a:p>
            <a:pPr>
              <a:lnSpc>
                <a:spcPct val="90000"/>
              </a:lnSpc>
            </a:pPr>
            <a:r>
              <a:rPr lang="en-HK" dirty="0"/>
              <a:t>Online entertainment doesn't provide us with long-lasting happiness and peace, whereas working on your purpose does. For most of us, we could probably replace some entertainment time with time spent experimenting with purpose. </a:t>
            </a:r>
            <a:endParaRPr lang="en-HK"/>
          </a:p>
          <a:p>
            <a:pPr>
              <a:lnSpc>
                <a:spcPct val="90000"/>
              </a:lnSpc>
            </a:pPr>
            <a:r>
              <a:rPr lang="en-HK" dirty="0"/>
              <a:t>Once we've confirmed our purpose, we would naturally want to work on that more and spend less time on entertainment.</a:t>
            </a:r>
            <a:endParaRPr lang="en-US"/>
          </a:p>
        </p:txBody>
      </p:sp>
    </p:spTree>
    <p:extLst>
      <p:ext uri="{BB962C8B-B14F-4D97-AF65-F5344CB8AC3E}">
        <p14:creationId xmlns:p14="http://schemas.microsoft.com/office/powerpoint/2010/main" val="4292110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16A7B883-5E00-28B6-7E28-514510C66AB1}"/>
              </a:ext>
            </a:extLst>
          </p:cNvPr>
          <p:cNvSpPr>
            <a:spLocks noGrp="1"/>
          </p:cNvSpPr>
          <p:nvPr>
            <p:ph type="title"/>
          </p:nvPr>
        </p:nvSpPr>
        <p:spPr>
          <a:xfrm>
            <a:off x="4659520" y="624110"/>
            <a:ext cx="6845092" cy="1280890"/>
          </a:xfrm>
        </p:spPr>
        <p:txBody>
          <a:bodyPr>
            <a:normAutofit/>
          </a:bodyPr>
          <a:lstStyle/>
          <a:p>
            <a:pPr>
              <a:lnSpc>
                <a:spcPct val="90000"/>
              </a:lnSpc>
            </a:pPr>
            <a:r>
              <a:rPr lang="en-HK" sz="2800"/>
              <a:t>Step 3: Experiment with purposes to confirm if they resonate with you.</a:t>
            </a:r>
            <a:endParaRPr lang="en-US" sz="2800"/>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Hot air balloon taking off in desert under Milky Way">
            <a:extLst>
              <a:ext uri="{FF2B5EF4-FFF2-40B4-BE49-F238E27FC236}">
                <a16:creationId xmlns:a16="http://schemas.microsoft.com/office/drawing/2014/main" id="{7C22AC3B-F184-AC54-AC18-F82ECBA3DAAD}"/>
              </a:ext>
            </a:extLst>
          </p:cNvPr>
          <p:cNvPicPr>
            <a:picLocks noChangeAspect="1"/>
          </p:cNvPicPr>
          <p:nvPr/>
        </p:nvPicPr>
        <p:blipFill rotWithShape="1">
          <a:blip r:embed="rId2"/>
          <a:srcRect l="15778" r="57544"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7E4F3645-C913-9037-FE3F-23891F07D1E0}"/>
              </a:ext>
            </a:extLst>
          </p:cNvPr>
          <p:cNvSpPr>
            <a:spLocks noGrp="1"/>
          </p:cNvSpPr>
          <p:nvPr>
            <p:ph idx="1"/>
          </p:nvPr>
        </p:nvSpPr>
        <p:spPr>
          <a:xfrm>
            <a:off x="4656667" y="2133600"/>
            <a:ext cx="6847944" cy="3777622"/>
          </a:xfrm>
        </p:spPr>
        <p:txBody>
          <a:bodyPr>
            <a:normAutofit/>
          </a:bodyPr>
          <a:lstStyle/>
          <a:p>
            <a:r>
              <a:rPr lang="en-HK" dirty="0"/>
              <a:t>For example, if you think taking care of others might be meaningful to you, try volunteering at a food shelter or senior home. </a:t>
            </a:r>
          </a:p>
          <a:p>
            <a:r>
              <a:rPr lang="en-HK" dirty="0"/>
              <a:t>If you think entertaining others might be meaningful to you, try joining a comedy club or making online videos. </a:t>
            </a:r>
          </a:p>
          <a:p>
            <a:r>
              <a:rPr lang="en-HK" dirty="0"/>
              <a:t>If you think advocating might be meaningful to you, try joining a local government organization or attending community events.</a:t>
            </a:r>
          </a:p>
          <a:p>
            <a:r>
              <a:rPr lang="en-HK" dirty="0"/>
              <a:t> If you think creating new things is meaningful to you, try making stuff in your free time.</a:t>
            </a:r>
            <a:endParaRPr lang="en-US" dirty="0"/>
          </a:p>
        </p:txBody>
      </p:sp>
    </p:spTree>
    <p:extLst>
      <p:ext uri="{BB962C8B-B14F-4D97-AF65-F5344CB8AC3E}">
        <p14:creationId xmlns:p14="http://schemas.microsoft.com/office/powerpoint/2010/main" val="3466009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8898F1-4241-BB98-375D-2A2ADC90DAAE}"/>
              </a:ext>
            </a:extLst>
          </p:cNvPr>
          <p:cNvSpPr>
            <a:spLocks noGrp="1"/>
          </p:cNvSpPr>
          <p:nvPr>
            <p:ph type="title"/>
          </p:nvPr>
        </p:nvSpPr>
        <p:spPr>
          <a:xfrm>
            <a:off x="649224" y="645106"/>
            <a:ext cx="6574536" cy="1259894"/>
          </a:xfrm>
        </p:spPr>
        <p:txBody>
          <a:bodyPr>
            <a:normAutofit/>
          </a:bodyPr>
          <a:lstStyle/>
          <a:p>
            <a:r>
              <a:rPr lang="en-HK" sz="3300"/>
              <a:t>Step 4: Find meaning in whatever you are doing now.</a:t>
            </a:r>
            <a:endParaRPr lang="en-US" sz="3300"/>
          </a:p>
        </p:txBody>
      </p:sp>
      <p:sp>
        <p:nvSpPr>
          <p:cNvPr id="12" name="Rectangle 11">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DCAF144-DD14-BC90-BED4-99A9C0C7F9C9}"/>
              </a:ext>
            </a:extLst>
          </p:cNvPr>
          <p:cNvSpPr>
            <a:spLocks noGrp="1"/>
          </p:cNvSpPr>
          <p:nvPr>
            <p:ph idx="1"/>
          </p:nvPr>
        </p:nvSpPr>
        <p:spPr>
          <a:xfrm>
            <a:off x="649224" y="2133600"/>
            <a:ext cx="6574535" cy="3759253"/>
          </a:xfrm>
        </p:spPr>
        <p:txBody>
          <a:bodyPr>
            <a:normAutofit/>
          </a:bodyPr>
          <a:lstStyle/>
          <a:p>
            <a:r>
              <a:rPr lang="en-HK" i="1" dirty="0"/>
              <a:t>"You can't find positivity in everything, but you can find meaning in everything." </a:t>
            </a:r>
            <a:br>
              <a:rPr lang="en-HK" dirty="0"/>
            </a:br>
            <a:r>
              <a:rPr lang="en-HK" dirty="0"/>
              <a:t>—Jay Shetty</a:t>
            </a:r>
          </a:p>
          <a:p>
            <a:r>
              <a:rPr lang="en-HK" dirty="0"/>
              <a:t>While you are experimenting with your purpose, you can also find meaning in whatever you are doing now. When you can link what you are doing to your purpose, you will naturally feel more satisfaction and </a:t>
            </a:r>
            <a:r>
              <a:rPr lang="en-HK" dirty="0" err="1"/>
              <a:t>fulfillment</a:t>
            </a:r>
            <a:r>
              <a:rPr lang="en-HK" dirty="0"/>
              <a:t> in life.</a:t>
            </a:r>
            <a:endParaRPr lang="en-US" dirty="0"/>
          </a:p>
        </p:txBody>
      </p:sp>
      <p:pic>
        <p:nvPicPr>
          <p:cNvPr id="5" name="Picture 4" descr="A picture containing graphic design, design&#10;&#10;Description automatically generated">
            <a:extLst>
              <a:ext uri="{FF2B5EF4-FFF2-40B4-BE49-F238E27FC236}">
                <a16:creationId xmlns:a16="http://schemas.microsoft.com/office/drawing/2014/main" id="{0067A75E-6D0C-2CD2-3612-8F04E9FE3E14}"/>
              </a:ext>
            </a:extLst>
          </p:cNvPr>
          <p:cNvPicPr>
            <a:picLocks noChangeAspect="1"/>
          </p:cNvPicPr>
          <p:nvPr/>
        </p:nvPicPr>
        <p:blipFill>
          <a:blip r:embed="rId2"/>
          <a:stretch>
            <a:fillRect/>
          </a:stretch>
        </p:blipFill>
        <p:spPr>
          <a:xfrm>
            <a:off x="7562088" y="1721189"/>
            <a:ext cx="3981455" cy="3095581"/>
          </a:xfrm>
          <a:prstGeom prst="rect">
            <a:avLst/>
          </a:prstGeom>
        </p:spPr>
      </p:pic>
      <p:sp>
        <p:nvSpPr>
          <p:cNvPr id="14"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426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FDF06B-5EDF-7EB6-8874-F73E64E9500F}"/>
              </a:ext>
            </a:extLst>
          </p:cNvPr>
          <p:cNvSpPr>
            <a:spLocks noGrp="1"/>
          </p:cNvSpPr>
          <p:nvPr>
            <p:ph type="title"/>
          </p:nvPr>
        </p:nvSpPr>
        <p:spPr>
          <a:xfrm>
            <a:off x="649224" y="645106"/>
            <a:ext cx="3650279" cy="1259894"/>
          </a:xfrm>
        </p:spPr>
        <p:txBody>
          <a:bodyPr>
            <a:normAutofit/>
          </a:bodyPr>
          <a:lstStyle/>
          <a:p>
            <a:pPr>
              <a:lnSpc>
                <a:spcPct val="90000"/>
              </a:lnSpc>
            </a:pPr>
            <a:r>
              <a:rPr lang="en-HK" sz="2500"/>
              <a:t>Step 4: Find meaning in whatever you are doing now.</a:t>
            </a:r>
            <a:endParaRPr lang="en-US" sz="2500"/>
          </a:p>
        </p:txBody>
      </p:sp>
      <p:sp>
        <p:nvSpPr>
          <p:cNvPr id="16" name="Rectangle 1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956101F-9726-0B64-7974-FA4224C7A7CC}"/>
              </a:ext>
            </a:extLst>
          </p:cNvPr>
          <p:cNvSpPr>
            <a:spLocks noGrp="1"/>
          </p:cNvSpPr>
          <p:nvPr>
            <p:ph idx="1"/>
          </p:nvPr>
        </p:nvSpPr>
        <p:spPr>
          <a:xfrm>
            <a:off x="649225" y="2133600"/>
            <a:ext cx="3650278" cy="3759253"/>
          </a:xfrm>
        </p:spPr>
        <p:txBody>
          <a:bodyPr>
            <a:normAutofit/>
          </a:bodyPr>
          <a:lstStyle/>
          <a:p>
            <a:r>
              <a:rPr lang="en-HK" b="1" dirty="0"/>
              <a:t>Example 1: Building a Wall versus Building a Cathedral</a:t>
            </a:r>
          </a:p>
          <a:p>
            <a:endParaRPr lang="en-US" b="1" dirty="0"/>
          </a:p>
        </p:txBody>
      </p:sp>
      <p:pic>
        <p:nvPicPr>
          <p:cNvPr id="5" name="Picture 4" descr="A picture containing cartoon, person, clipart, comic&#10;&#10;Description automatically generated">
            <a:extLst>
              <a:ext uri="{FF2B5EF4-FFF2-40B4-BE49-F238E27FC236}">
                <a16:creationId xmlns:a16="http://schemas.microsoft.com/office/drawing/2014/main" id="{F2078743-9DFA-D8BF-39AE-03305C62FE04}"/>
              </a:ext>
            </a:extLst>
          </p:cNvPr>
          <p:cNvPicPr>
            <a:picLocks noChangeAspect="1"/>
          </p:cNvPicPr>
          <p:nvPr/>
        </p:nvPicPr>
        <p:blipFill>
          <a:blip r:embed="rId2"/>
          <a:stretch>
            <a:fillRect/>
          </a:stretch>
        </p:blipFill>
        <p:spPr>
          <a:xfrm>
            <a:off x="4663146" y="640080"/>
            <a:ext cx="6866370" cy="5252773"/>
          </a:xfrm>
          <a:prstGeom prst="rect">
            <a:avLst/>
          </a:prstGeom>
        </p:spPr>
      </p:pic>
      <p:sp>
        <p:nvSpPr>
          <p:cNvPr id="1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744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16202A9C-1E25-6ACE-14F4-95854AE1692E}"/>
              </a:ext>
            </a:extLst>
          </p:cNvPr>
          <p:cNvSpPr>
            <a:spLocks noGrp="1"/>
          </p:cNvSpPr>
          <p:nvPr>
            <p:ph type="title"/>
          </p:nvPr>
        </p:nvSpPr>
        <p:spPr>
          <a:xfrm>
            <a:off x="4659520" y="624110"/>
            <a:ext cx="6845092" cy="1280890"/>
          </a:xfrm>
        </p:spPr>
        <p:txBody>
          <a:bodyPr>
            <a:normAutofit/>
          </a:bodyPr>
          <a:lstStyle/>
          <a:p>
            <a:r>
              <a:rPr lang="en-HK" dirty="0"/>
              <a:t>Step 4: Find meaning in whatever you are doing now.</a:t>
            </a:r>
            <a:endParaRPr lang="en-US" dirty="0"/>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Toy plastic numbers">
            <a:extLst>
              <a:ext uri="{FF2B5EF4-FFF2-40B4-BE49-F238E27FC236}">
                <a16:creationId xmlns:a16="http://schemas.microsoft.com/office/drawing/2014/main" id="{B732086A-9473-075F-54BC-B023F5730B55}"/>
              </a:ext>
            </a:extLst>
          </p:cNvPr>
          <p:cNvPicPr>
            <a:picLocks noChangeAspect="1"/>
          </p:cNvPicPr>
          <p:nvPr/>
        </p:nvPicPr>
        <p:blipFill rotWithShape="1">
          <a:blip r:embed="rId2"/>
          <a:srcRect l="33681" r="39839"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BC03C6E1-E44B-033B-6F18-722237A2BE5A}"/>
              </a:ext>
            </a:extLst>
          </p:cNvPr>
          <p:cNvSpPr>
            <a:spLocks noGrp="1"/>
          </p:cNvSpPr>
          <p:nvPr>
            <p:ph idx="1"/>
          </p:nvPr>
        </p:nvSpPr>
        <p:spPr>
          <a:xfrm>
            <a:off x="4656667" y="2133600"/>
            <a:ext cx="6847944" cy="3777622"/>
          </a:xfrm>
        </p:spPr>
        <p:txBody>
          <a:bodyPr>
            <a:normAutofit/>
          </a:bodyPr>
          <a:lstStyle/>
          <a:p>
            <a:r>
              <a:rPr lang="en-HK" b="1" dirty="0"/>
              <a:t>Example 2: Student in School </a:t>
            </a:r>
          </a:p>
          <a:p>
            <a:r>
              <a:rPr lang="en-HK" dirty="0"/>
              <a:t>Let's say you are a student in school, and you feel school is so burdensome and tiring. You especially find math class boring, but you have to pass math class to go to university. </a:t>
            </a:r>
          </a:p>
          <a:p>
            <a:r>
              <a:rPr lang="en-HK" dirty="0"/>
              <a:t>You can reflect on the questions in Step 2, such as "What am I most grateful for? How can I repay that gratitude?" and "What could I talk about for hours without getting bored?"</a:t>
            </a:r>
            <a:endParaRPr lang="en-US" dirty="0"/>
          </a:p>
        </p:txBody>
      </p:sp>
    </p:spTree>
    <p:extLst>
      <p:ext uri="{BB962C8B-B14F-4D97-AF65-F5344CB8AC3E}">
        <p14:creationId xmlns:p14="http://schemas.microsoft.com/office/powerpoint/2010/main" val="1068591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BE556237-2D9A-7F8A-51D7-3D79EDA44CB8}"/>
              </a:ext>
            </a:extLst>
          </p:cNvPr>
          <p:cNvSpPr>
            <a:spLocks noGrp="1"/>
          </p:cNvSpPr>
          <p:nvPr>
            <p:ph type="title"/>
          </p:nvPr>
        </p:nvSpPr>
        <p:spPr>
          <a:xfrm>
            <a:off x="6483096" y="624110"/>
            <a:ext cx="5021516" cy="1280890"/>
          </a:xfrm>
        </p:spPr>
        <p:txBody>
          <a:bodyPr>
            <a:normAutofit/>
          </a:bodyPr>
          <a:lstStyle/>
          <a:p>
            <a:r>
              <a:rPr lang="en-US" dirty="0"/>
              <a:t>Unit 2: Mental Health (21 hours) </a:t>
            </a:r>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Light bulb on yellow background with sketched light beams and cord">
            <a:extLst>
              <a:ext uri="{FF2B5EF4-FFF2-40B4-BE49-F238E27FC236}">
                <a16:creationId xmlns:a16="http://schemas.microsoft.com/office/drawing/2014/main" id="{D5B3CF01-460D-4059-F96A-24B0CB366337}"/>
              </a:ext>
            </a:extLst>
          </p:cNvPr>
          <p:cNvPicPr>
            <a:picLocks noChangeAspect="1"/>
          </p:cNvPicPr>
          <p:nvPr/>
        </p:nvPicPr>
        <p:blipFill rotWithShape="1">
          <a:blip r:embed="rId2"/>
          <a:srcRect l="51185" r="6927"/>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0E3C3B6A-84E9-737A-47AB-6C0A60B28168}"/>
              </a:ext>
            </a:extLst>
          </p:cNvPr>
          <p:cNvSpPr>
            <a:spLocks noGrp="1"/>
          </p:cNvSpPr>
          <p:nvPr>
            <p:ph idx="1"/>
          </p:nvPr>
        </p:nvSpPr>
        <p:spPr>
          <a:xfrm>
            <a:off x="6438191" y="2133600"/>
            <a:ext cx="5066419" cy="3777622"/>
          </a:xfrm>
        </p:spPr>
        <p:txBody>
          <a:bodyPr>
            <a:normAutofit fontScale="92500" lnSpcReduction="20000"/>
          </a:bodyPr>
          <a:lstStyle/>
          <a:p>
            <a:r>
              <a:rPr lang="en-US" dirty="0"/>
              <a:t>Tentative schedule: </a:t>
            </a:r>
          </a:p>
          <a:p>
            <a:pPr lvl="1"/>
            <a:r>
              <a:rPr lang="en-US" b="1" dirty="0">
                <a:solidFill>
                  <a:schemeClr val="tx1"/>
                </a:solidFill>
              </a:rPr>
              <a:t>Lesson 2.1 – Stress (16 May 2023)</a:t>
            </a:r>
          </a:p>
          <a:p>
            <a:pPr lvl="1"/>
            <a:r>
              <a:rPr lang="en-US" b="1" dirty="0"/>
              <a:t>Lesson 2.2 – Happiness (17 May 2023)</a:t>
            </a:r>
          </a:p>
          <a:p>
            <a:pPr lvl="1"/>
            <a:r>
              <a:rPr lang="en-US" b="1" dirty="0">
                <a:solidFill>
                  <a:schemeClr val="tx1"/>
                </a:solidFill>
              </a:rPr>
              <a:t>Lesson 2.3 – Relationship (18 May 2023)</a:t>
            </a:r>
          </a:p>
          <a:p>
            <a:pPr lvl="1"/>
            <a:r>
              <a:rPr lang="en-US" b="1" dirty="0">
                <a:solidFill>
                  <a:srgbClr val="FF0000"/>
                </a:solidFill>
              </a:rPr>
              <a:t>Lesson 2.4 – Purpose (19 May 2023)</a:t>
            </a:r>
          </a:p>
          <a:p>
            <a:pPr lvl="1"/>
            <a:r>
              <a:rPr lang="en-US" b="1" dirty="0"/>
              <a:t>Lesson 2.5 – Mental Illness (23 May 2023)</a:t>
            </a:r>
          </a:p>
          <a:p>
            <a:pPr lvl="1"/>
            <a:r>
              <a:rPr lang="en-US" b="1" dirty="0"/>
              <a:t>Lesson 2.6 - Doctor in the House Episode 2 (24 May 2023)</a:t>
            </a:r>
          </a:p>
          <a:p>
            <a:pPr lvl="1"/>
            <a:r>
              <a:rPr lang="en-US" b="1" dirty="0"/>
              <a:t>Lesson 2.7 – Assignment 2 Presentation (25 May 2023)</a:t>
            </a:r>
            <a:endParaRPr lang="en-US" dirty="0"/>
          </a:p>
          <a:p>
            <a:pPr lvl="1"/>
            <a:r>
              <a:rPr lang="en-US" b="1" dirty="0">
                <a:solidFill>
                  <a:schemeClr val="bg2">
                    <a:lumMod val="50000"/>
                  </a:schemeClr>
                </a:solidFill>
              </a:rPr>
              <a:t>Lesson 2.8 – Midterm test review (26 May 2023)</a:t>
            </a:r>
          </a:p>
          <a:p>
            <a:pPr lvl="1"/>
            <a:r>
              <a:rPr lang="en-US" b="1" dirty="0">
                <a:solidFill>
                  <a:schemeClr val="bg2">
                    <a:lumMod val="50000"/>
                  </a:schemeClr>
                </a:solidFill>
              </a:rPr>
              <a:t>Lesson 2.9 – Midterm test (29 May 2023)</a:t>
            </a:r>
          </a:p>
        </p:txBody>
      </p:sp>
    </p:spTree>
    <p:extLst>
      <p:ext uri="{BB962C8B-B14F-4D97-AF65-F5344CB8AC3E}">
        <p14:creationId xmlns:p14="http://schemas.microsoft.com/office/powerpoint/2010/main" val="3247989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15" name="Picture 4">
            <a:extLst>
              <a:ext uri="{FF2B5EF4-FFF2-40B4-BE49-F238E27FC236}">
                <a16:creationId xmlns:a16="http://schemas.microsoft.com/office/drawing/2014/main" id="{0F238C67-5035-F23E-49B7-87481DD5C609}"/>
              </a:ext>
            </a:extLst>
          </p:cNvPr>
          <p:cNvPicPr>
            <a:picLocks noChangeAspect="1"/>
          </p:cNvPicPr>
          <p:nvPr/>
        </p:nvPicPr>
        <p:blipFill rotWithShape="1">
          <a:blip r:embed="rId2"/>
          <a:srcRect l="30645" r="6146"/>
          <a:stretch/>
        </p:blipFill>
        <p:spPr>
          <a:xfrm>
            <a:off x="4485557" y="10"/>
            <a:ext cx="7706443" cy="6857990"/>
          </a:xfrm>
          <a:prstGeom prst="rect">
            <a:avLst/>
          </a:prstGeom>
        </p:spPr>
      </p:pic>
      <p:sp useBgFill="1">
        <p:nvSpPr>
          <p:cNvPr id="16"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C4FF98A2-4B55-543C-2F8A-38639ED70EE2}"/>
              </a:ext>
            </a:extLst>
          </p:cNvPr>
          <p:cNvSpPr>
            <a:spLocks noGrp="1"/>
          </p:cNvSpPr>
          <p:nvPr>
            <p:ph type="title"/>
          </p:nvPr>
        </p:nvSpPr>
        <p:spPr>
          <a:xfrm>
            <a:off x="535525" y="624110"/>
            <a:ext cx="4623955" cy="1280890"/>
          </a:xfrm>
        </p:spPr>
        <p:txBody>
          <a:bodyPr>
            <a:normAutofit/>
          </a:bodyPr>
          <a:lstStyle/>
          <a:p>
            <a:pPr>
              <a:lnSpc>
                <a:spcPct val="90000"/>
              </a:lnSpc>
            </a:pPr>
            <a:r>
              <a:rPr lang="en-HK" sz="2800"/>
              <a:t>Step 4: Find meaning in whatever you are doing now.</a:t>
            </a:r>
            <a:endParaRPr lang="en-US" sz="2800"/>
          </a:p>
        </p:txBody>
      </p:sp>
      <p:sp>
        <p:nvSpPr>
          <p:cNvPr id="17"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B66C09A-A3EC-9123-FA27-DEEC695C1C81}"/>
              </a:ext>
            </a:extLst>
          </p:cNvPr>
          <p:cNvSpPr>
            <a:spLocks noGrp="1"/>
          </p:cNvSpPr>
          <p:nvPr>
            <p:ph idx="1"/>
          </p:nvPr>
        </p:nvSpPr>
        <p:spPr>
          <a:xfrm>
            <a:off x="531812" y="2133600"/>
            <a:ext cx="4625882" cy="3777622"/>
          </a:xfrm>
        </p:spPr>
        <p:txBody>
          <a:bodyPr>
            <a:normAutofit lnSpcReduction="10000"/>
          </a:bodyPr>
          <a:lstStyle/>
          <a:p>
            <a:pPr>
              <a:lnSpc>
                <a:spcPct val="90000"/>
              </a:lnSpc>
            </a:pPr>
            <a:r>
              <a:rPr lang="en-HK" sz="1500"/>
              <a:t>You reflect that you are very grateful to your parents and teachers because without them, you'd be nothing. </a:t>
            </a:r>
          </a:p>
          <a:p>
            <a:pPr>
              <a:lnSpc>
                <a:spcPct val="90000"/>
              </a:lnSpc>
            </a:pPr>
            <a:r>
              <a:rPr lang="en-HK" sz="1500"/>
              <a:t>You also reflect that you love art and design, and maybe you want to be an architect. </a:t>
            </a:r>
          </a:p>
          <a:p>
            <a:pPr>
              <a:lnSpc>
                <a:spcPct val="90000"/>
              </a:lnSpc>
            </a:pPr>
            <a:r>
              <a:rPr lang="en-HK" sz="1500"/>
              <a:t>Now, you can find meaning in your math class. </a:t>
            </a:r>
          </a:p>
          <a:p>
            <a:pPr lvl="1">
              <a:lnSpc>
                <a:spcPct val="90000"/>
              </a:lnSpc>
            </a:pPr>
            <a:r>
              <a:rPr lang="en-HK" sz="1500"/>
              <a:t>Firstly, your parents and teachers hope you will do well in school, so doing your best in the class is repaying their gratitude. </a:t>
            </a:r>
          </a:p>
          <a:p>
            <a:pPr lvl="1">
              <a:lnSpc>
                <a:spcPct val="90000"/>
              </a:lnSpc>
            </a:pPr>
            <a:r>
              <a:rPr lang="en-HK" sz="1500"/>
              <a:t>Secondly, math is needed for you to study architecture in university, so even if it's boring right now, it is needed for your future goals.</a:t>
            </a:r>
            <a:endParaRPr lang="en-US" sz="1500"/>
          </a:p>
        </p:txBody>
      </p:sp>
    </p:spTree>
    <p:extLst>
      <p:ext uri="{BB962C8B-B14F-4D97-AF65-F5344CB8AC3E}">
        <p14:creationId xmlns:p14="http://schemas.microsoft.com/office/powerpoint/2010/main" val="3495792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C62794-AC22-A070-7C02-93073D204E88}"/>
              </a:ext>
            </a:extLst>
          </p:cNvPr>
          <p:cNvSpPr>
            <a:spLocks noGrp="1"/>
          </p:cNvSpPr>
          <p:nvPr>
            <p:ph type="title"/>
          </p:nvPr>
        </p:nvSpPr>
        <p:spPr>
          <a:xfrm>
            <a:off x="649224" y="645106"/>
            <a:ext cx="6574536" cy="1259894"/>
          </a:xfrm>
        </p:spPr>
        <p:txBody>
          <a:bodyPr>
            <a:normAutofit/>
          </a:bodyPr>
          <a:lstStyle/>
          <a:p>
            <a:r>
              <a:rPr lang="en-HK" sz="3300"/>
              <a:t>Step 4: Find meaning in whatever you are doing now.</a:t>
            </a:r>
            <a:endParaRPr lang="en-US" sz="3300"/>
          </a:p>
        </p:txBody>
      </p:sp>
      <p:sp>
        <p:nvSpPr>
          <p:cNvPr id="12" name="Rectangle 11">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6331B8A-D7E1-28B9-7E9D-8446E7ABA8AC}"/>
              </a:ext>
            </a:extLst>
          </p:cNvPr>
          <p:cNvSpPr>
            <a:spLocks noGrp="1"/>
          </p:cNvSpPr>
          <p:nvPr>
            <p:ph idx="1"/>
          </p:nvPr>
        </p:nvSpPr>
        <p:spPr>
          <a:xfrm>
            <a:off x="649224" y="2133600"/>
            <a:ext cx="6574535" cy="3759253"/>
          </a:xfrm>
        </p:spPr>
        <p:txBody>
          <a:bodyPr>
            <a:normAutofit/>
          </a:bodyPr>
          <a:lstStyle/>
          <a:p>
            <a:pPr>
              <a:lnSpc>
                <a:spcPct val="90000"/>
              </a:lnSpc>
            </a:pPr>
            <a:r>
              <a:rPr lang="en-HK" sz="1700" b="1"/>
              <a:t>Example 3: Typical Office Worker </a:t>
            </a:r>
          </a:p>
          <a:p>
            <a:pPr>
              <a:lnSpc>
                <a:spcPct val="90000"/>
              </a:lnSpc>
            </a:pPr>
            <a:r>
              <a:rPr lang="en-HK" sz="1700"/>
              <a:t>Let's say you're a typical office worker. You just do your job to earn a pay cheque to pay your bills. You don't feel a strong purpose at work. You reflect that two of your biggest pains growing up was not having financial stability and family time. </a:t>
            </a:r>
          </a:p>
          <a:p>
            <a:pPr>
              <a:lnSpc>
                <a:spcPct val="90000"/>
              </a:lnSpc>
            </a:pPr>
            <a:r>
              <a:rPr lang="en-HK" sz="1700"/>
              <a:t>You could see your job as contributing to the success of the company, which provides a stable pay cheque for hundreds of employees. You could also use your lunch hours to chat with colleagues, encourage them to prioritize family, and give them recommendations for family activities. </a:t>
            </a:r>
          </a:p>
          <a:p>
            <a:pPr>
              <a:lnSpc>
                <a:spcPct val="90000"/>
              </a:lnSpc>
            </a:pPr>
            <a:r>
              <a:rPr lang="en-HK" sz="1700"/>
              <a:t>Doing these two things would give you new meaning to your current job.</a:t>
            </a:r>
            <a:endParaRPr lang="en-US" sz="1700"/>
          </a:p>
        </p:txBody>
      </p:sp>
      <p:pic>
        <p:nvPicPr>
          <p:cNvPr id="7" name="Graphic 6" descr="Onboarding">
            <a:extLst>
              <a:ext uri="{FF2B5EF4-FFF2-40B4-BE49-F238E27FC236}">
                <a16:creationId xmlns:a16="http://schemas.microsoft.com/office/drawing/2014/main" id="{D219167A-8F2F-B31D-FE39-D04CC4A534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2088" y="1278252"/>
            <a:ext cx="3981455" cy="3981455"/>
          </a:xfrm>
          <a:prstGeom prst="rect">
            <a:avLst/>
          </a:prstGeom>
        </p:spPr>
      </p:pic>
      <p:sp>
        <p:nvSpPr>
          <p:cNvPr id="14"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984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8609561E-70D8-5460-2259-3DC87DCAF0FA}"/>
              </a:ext>
            </a:extLst>
          </p:cNvPr>
          <p:cNvSpPr>
            <a:spLocks noGrp="1"/>
          </p:cNvSpPr>
          <p:nvPr>
            <p:ph type="title"/>
          </p:nvPr>
        </p:nvSpPr>
        <p:spPr>
          <a:xfrm>
            <a:off x="6483096" y="624110"/>
            <a:ext cx="5021516" cy="1280890"/>
          </a:xfrm>
        </p:spPr>
        <p:txBody>
          <a:bodyPr>
            <a:normAutofit/>
          </a:bodyPr>
          <a:lstStyle/>
          <a:p>
            <a:r>
              <a:rPr lang="en-US" dirty="0"/>
              <a:t>Classwork 2.4 (part 2)</a:t>
            </a:r>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Question mark on green pastel background">
            <a:extLst>
              <a:ext uri="{FF2B5EF4-FFF2-40B4-BE49-F238E27FC236}">
                <a16:creationId xmlns:a16="http://schemas.microsoft.com/office/drawing/2014/main" id="{6C9FD8E4-A34F-05D5-3F76-369FA2E9235B}"/>
              </a:ext>
            </a:extLst>
          </p:cNvPr>
          <p:cNvPicPr>
            <a:picLocks noChangeAspect="1"/>
          </p:cNvPicPr>
          <p:nvPr/>
        </p:nvPicPr>
        <p:blipFill rotWithShape="1">
          <a:blip r:embed="rId2"/>
          <a:srcRect l="44454" r="4462"/>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BA0457B0-A168-FFFB-717D-3190E4B58DA8}"/>
              </a:ext>
            </a:extLst>
          </p:cNvPr>
          <p:cNvSpPr>
            <a:spLocks noGrp="1"/>
          </p:cNvSpPr>
          <p:nvPr>
            <p:ph idx="1"/>
          </p:nvPr>
        </p:nvSpPr>
        <p:spPr>
          <a:xfrm>
            <a:off x="6438191" y="2133600"/>
            <a:ext cx="5066419" cy="3777622"/>
          </a:xfrm>
        </p:spPr>
        <p:txBody>
          <a:bodyPr>
            <a:normAutofit/>
          </a:bodyPr>
          <a:lstStyle/>
          <a:p>
            <a:pPr>
              <a:lnSpc>
                <a:spcPct val="90000"/>
              </a:lnSpc>
              <a:buFont typeface="+mj-lt"/>
              <a:buAutoNum type="arabicPeriod"/>
            </a:pPr>
            <a:r>
              <a:rPr lang="en-HK" b="0" i="0" dirty="0">
                <a:effectLst/>
                <a:latin typeface="Open Sans" panose="020B0606030504020204" pitchFamily="34" charset="0"/>
              </a:rPr>
              <a:t>What's the difference between a meaningful purpose and a non-meaningful one?</a:t>
            </a:r>
          </a:p>
          <a:p>
            <a:pPr>
              <a:lnSpc>
                <a:spcPct val="90000"/>
              </a:lnSpc>
              <a:buFont typeface="+mj-lt"/>
              <a:buAutoNum type="arabicPeriod"/>
            </a:pPr>
            <a:r>
              <a:rPr lang="en-HK" b="0" i="0" dirty="0">
                <a:effectLst/>
                <a:latin typeface="Open Sans" panose="020B0606030504020204" pitchFamily="34" charset="0"/>
              </a:rPr>
              <a:t>What are the four levels of motivation, and which ones are meaningful?</a:t>
            </a:r>
          </a:p>
          <a:p>
            <a:pPr>
              <a:lnSpc>
                <a:spcPct val="90000"/>
              </a:lnSpc>
              <a:buFont typeface="+mj-lt"/>
              <a:buAutoNum type="arabicPeriod"/>
            </a:pPr>
            <a:r>
              <a:rPr lang="en-HK" b="0" i="0" dirty="0">
                <a:effectLst/>
                <a:latin typeface="Open Sans" panose="020B0606030504020204" pitchFamily="34" charset="0"/>
              </a:rPr>
              <a:t>Give eight examples of common purposes people have.</a:t>
            </a:r>
          </a:p>
          <a:p>
            <a:pPr>
              <a:lnSpc>
                <a:spcPct val="90000"/>
              </a:lnSpc>
              <a:buFont typeface="+mj-lt"/>
              <a:buAutoNum type="arabicPeriod"/>
            </a:pPr>
            <a:r>
              <a:rPr lang="en-HK" b="0" i="0" dirty="0">
                <a:effectLst/>
                <a:latin typeface="Open Sans" panose="020B0606030504020204" pitchFamily="34" charset="0"/>
              </a:rPr>
              <a:t>How do personality test help with finding your purpose? Give an example.</a:t>
            </a:r>
          </a:p>
          <a:p>
            <a:pPr>
              <a:lnSpc>
                <a:spcPct val="90000"/>
              </a:lnSpc>
              <a:buFont typeface="+mj-lt"/>
              <a:buAutoNum type="arabicPeriod"/>
            </a:pPr>
            <a:r>
              <a:rPr lang="en-HK" b="0" i="0" dirty="0">
                <a:effectLst/>
                <a:latin typeface="Open Sans" panose="020B0606030504020204" pitchFamily="34" charset="0"/>
              </a:rPr>
              <a:t>How can people find meaning in something that they don't enjoy right now?</a:t>
            </a:r>
          </a:p>
          <a:p>
            <a:pPr>
              <a:lnSpc>
                <a:spcPct val="90000"/>
              </a:lnSpc>
            </a:pPr>
            <a:endParaRPr lang="en-US" dirty="0"/>
          </a:p>
        </p:txBody>
      </p:sp>
    </p:spTree>
    <p:extLst>
      <p:ext uri="{BB962C8B-B14F-4D97-AF65-F5344CB8AC3E}">
        <p14:creationId xmlns:p14="http://schemas.microsoft.com/office/powerpoint/2010/main" val="2589396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Empty speech bubbles">
            <a:extLst>
              <a:ext uri="{FF2B5EF4-FFF2-40B4-BE49-F238E27FC236}">
                <a16:creationId xmlns:a16="http://schemas.microsoft.com/office/drawing/2014/main" id="{5E59E6DD-24D4-B9BE-9D3D-2EE97021E546}"/>
              </a:ext>
            </a:extLst>
          </p:cNvPr>
          <p:cNvPicPr>
            <a:picLocks noChangeAspect="1"/>
          </p:cNvPicPr>
          <p:nvPr/>
        </p:nvPicPr>
        <p:blipFill rotWithShape="1">
          <a:blip r:embed="rId2"/>
          <a:srcRect l="16743" r="8248" b="-1"/>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370F1982-13D8-C94E-AA30-E81F81100C98}"/>
              </a:ext>
            </a:extLst>
          </p:cNvPr>
          <p:cNvSpPr>
            <a:spLocks noGrp="1"/>
          </p:cNvSpPr>
          <p:nvPr>
            <p:ph type="title"/>
          </p:nvPr>
        </p:nvSpPr>
        <p:spPr>
          <a:xfrm>
            <a:off x="535525" y="624110"/>
            <a:ext cx="4623955" cy="1280890"/>
          </a:xfrm>
        </p:spPr>
        <p:txBody>
          <a:bodyPr>
            <a:normAutofit/>
          </a:bodyPr>
          <a:lstStyle/>
          <a:p>
            <a:r>
              <a:rPr lang="en-US" dirty="0"/>
              <a:t>Homework 2.4</a:t>
            </a:r>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14A9397-A8C6-C630-C98D-1AA1BB379618}"/>
              </a:ext>
            </a:extLst>
          </p:cNvPr>
          <p:cNvSpPr>
            <a:spLocks noGrp="1"/>
          </p:cNvSpPr>
          <p:nvPr>
            <p:ph idx="1"/>
          </p:nvPr>
        </p:nvSpPr>
        <p:spPr>
          <a:xfrm>
            <a:off x="531812" y="2133600"/>
            <a:ext cx="4625882" cy="3777622"/>
          </a:xfrm>
        </p:spPr>
        <p:txBody>
          <a:bodyPr>
            <a:normAutofit/>
          </a:bodyPr>
          <a:lstStyle/>
          <a:p>
            <a:r>
              <a:rPr lang="en-HK" b="0" i="0" dirty="0">
                <a:effectLst/>
                <a:latin typeface="Open Sans" panose="020B0606030504020204" pitchFamily="34" charset="0"/>
              </a:rPr>
              <a:t>Find out your Vedic personality type: </a:t>
            </a:r>
          </a:p>
          <a:p>
            <a:pPr lvl="1"/>
            <a:r>
              <a:rPr lang="en-HK" b="0" i="0" u="none" strike="noStrike" dirty="0">
                <a:effectLst/>
                <a:latin typeface="Open Sans" panose="020B0606030504020204" pitchFamily="34" charset="0"/>
                <a:hlinkClick r:id="rId3">
                  <a:extLst>
                    <a:ext uri="{A12FA001-AC4F-418D-AE19-62706E023703}">
                      <ahyp:hlinkClr xmlns:ahyp="http://schemas.microsoft.com/office/drawing/2018/hyperlinkcolor" val="tx"/>
                    </a:ext>
                  </a:extLst>
                </a:hlinkClick>
              </a:rPr>
              <a:t>https://s.surveyanyplace.com/dharmatype</a:t>
            </a:r>
            <a:endParaRPr lang="en-HK" b="0" i="0" dirty="0">
              <a:effectLst/>
              <a:latin typeface="Open Sans" panose="020B0606030504020204" pitchFamily="34" charset="0"/>
            </a:endParaRPr>
          </a:p>
          <a:p>
            <a:r>
              <a:rPr lang="en-HK" b="0" i="0" dirty="0">
                <a:effectLst/>
                <a:latin typeface="Open Sans" panose="020B0606030504020204" pitchFamily="34" charset="0"/>
              </a:rPr>
              <a:t>Then post your results and comment on what you think about your results.</a:t>
            </a:r>
            <a:endParaRPr lang="en-US" b="0" i="0" dirty="0">
              <a:effectLst/>
              <a:latin typeface="Open Sans" panose="020B0606030504020204" pitchFamily="34" charset="0"/>
            </a:endParaRPr>
          </a:p>
          <a:p>
            <a:r>
              <a:rPr lang="en-US" dirty="0">
                <a:latin typeface="Open Sans" panose="020B0606030504020204" pitchFamily="34" charset="0"/>
              </a:rPr>
              <a:t>Write no less than 250 words.</a:t>
            </a:r>
            <a:endParaRPr lang="en-HK" b="0" i="0" dirty="0">
              <a:effectLst/>
              <a:latin typeface="Open Sans" panose="020B0606030504020204" pitchFamily="34" charset="0"/>
            </a:endParaRPr>
          </a:p>
        </p:txBody>
      </p:sp>
    </p:spTree>
    <p:extLst>
      <p:ext uri="{BB962C8B-B14F-4D97-AF65-F5344CB8AC3E}">
        <p14:creationId xmlns:p14="http://schemas.microsoft.com/office/powerpoint/2010/main" val="957025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0872-704F-BD0F-5783-D36E99AC38FC}"/>
              </a:ext>
            </a:extLst>
          </p:cNvPr>
          <p:cNvSpPr>
            <a:spLocks noGrp="1"/>
          </p:cNvSpPr>
          <p:nvPr>
            <p:ph type="ctrTitle"/>
          </p:nvPr>
        </p:nvSpPr>
        <p:spPr/>
        <p:txBody>
          <a:bodyPr/>
          <a:lstStyle/>
          <a:p>
            <a:r>
              <a:rPr lang="en-US" dirty="0"/>
              <a:t>See you all! </a:t>
            </a:r>
          </a:p>
        </p:txBody>
      </p:sp>
      <p:sp>
        <p:nvSpPr>
          <p:cNvPr id="3" name="Subtitle 2">
            <a:extLst>
              <a:ext uri="{FF2B5EF4-FFF2-40B4-BE49-F238E27FC236}">
                <a16:creationId xmlns:a16="http://schemas.microsoft.com/office/drawing/2014/main" id="{66E63E84-9C06-81A7-829C-ED1D2776370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7831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Working space background">
            <a:extLst>
              <a:ext uri="{FF2B5EF4-FFF2-40B4-BE49-F238E27FC236}">
                <a16:creationId xmlns:a16="http://schemas.microsoft.com/office/drawing/2014/main" id="{92F85085-13E7-15F9-8503-E30EA860F5DB}"/>
              </a:ext>
            </a:extLst>
          </p:cNvPr>
          <p:cNvPicPr>
            <a:picLocks noChangeAspect="1"/>
          </p:cNvPicPr>
          <p:nvPr/>
        </p:nvPicPr>
        <p:blipFill rotWithShape="1">
          <a:blip r:embed="rId2"/>
          <a:srcRect l="61434" r="-1"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524F442-C823-E449-A7CA-D42307E95AA2}"/>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Today’s lesson plan: </a:t>
            </a:r>
          </a:p>
        </p:txBody>
      </p:sp>
      <p:sp>
        <p:nvSpPr>
          <p:cNvPr id="3" name="Content Placeholder 2">
            <a:extLst>
              <a:ext uri="{FF2B5EF4-FFF2-40B4-BE49-F238E27FC236}">
                <a16:creationId xmlns:a16="http://schemas.microsoft.com/office/drawing/2014/main" id="{13C43CD6-9A20-6224-9174-24DC535AF73F}"/>
              </a:ext>
            </a:extLst>
          </p:cNvPr>
          <p:cNvSpPr>
            <a:spLocks noGrp="1"/>
          </p:cNvSpPr>
          <p:nvPr>
            <p:ph idx="1"/>
          </p:nvPr>
        </p:nvSpPr>
        <p:spPr>
          <a:xfrm>
            <a:off x="541866" y="2032000"/>
            <a:ext cx="7145867" cy="3879222"/>
          </a:xfrm>
        </p:spPr>
        <p:txBody>
          <a:bodyPr>
            <a:normAutofit/>
          </a:bodyPr>
          <a:lstStyle/>
          <a:p>
            <a:r>
              <a:rPr lang="en-US" dirty="0">
                <a:solidFill>
                  <a:srgbClr val="FEFFFF"/>
                </a:solidFill>
              </a:rPr>
              <a:t>Learn how to </a:t>
            </a:r>
            <a:r>
              <a:rPr lang="en-HK" dirty="0"/>
              <a:t>Find a Meaningful Purpose</a:t>
            </a:r>
            <a:endParaRPr lang="en-US" dirty="0">
              <a:solidFill>
                <a:srgbClr val="FEFFFF"/>
              </a:solidFill>
            </a:endParaRPr>
          </a:p>
        </p:txBody>
      </p:sp>
    </p:spTree>
    <p:extLst>
      <p:ext uri="{BB962C8B-B14F-4D97-AF65-F5344CB8AC3E}">
        <p14:creationId xmlns:p14="http://schemas.microsoft.com/office/powerpoint/2010/main" val="42061165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D97C-8BD1-36DF-775E-D96D57A0D7E7}"/>
              </a:ext>
            </a:extLst>
          </p:cNvPr>
          <p:cNvSpPr>
            <a:spLocks noGrp="1"/>
          </p:cNvSpPr>
          <p:nvPr>
            <p:ph type="title"/>
          </p:nvPr>
        </p:nvSpPr>
        <p:spPr>
          <a:xfrm>
            <a:off x="1687669" y="624110"/>
            <a:ext cx="4137059" cy="1280890"/>
          </a:xfrm>
        </p:spPr>
        <p:txBody>
          <a:bodyPr>
            <a:normAutofit/>
          </a:bodyPr>
          <a:lstStyle/>
          <a:p>
            <a:r>
              <a:rPr lang="en-US" sz="3200"/>
              <a:t>Classwork 2.4 (part 1)</a:t>
            </a:r>
          </a:p>
        </p:txBody>
      </p:sp>
      <p:sp>
        <p:nvSpPr>
          <p:cNvPr id="3" name="Content Placeholder 2">
            <a:extLst>
              <a:ext uri="{FF2B5EF4-FFF2-40B4-BE49-F238E27FC236}">
                <a16:creationId xmlns:a16="http://schemas.microsoft.com/office/drawing/2014/main" id="{F296DD85-E5FC-E4C4-F2BC-28BADB039314}"/>
              </a:ext>
            </a:extLst>
          </p:cNvPr>
          <p:cNvSpPr>
            <a:spLocks noGrp="1"/>
          </p:cNvSpPr>
          <p:nvPr>
            <p:ph idx="1"/>
          </p:nvPr>
        </p:nvSpPr>
        <p:spPr>
          <a:xfrm>
            <a:off x="1683956" y="2133600"/>
            <a:ext cx="4140772" cy="3777622"/>
          </a:xfrm>
        </p:spPr>
        <p:txBody>
          <a:bodyPr>
            <a:normAutofit/>
          </a:bodyPr>
          <a:lstStyle/>
          <a:p>
            <a:r>
              <a:rPr lang="en-US" sz="1600" dirty="0">
                <a:solidFill>
                  <a:schemeClr val="tx1"/>
                </a:solidFill>
              </a:rPr>
              <a:t>You have to go to school every day. You are required to attend school everyday. However, can you find your own purpose of going to school? </a:t>
            </a:r>
          </a:p>
          <a:p>
            <a:r>
              <a:rPr lang="en-US" sz="1600" dirty="0">
                <a:solidFill>
                  <a:schemeClr val="tx1"/>
                </a:solidFill>
              </a:rPr>
              <a:t>Talk about one of your hobbies, perhaps your favorite one. What is your purpose of that? </a:t>
            </a:r>
          </a:p>
          <a:p>
            <a:r>
              <a:rPr lang="en-US" sz="1600" dirty="0">
                <a:solidFill>
                  <a:schemeClr val="tx1"/>
                </a:solidFill>
              </a:rPr>
              <a:t>Write about 100 words. </a:t>
            </a:r>
          </a:p>
        </p:txBody>
      </p:sp>
      <p:pic>
        <p:nvPicPr>
          <p:cNvPr id="13" name="Picture 4" descr="Colourful pencils and books">
            <a:extLst>
              <a:ext uri="{FF2B5EF4-FFF2-40B4-BE49-F238E27FC236}">
                <a16:creationId xmlns:a16="http://schemas.microsoft.com/office/drawing/2014/main" id="{E8662958-73AA-C4CD-4F32-6B3C7CA6D3F4}"/>
              </a:ext>
            </a:extLst>
          </p:cNvPr>
          <p:cNvPicPr>
            <a:picLocks noChangeAspect="1"/>
          </p:cNvPicPr>
          <p:nvPr/>
        </p:nvPicPr>
        <p:blipFill rotWithShape="1">
          <a:blip r:embed="rId2"/>
          <a:srcRect l="35473" r="4933" b="2"/>
          <a:stretch/>
        </p:blipFill>
        <p:spPr>
          <a:xfrm>
            <a:off x="6091916" y="10"/>
            <a:ext cx="6100084" cy="6857990"/>
          </a:xfrm>
          <a:prstGeom prst="rect">
            <a:avLst/>
          </a:prstGeom>
        </p:spPr>
      </p:pic>
    </p:spTree>
    <p:extLst>
      <p:ext uri="{BB962C8B-B14F-4D97-AF65-F5344CB8AC3E}">
        <p14:creationId xmlns:p14="http://schemas.microsoft.com/office/powerpoint/2010/main" val="1124520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Wood human figure">
            <a:extLst>
              <a:ext uri="{FF2B5EF4-FFF2-40B4-BE49-F238E27FC236}">
                <a16:creationId xmlns:a16="http://schemas.microsoft.com/office/drawing/2014/main" id="{A3550FBC-2388-CA91-7FAF-D9649D56E880}"/>
              </a:ext>
            </a:extLst>
          </p:cNvPr>
          <p:cNvPicPr>
            <a:picLocks noChangeAspect="1"/>
          </p:cNvPicPr>
          <p:nvPr/>
        </p:nvPicPr>
        <p:blipFill rotWithShape="1">
          <a:blip r:embed="rId2"/>
          <a:srcRect l="5430" r="56003" b="-1"/>
          <a:stretch/>
        </p:blipFill>
        <p:spPr>
          <a:xfrm>
            <a:off x="8229598" y="10"/>
            <a:ext cx="3962401" cy="6857990"/>
          </a:xfrm>
          <a:prstGeom prst="rect">
            <a:avLst/>
          </a:prstGeom>
        </p:spPr>
      </p:pic>
      <p:sp>
        <p:nvSpPr>
          <p:cNvPr id="13"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2E0649B-7847-A26B-B101-0A56E073FC86}"/>
              </a:ext>
            </a:extLst>
          </p:cNvPr>
          <p:cNvSpPr>
            <a:spLocks noGrp="1"/>
          </p:cNvSpPr>
          <p:nvPr>
            <p:ph type="title"/>
          </p:nvPr>
        </p:nvSpPr>
        <p:spPr>
          <a:xfrm>
            <a:off x="541867" y="787400"/>
            <a:ext cx="7145866" cy="778933"/>
          </a:xfrm>
        </p:spPr>
        <p:txBody>
          <a:bodyPr anchor="ctr">
            <a:normAutofit fontScale="90000"/>
          </a:bodyPr>
          <a:lstStyle/>
          <a:p>
            <a:r>
              <a:rPr lang="en-US" sz="3200" dirty="0">
                <a:solidFill>
                  <a:srgbClr val="FEFFFF"/>
                </a:solidFill>
              </a:rPr>
              <a:t>Why do you wake up in the morning? </a:t>
            </a:r>
          </a:p>
        </p:txBody>
      </p:sp>
      <p:sp>
        <p:nvSpPr>
          <p:cNvPr id="3" name="Content Placeholder 2">
            <a:extLst>
              <a:ext uri="{FF2B5EF4-FFF2-40B4-BE49-F238E27FC236}">
                <a16:creationId xmlns:a16="http://schemas.microsoft.com/office/drawing/2014/main" id="{6116F750-D397-270C-B137-5737CB344557}"/>
              </a:ext>
            </a:extLst>
          </p:cNvPr>
          <p:cNvSpPr>
            <a:spLocks noGrp="1"/>
          </p:cNvSpPr>
          <p:nvPr>
            <p:ph idx="1"/>
          </p:nvPr>
        </p:nvSpPr>
        <p:spPr>
          <a:xfrm>
            <a:off x="541866" y="2032000"/>
            <a:ext cx="7145867" cy="3879222"/>
          </a:xfrm>
        </p:spPr>
        <p:txBody>
          <a:bodyPr>
            <a:normAutofit/>
          </a:bodyPr>
          <a:lstStyle/>
          <a:p>
            <a:r>
              <a:rPr lang="en-HK" dirty="0"/>
              <a:t>Do you have a strong sense of purpose that gets you up? </a:t>
            </a:r>
          </a:p>
          <a:p>
            <a:r>
              <a:rPr lang="en-HK" dirty="0"/>
              <a:t>Or are you going through life without a clear purpose? </a:t>
            </a:r>
          </a:p>
          <a:p>
            <a:r>
              <a:rPr lang="en-HK" dirty="0"/>
              <a:t>If you already have a strong sense of purpose, that's fantastic! </a:t>
            </a:r>
          </a:p>
          <a:p>
            <a:r>
              <a:rPr lang="en-HK" dirty="0"/>
              <a:t>If not, you're not alone.</a:t>
            </a:r>
            <a:endParaRPr lang="en-US" dirty="0">
              <a:solidFill>
                <a:srgbClr val="FEFFFF"/>
              </a:solidFill>
            </a:endParaRPr>
          </a:p>
        </p:txBody>
      </p:sp>
    </p:spTree>
    <p:extLst>
      <p:ext uri="{BB962C8B-B14F-4D97-AF65-F5344CB8AC3E}">
        <p14:creationId xmlns:p14="http://schemas.microsoft.com/office/powerpoint/2010/main" val="129294639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C94DA-5A69-7377-F246-A50040160C2B}"/>
              </a:ext>
            </a:extLst>
          </p:cNvPr>
          <p:cNvSpPr>
            <a:spLocks noGrp="1"/>
          </p:cNvSpPr>
          <p:nvPr>
            <p:ph type="title"/>
          </p:nvPr>
        </p:nvSpPr>
        <p:spPr>
          <a:xfrm>
            <a:off x="649224" y="645106"/>
            <a:ext cx="3650279" cy="1259894"/>
          </a:xfrm>
        </p:spPr>
        <p:txBody>
          <a:bodyPr>
            <a:normAutofit/>
          </a:bodyPr>
          <a:lstStyle/>
          <a:p>
            <a:endParaRPr lang="en-US"/>
          </a:p>
        </p:txBody>
      </p:sp>
      <p:sp>
        <p:nvSpPr>
          <p:cNvPr id="12" name="Rectangle 1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200AC40-1C94-322B-13D1-F16B8178A2F8}"/>
              </a:ext>
            </a:extLst>
          </p:cNvPr>
          <p:cNvSpPr>
            <a:spLocks noGrp="1"/>
          </p:cNvSpPr>
          <p:nvPr>
            <p:ph idx="1"/>
          </p:nvPr>
        </p:nvSpPr>
        <p:spPr>
          <a:xfrm>
            <a:off x="649225" y="2133600"/>
            <a:ext cx="3650278" cy="3759253"/>
          </a:xfrm>
        </p:spPr>
        <p:txBody>
          <a:bodyPr>
            <a:normAutofit/>
          </a:bodyPr>
          <a:lstStyle/>
          <a:p>
            <a:pPr>
              <a:lnSpc>
                <a:spcPct val="90000"/>
              </a:lnSpc>
            </a:pPr>
            <a:r>
              <a:rPr lang="en-HK" dirty="0"/>
              <a:t>The Cato 2019 Welfare, Work, and Wealth National Survey asked Americans if they believe their life has meaning and purpose, and it found that 46% strongly agreed, 37% somewhat agreed, and 16% disagreed. </a:t>
            </a:r>
            <a:endParaRPr lang="en-HK"/>
          </a:p>
          <a:p>
            <a:pPr>
              <a:lnSpc>
                <a:spcPct val="90000"/>
              </a:lnSpc>
            </a:pPr>
            <a:r>
              <a:rPr lang="en-HK" dirty="0"/>
              <a:t>That means around half the population could use some help with having a more meaningful purpose in life!</a:t>
            </a:r>
            <a:endParaRPr lang="en-US"/>
          </a:p>
        </p:txBody>
      </p:sp>
      <p:pic>
        <p:nvPicPr>
          <p:cNvPr id="5" name="Picture 4" descr="A picture containing text, compact disk, circle, data storage device&#10;&#10;Description automatically generated">
            <a:extLst>
              <a:ext uri="{FF2B5EF4-FFF2-40B4-BE49-F238E27FC236}">
                <a16:creationId xmlns:a16="http://schemas.microsoft.com/office/drawing/2014/main" id="{9C3E3DBD-A22D-9C36-229A-5827CD79CD11}"/>
              </a:ext>
            </a:extLst>
          </p:cNvPr>
          <p:cNvPicPr>
            <a:picLocks noChangeAspect="1"/>
          </p:cNvPicPr>
          <p:nvPr/>
        </p:nvPicPr>
        <p:blipFill>
          <a:blip r:embed="rId2"/>
          <a:stretch>
            <a:fillRect/>
          </a:stretch>
        </p:blipFill>
        <p:spPr>
          <a:xfrm>
            <a:off x="5016002" y="640080"/>
            <a:ext cx="6160659" cy="5252773"/>
          </a:xfrm>
          <a:prstGeom prst="rect">
            <a:avLst/>
          </a:prstGeom>
        </p:spPr>
      </p:pic>
      <p:sp>
        <p:nvSpPr>
          <p:cNvPr id="1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2481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5DED1E05-B12F-4A7F-CA8F-EAECC4D3F410}"/>
              </a:ext>
            </a:extLst>
          </p:cNvPr>
          <p:cNvSpPr>
            <a:spLocks noGrp="1"/>
          </p:cNvSpPr>
          <p:nvPr>
            <p:ph type="title"/>
          </p:nvPr>
        </p:nvSpPr>
        <p:spPr>
          <a:xfrm>
            <a:off x="6483096" y="624110"/>
            <a:ext cx="5021516" cy="1280890"/>
          </a:xfrm>
        </p:spPr>
        <p:txBody>
          <a:bodyPr>
            <a:normAutofit/>
          </a:bodyPr>
          <a:lstStyle/>
          <a:p>
            <a:endParaRPr lang="en-US"/>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Close-up unopened pill packets">
            <a:extLst>
              <a:ext uri="{FF2B5EF4-FFF2-40B4-BE49-F238E27FC236}">
                <a16:creationId xmlns:a16="http://schemas.microsoft.com/office/drawing/2014/main" id="{032BEF6A-0664-7A24-30C1-1ECF8033A772}"/>
              </a:ext>
            </a:extLst>
          </p:cNvPr>
          <p:cNvPicPr>
            <a:picLocks noChangeAspect="1"/>
          </p:cNvPicPr>
          <p:nvPr/>
        </p:nvPicPr>
        <p:blipFill rotWithShape="1">
          <a:blip r:embed="rId2"/>
          <a:srcRect l="30634" r="24582"/>
          <a:stretch/>
        </p:blipFill>
        <p:spPr>
          <a:xfrm>
            <a:off x="-1555" y="1731"/>
            <a:ext cx="4671091" cy="6858000"/>
          </a:xfrm>
          <a:prstGeom prst="rect">
            <a:avLst/>
          </a:prstGeom>
        </p:spPr>
      </p:pic>
      <p:sp>
        <p:nvSpPr>
          <p:cNvPr id="3" name="Content Placeholder 2">
            <a:extLst>
              <a:ext uri="{FF2B5EF4-FFF2-40B4-BE49-F238E27FC236}">
                <a16:creationId xmlns:a16="http://schemas.microsoft.com/office/drawing/2014/main" id="{6423A3DF-C49B-3375-3DE2-0F8BC4455A3D}"/>
              </a:ext>
            </a:extLst>
          </p:cNvPr>
          <p:cNvSpPr>
            <a:spLocks noGrp="1"/>
          </p:cNvSpPr>
          <p:nvPr>
            <p:ph idx="1"/>
          </p:nvPr>
        </p:nvSpPr>
        <p:spPr>
          <a:xfrm>
            <a:off x="6438191" y="2133600"/>
            <a:ext cx="5066419" cy="3777622"/>
          </a:xfrm>
        </p:spPr>
        <p:txBody>
          <a:bodyPr>
            <a:normAutofit/>
          </a:bodyPr>
          <a:lstStyle/>
          <a:p>
            <a:r>
              <a:rPr lang="en-HK" dirty="0"/>
              <a:t>Having a strong purpose isn't just a nice-to-have thing. It's extremely important for our mental AND physical health.</a:t>
            </a:r>
          </a:p>
          <a:p>
            <a:r>
              <a:rPr lang="en-HK" dirty="0" err="1"/>
              <a:t>Dr.</a:t>
            </a:r>
            <a:r>
              <a:rPr lang="en-HK" dirty="0"/>
              <a:t> </a:t>
            </a:r>
            <a:r>
              <a:rPr lang="en-HK" dirty="0" err="1"/>
              <a:t>Rangan</a:t>
            </a:r>
            <a:r>
              <a:rPr lang="en-HK" dirty="0"/>
              <a:t> </a:t>
            </a:r>
            <a:r>
              <a:rPr lang="en-HK" dirty="0" err="1"/>
              <a:t>Chaterjee</a:t>
            </a:r>
            <a:r>
              <a:rPr lang="en-HK" dirty="0"/>
              <a:t> explains how lacking a meaningful purpose is inherently stressful, while people with a meaningful purpose have much better health, including lower chances of heart disease, strokes, and depression.</a:t>
            </a:r>
            <a:endParaRPr lang="en-US" dirty="0"/>
          </a:p>
        </p:txBody>
      </p:sp>
    </p:spTree>
    <p:extLst>
      <p:ext uri="{BB962C8B-B14F-4D97-AF65-F5344CB8AC3E}">
        <p14:creationId xmlns:p14="http://schemas.microsoft.com/office/powerpoint/2010/main" val="205722616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{4D510A68-1F39-E642-A565-71B9564D4C16}tf10001069</Template>
  <TotalTime>2483</TotalTime>
  <Words>3210</Words>
  <Application>Microsoft Macintosh PowerPoint</Application>
  <PresentationFormat>Widescreen</PresentationFormat>
  <Paragraphs>168</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Century Gothic</vt:lpstr>
      <vt:lpstr>Open Sans</vt:lpstr>
      <vt:lpstr>Wingdings 3</vt:lpstr>
      <vt:lpstr>Wisp</vt:lpstr>
      <vt:lpstr>Lesson 2.4 Purpose</vt:lpstr>
      <vt:lpstr>2.4 Check your understanding quiz </vt:lpstr>
      <vt:lpstr>Class announcement </vt:lpstr>
      <vt:lpstr>Unit 2: Mental Health (21 hours) </vt:lpstr>
      <vt:lpstr>Today’s lesson plan: </vt:lpstr>
      <vt:lpstr>Classwork 2.4 (part 1)</vt:lpstr>
      <vt:lpstr>Why do you wake up in the morning? </vt:lpstr>
      <vt:lpstr>PowerPoint Presentation</vt:lpstr>
      <vt:lpstr>PowerPoint Presentation</vt:lpstr>
      <vt:lpstr>PowerPoint Presentation</vt:lpstr>
      <vt:lpstr>PowerPoint Presentation</vt:lpstr>
      <vt:lpstr>Step 1: Know the difference between a meaningful and non-meaningful purpose.</vt:lpstr>
      <vt:lpstr>Step 1: Know the difference between a meaningful and non-meaningful purpose.</vt:lpstr>
      <vt:lpstr>Step 1: Know the difference between a meaningful and non-meaningful purpose.</vt:lpstr>
      <vt:lpstr>Step 1: Know the difference between a meaningful and non-meaningful purpose.</vt:lpstr>
      <vt:lpstr>Step 1: Know the difference between a meaningful and non-meaningful purpose.</vt:lpstr>
      <vt:lpstr>Step 1: Know the difference between a meaningful and non-meaningful purpose.</vt:lpstr>
      <vt:lpstr>Step 1: Know the difference between a meaningful and non-meaningful purpose.</vt:lpstr>
      <vt:lpstr>Step 1: Know the difference between a meaningful and non-meaningful purpose.</vt:lpstr>
      <vt:lpstr>Step 1: Know the difference between a meaningful and non-meaningful purpose.</vt:lpstr>
      <vt:lpstr>Step 1: Know the difference between a meaningful and non-meaningful purpose.</vt:lpstr>
      <vt:lpstr>Step 1: Know the difference between a meaningful and non-meaningful purpose.</vt:lpstr>
      <vt:lpstr>Step 1: Know the difference between a meaningful and non-meaningful purpose.</vt:lpstr>
      <vt:lpstr>Step 1: Know the difference between a meaningful and non-meaningful purpose.</vt:lpstr>
      <vt:lpstr>Step 1: Know the difference between a meaningful and non-meaningful purpose.</vt:lpstr>
      <vt:lpstr>Step 2: Self-reflect to learn more about yourself.</vt:lpstr>
      <vt:lpstr>Step 2: Self-reflect to learn more about yourself.</vt:lpstr>
      <vt:lpstr>Step 2: Self-reflect to learn more about yourself.</vt:lpstr>
      <vt:lpstr>Step 2: Self-reflect to learn more about yourself.</vt:lpstr>
      <vt:lpstr>Step 2: Self-reflect to learn more about yourself.</vt:lpstr>
      <vt:lpstr>Step 2: Self-reflect to learn more about yourself.</vt:lpstr>
      <vt:lpstr>Step 2: Self-reflect to learn more about yourself.</vt:lpstr>
      <vt:lpstr>Step 2: Self-reflect to learn more about yourself.</vt:lpstr>
      <vt:lpstr>Step 2: Self-reflect to learn more about yourself.</vt:lpstr>
      <vt:lpstr>Step 3: Experiment with purposes to confirm if they resonate with you.</vt:lpstr>
      <vt:lpstr>Step 3: Experiment with purposes to confirm if they resonate with you.</vt:lpstr>
      <vt:lpstr>Step 4: Find meaning in whatever you are doing now.</vt:lpstr>
      <vt:lpstr>Step 4: Find meaning in whatever you are doing now.</vt:lpstr>
      <vt:lpstr>Step 4: Find meaning in whatever you are doing now.</vt:lpstr>
      <vt:lpstr>Step 4: Find meaning in whatever you are doing now.</vt:lpstr>
      <vt:lpstr>Step 4: Find meaning in whatever you are doing now.</vt:lpstr>
      <vt:lpstr>Classwork 2.4 (part 2)</vt:lpstr>
      <vt:lpstr>Homework 2.4</vt:lpstr>
      <vt:lpstr>See you all!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2.1 Mental Health</dc:title>
  <dc:creator>Shiu Ting Calvin Chung</dc:creator>
  <cp:lastModifiedBy>Shiu Ting Calvin Chung</cp:lastModifiedBy>
  <cp:revision>6</cp:revision>
  <dcterms:created xsi:type="dcterms:W3CDTF">2023-05-16T01:28:13Z</dcterms:created>
  <dcterms:modified xsi:type="dcterms:W3CDTF">2023-05-19T03:16:06Z</dcterms:modified>
</cp:coreProperties>
</file>