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356" r:id="rId3"/>
    <p:sldId id="275" r:id="rId4"/>
    <p:sldId id="273" r:id="rId5"/>
    <p:sldId id="261" r:id="rId6"/>
    <p:sldId id="441" r:id="rId7"/>
    <p:sldId id="366" r:id="rId8"/>
    <p:sldId id="442" r:id="rId9"/>
    <p:sldId id="443" r:id="rId10"/>
    <p:sldId id="444" r:id="rId11"/>
    <p:sldId id="445" r:id="rId12"/>
    <p:sldId id="446" r:id="rId13"/>
    <p:sldId id="447" r:id="rId14"/>
    <p:sldId id="448" r:id="rId15"/>
    <p:sldId id="449" r:id="rId16"/>
    <p:sldId id="450" r:id="rId17"/>
    <p:sldId id="451" r:id="rId18"/>
    <p:sldId id="452" r:id="rId19"/>
    <p:sldId id="453" r:id="rId20"/>
    <p:sldId id="454" r:id="rId21"/>
    <p:sldId id="455" r:id="rId22"/>
    <p:sldId id="456" r:id="rId23"/>
    <p:sldId id="457" r:id="rId24"/>
    <p:sldId id="458" r:id="rId25"/>
    <p:sldId id="459" r:id="rId26"/>
    <p:sldId id="460" r:id="rId27"/>
    <p:sldId id="461" r:id="rId28"/>
    <p:sldId id="462" r:id="rId29"/>
    <p:sldId id="463" r:id="rId30"/>
    <p:sldId id="464" r:id="rId31"/>
    <p:sldId id="465" r:id="rId32"/>
    <p:sldId id="466" r:id="rId33"/>
    <p:sldId id="467" r:id="rId34"/>
    <p:sldId id="468" r:id="rId35"/>
    <p:sldId id="469" r:id="rId36"/>
    <p:sldId id="470" r:id="rId37"/>
    <p:sldId id="471" r:id="rId38"/>
    <p:sldId id="472" r:id="rId39"/>
    <p:sldId id="473" r:id="rId40"/>
    <p:sldId id="474" r:id="rId41"/>
    <p:sldId id="475" r:id="rId42"/>
    <p:sldId id="440" r:id="rId43"/>
    <p:sldId id="276"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77"/>
    <p:restoredTop sz="96327"/>
  </p:normalViewPr>
  <p:slideViewPr>
    <p:cSldViewPr snapToGrid="0">
      <p:cViewPr varScale="1">
        <p:scale>
          <a:sx n="116" d="100"/>
          <a:sy n="116" d="100"/>
        </p:scale>
        <p:origin x="224" y="21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_rels/data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9CA38B-0DF0-4175-8B2D-DA33607B9529}"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D07A6050-F54F-43F5-A1A4-992A36C7C793}">
      <dgm:prSet/>
      <dgm:spPr/>
      <dgm:t>
        <a:bodyPr/>
        <a:lstStyle/>
        <a:p>
          <a:r>
            <a:rPr lang="en-HK"/>
            <a:t>If glucose were compared to money, then a traumatic event would be like buying a new car. And a long-term trauma, like an abusive relationship, could have the same effect on your glucose reserves as buying a new house. </a:t>
          </a:r>
          <a:endParaRPr lang="en-US"/>
        </a:p>
      </dgm:t>
    </dgm:pt>
    <dgm:pt modelId="{DA370804-D59B-4AF2-B964-913B31F14C0B}" type="parTrans" cxnId="{CED089CC-9A6F-41AB-A62B-FA73B0F0EF78}">
      <dgm:prSet/>
      <dgm:spPr/>
      <dgm:t>
        <a:bodyPr/>
        <a:lstStyle/>
        <a:p>
          <a:endParaRPr lang="en-US"/>
        </a:p>
      </dgm:t>
    </dgm:pt>
    <dgm:pt modelId="{6A2ED322-4904-48D3-AAA5-970D4E17ACE9}" type="sibTrans" cxnId="{CED089CC-9A6F-41AB-A62B-FA73B0F0EF78}">
      <dgm:prSet/>
      <dgm:spPr/>
      <dgm:t>
        <a:bodyPr/>
        <a:lstStyle/>
        <a:p>
          <a:endParaRPr lang="en-US"/>
        </a:p>
      </dgm:t>
    </dgm:pt>
    <dgm:pt modelId="{B5AAE34B-1F83-4073-A3C5-28705B6E7273}">
      <dgm:prSet/>
      <dgm:spPr/>
      <dgm:t>
        <a:bodyPr/>
        <a:lstStyle/>
        <a:p>
          <a:r>
            <a:rPr lang="en-HK"/>
            <a:t>Humans intuitively understand sugar as a calming device. It’s why the doctor gives a child a lollipop as a reward for sticking through a needle shot. The problem is, our society is full of bad sugar with no nutritional value.</a:t>
          </a:r>
          <a:endParaRPr lang="en-US"/>
        </a:p>
      </dgm:t>
    </dgm:pt>
    <dgm:pt modelId="{8362C57D-6EF6-481B-97ED-757672B9E65B}" type="parTrans" cxnId="{C542A28F-E4B2-4650-8507-74503A4DBB11}">
      <dgm:prSet/>
      <dgm:spPr/>
      <dgm:t>
        <a:bodyPr/>
        <a:lstStyle/>
        <a:p>
          <a:endParaRPr lang="en-US"/>
        </a:p>
      </dgm:t>
    </dgm:pt>
    <dgm:pt modelId="{5F5D2449-59A0-4CC4-9ECF-4CB44C57C652}" type="sibTrans" cxnId="{C542A28F-E4B2-4650-8507-74503A4DBB11}">
      <dgm:prSet/>
      <dgm:spPr/>
      <dgm:t>
        <a:bodyPr/>
        <a:lstStyle/>
        <a:p>
          <a:endParaRPr lang="en-US"/>
        </a:p>
      </dgm:t>
    </dgm:pt>
    <dgm:pt modelId="{F2985D91-5ECF-154A-8F99-694901271D5C}" type="pres">
      <dgm:prSet presAssocID="{919CA38B-0DF0-4175-8B2D-DA33607B9529}" presName="outerComposite" presStyleCnt="0">
        <dgm:presLayoutVars>
          <dgm:chMax val="5"/>
          <dgm:dir/>
          <dgm:resizeHandles val="exact"/>
        </dgm:presLayoutVars>
      </dgm:prSet>
      <dgm:spPr/>
    </dgm:pt>
    <dgm:pt modelId="{E2AACF4D-51B0-2745-AB54-B3037654FB76}" type="pres">
      <dgm:prSet presAssocID="{919CA38B-0DF0-4175-8B2D-DA33607B9529}" presName="dummyMaxCanvas" presStyleCnt="0">
        <dgm:presLayoutVars/>
      </dgm:prSet>
      <dgm:spPr/>
    </dgm:pt>
    <dgm:pt modelId="{C6B5D7BF-B088-C746-9B96-F97A1B71D65E}" type="pres">
      <dgm:prSet presAssocID="{919CA38B-0DF0-4175-8B2D-DA33607B9529}" presName="TwoNodes_1" presStyleLbl="node1" presStyleIdx="0" presStyleCnt="2">
        <dgm:presLayoutVars>
          <dgm:bulletEnabled val="1"/>
        </dgm:presLayoutVars>
      </dgm:prSet>
      <dgm:spPr/>
    </dgm:pt>
    <dgm:pt modelId="{1D1C82AA-E700-1444-9C14-6ABD9775A369}" type="pres">
      <dgm:prSet presAssocID="{919CA38B-0DF0-4175-8B2D-DA33607B9529}" presName="TwoNodes_2" presStyleLbl="node1" presStyleIdx="1" presStyleCnt="2">
        <dgm:presLayoutVars>
          <dgm:bulletEnabled val="1"/>
        </dgm:presLayoutVars>
      </dgm:prSet>
      <dgm:spPr/>
    </dgm:pt>
    <dgm:pt modelId="{9C144DD5-5FD2-594C-9AF5-F0B795561DC6}" type="pres">
      <dgm:prSet presAssocID="{919CA38B-0DF0-4175-8B2D-DA33607B9529}" presName="TwoConn_1-2" presStyleLbl="fgAccFollowNode1" presStyleIdx="0" presStyleCnt="1">
        <dgm:presLayoutVars>
          <dgm:bulletEnabled val="1"/>
        </dgm:presLayoutVars>
      </dgm:prSet>
      <dgm:spPr/>
    </dgm:pt>
    <dgm:pt modelId="{6EEB660A-C50C-5145-887D-A4181ABE1C56}" type="pres">
      <dgm:prSet presAssocID="{919CA38B-0DF0-4175-8B2D-DA33607B9529}" presName="TwoNodes_1_text" presStyleLbl="node1" presStyleIdx="1" presStyleCnt="2">
        <dgm:presLayoutVars>
          <dgm:bulletEnabled val="1"/>
        </dgm:presLayoutVars>
      </dgm:prSet>
      <dgm:spPr/>
    </dgm:pt>
    <dgm:pt modelId="{B8C76C1B-E0F3-F143-886A-D09A58F36B5B}" type="pres">
      <dgm:prSet presAssocID="{919CA38B-0DF0-4175-8B2D-DA33607B9529}" presName="TwoNodes_2_text" presStyleLbl="node1" presStyleIdx="1" presStyleCnt="2">
        <dgm:presLayoutVars>
          <dgm:bulletEnabled val="1"/>
        </dgm:presLayoutVars>
      </dgm:prSet>
      <dgm:spPr/>
    </dgm:pt>
  </dgm:ptLst>
  <dgm:cxnLst>
    <dgm:cxn modelId="{A9590D0D-F235-9F41-B6E1-67E2AF2FB095}" type="presOf" srcId="{B5AAE34B-1F83-4073-A3C5-28705B6E7273}" destId="{1D1C82AA-E700-1444-9C14-6ABD9775A369}" srcOrd="0" destOrd="0" presId="urn:microsoft.com/office/officeart/2005/8/layout/vProcess5"/>
    <dgm:cxn modelId="{103BB80D-5592-2343-9B48-DFFE1F93A6AD}" type="presOf" srcId="{6A2ED322-4904-48D3-AAA5-970D4E17ACE9}" destId="{9C144DD5-5FD2-594C-9AF5-F0B795561DC6}" srcOrd="0" destOrd="0" presId="urn:microsoft.com/office/officeart/2005/8/layout/vProcess5"/>
    <dgm:cxn modelId="{88927238-6869-5849-8B25-E0AFD8E7E133}" type="presOf" srcId="{919CA38B-0DF0-4175-8B2D-DA33607B9529}" destId="{F2985D91-5ECF-154A-8F99-694901271D5C}" srcOrd="0" destOrd="0" presId="urn:microsoft.com/office/officeart/2005/8/layout/vProcess5"/>
    <dgm:cxn modelId="{B5151471-A55C-614C-89BA-7129D9739180}" type="presOf" srcId="{D07A6050-F54F-43F5-A1A4-992A36C7C793}" destId="{C6B5D7BF-B088-C746-9B96-F97A1B71D65E}" srcOrd="0" destOrd="0" presId="urn:microsoft.com/office/officeart/2005/8/layout/vProcess5"/>
    <dgm:cxn modelId="{39C41D7F-4CC2-E04F-B886-4537994E9454}" type="presOf" srcId="{D07A6050-F54F-43F5-A1A4-992A36C7C793}" destId="{6EEB660A-C50C-5145-887D-A4181ABE1C56}" srcOrd="1" destOrd="0" presId="urn:microsoft.com/office/officeart/2005/8/layout/vProcess5"/>
    <dgm:cxn modelId="{C542A28F-E4B2-4650-8507-74503A4DBB11}" srcId="{919CA38B-0DF0-4175-8B2D-DA33607B9529}" destId="{B5AAE34B-1F83-4073-A3C5-28705B6E7273}" srcOrd="1" destOrd="0" parTransId="{8362C57D-6EF6-481B-97ED-757672B9E65B}" sibTransId="{5F5D2449-59A0-4CC4-9ECF-4CB44C57C652}"/>
    <dgm:cxn modelId="{CED089CC-9A6F-41AB-A62B-FA73B0F0EF78}" srcId="{919CA38B-0DF0-4175-8B2D-DA33607B9529}" destId="{D07A6050-F54F-43F5-A1A4-992A36C7C793}" srcOrd="0" destOrd="0" parTransId="{DA370804-D59B-4AF2-B964-913B31F14C0B}" sibTransId="{6A2ED322-4904-48D3-AAA5-970D4E17ACE9}"/>
    <dgm:cxn modelId="{8716D6FC-837D-1A44-ACD5-50BEA3506ADE}" type="presOf" srcId="{B5AAE34B-1F83-4073-A3C5-28705B6E7273}" destId="{B8C76C1B-E0F3-F143-886A-D09A58F36B5B}" srcOrd="1" destOrd="0" presId="urn:microsoft.com/office/officeart/2005/8/layout/vProcess5"/>
    <dgm:cxn modelId="{4A20012B-1909-2D48-BF45-B539C156CD98}" type="presParOf" srcId="{F2985D91-5ECF-154A-8F99-694901271D5C}" destId="{E2AACF4D-51B0-2745-AB54-B3037654FB76}" srcOrd="0" destOrd="0" presId="urn:microsoft.com/office/officeart/2005/8/layout/vProcess5"/>
    <dgm:cxn modelId="{21B884FF-3A4D-294D-91BA-6D143ED0A57F}" type="presParOf" srcId="{F2985D91-5ECF-154A-8F99-694901271D5C}" destId="{C6B5D7BF-B088-C746-9B96-F97A1B71D65E}" srcOrd="1" destOrd="0" presId="urn:microsoft.com/office/officeart/2005/8/layout/vProcess5"/>
    <dgm:cxn modelId="{2C142298-AFD2-524D-9115-A6CA97DFCCC7}" type="presParOf" srcId="{F2985D91-5ECF-154A-8F99-694901271D5C}" destId="{1D1C82AA-E700-1444-9C14-6ABD9775A369}" srcOrd="2" destOrd="0" presId="urn:microsoft.com/office/officeart/2005/8/layout/vProcess5"/>
    <dgm:cxn modelId="{8CF763E1-D2B2-6A43-ACA5-0D8D475D39CE}" type="presParOf" srcId="{F2985D91-5ECF-154A-8F99-694901271D5C}" destId="{9C144DD5-5FD2-594C-9AF5-F0B795561DC6}" srcOrd="3" destOrd="0" presId="urn:microsoft.com/office/officeart/2005/8/layout/vProcess5"/>
    <dgm:cxn modelId="{2D79C460-7999-B648-8479-F1C57FFB7F12}" type="presParOf" srcId="{F2985D91-5ECF-154A-8F99-694901271D5C}" destId="{6EEB660A-C50C-5145-887D-A4181ABE1C56}" srcOrd="4" destOrd="0" presId="urn:microsoft.com/office/officeart/2005/8/layout/vProcess5"/>
    <dgm:cxn modelId="{EE6B6326-BF08-774D-B5FC-1A97F25ECED2}" type="presParOf" srcId="{F2985D91-5ECF-154A-8F99-694901271D5C}" destId="{B8C76C1B-E0F3-F143-886A-D09A58F36B5B}"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AB5AD2-74EE-4495-80D4-DE9766A87132}"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0D5CB656-14C0-4757-935A-A59D58F3CD2D}">
      <dgm:prSet/>
      <dgm:spPr/>
      <dgm:t>
        <a:bodyPr/>
        <a:lstStyle/>
        <a:p>
          <a:r>
            <a:rPr lang="en-HK"/>
            <a:t>These stressful events trigger the fight-or-flight response in our body, which sets our adrenal glands to flood the blood with adrenaline. </a:t>
          </a:r>
          <a:endParaRPr lang="en-US"/>
        </a:p>
      </dgm:t>
    </dgm:pt>
    <dgm:pt modelId="{58F73779-6DF4-4538-8F92-9B31489C7642}" type="parTrans" cxnId="{26A58046-B88E-4952-89B5-328AB71DC7AD}">
      <dgm:prSet/>
      <dgm:spPr/>
      <dgm:t>
        <a:bodyPr/>
        <a:lstStyle/>
        <a:p>
          <a:endParaRPr lang="en-US"/>
        </a:p>
      </dgm:t>
    </dgm:pt>
    <dgm:pt modelId="{56B043B6-7C8F-48F5-8639-7666A5D82B1E}" type="sibTrans" cxnId="{26A58046-B88E-4952-89B5-328AB71DC7AD}">
      <dgm:prSet/>
      <dgm:spPr/>
      <dgm:t>
        <a:bodyPr/>
        <a:lstStyle/>
        <a:p>
          <a:endParaRPr lang="en-US"/>
        </a:p>
      </dgm:t>
    </dgm:pt>
    <dgm:pt modelId="{0064955E-D1E2-4155-8502-6C7833A6CD55}">
      <dgm:prSet/>
      <dgm:spPr/>
      <dgm:t>
        <a:bodyPr/>
        <a:lstStyle/>
        <a:p>
          <a:r>
            <a:rPr lang="en-HK"/>
            <a:t>That would be good if you had to run away from a tiger, but when we are constantly stressed and unable to turn off those adrenal glands, then our blood gets saturated with adrenaline. </a:t>
          </a:r>
          <a:endParaRPr lang="en-US"/>
        </a:p>
      </dgm:t>
    </dgm:pt>
    <dgm:pt modelId="{C1F8A8AF-C585-4BC2-8675-FC61AB148BDB}" type="parTrans" cxnId="{D80A9A87-2ECB-44DB-BE68-5A31AAC9512E}">
      <dgm:prSet/>
      <dgm:spPr/>
      <dgm:t>
        <a:bodyPr/>
        <a:lstStyle/>
        <a:p>
          <a:endParaRPr lang="en-US"/>
        </a:p>
      </dgm:t>
    </dgm:pt>
    <dgm:pt modelId="{907606C5-E61D-4C00-8699-7940E21E953A}" type="sibTrans" cxnId="{D80A9A87-2ECB-44DB-BE68-5A31AAC9512E}">
      <dgm:prSet/>
      <dgm:spPr/>
      <dgm:t>
        <a:bodyPr/>
        <a:lstStyle/>
        <a:p>
          <a:endParaRPr lang="en-US"/>
        </a:p>
      </dgm:t>
    </dgm:pt>
    <dgm:pt modelId="{FB3E3342-9FBD-438E-85E8-3BF79148A41D}">
      <dgm:prSet/>
      <dgm:spPr/>
      <dgm:t>
        <a:bodyPr/>
        <a:lstStyle/>
        <a:p>
          <a:r>
            <a:rPr lang="en-HK"/>
            <a:t>Too much adrenaline in the blood damages our organs, especially the brain. The adrenaline destroys neurotransmitters and lowers melatonin production, which makes you feel depressed and lost.</a:t>
          </a:r>
          <a:endParaRPr lang="en-US"/>
        </a:p>
      </dgm:t>
    </dgm:pt>
    <dgm:pt modelId="{32775E2C-E031-4F70-A581-2D672B3081A6}" type="parTrans" cxnId="{E204D7C4-3CED-45EC-AE95-51F6DBD3DE70}">
      <dgm:prSet/>
      <dgm:spPr/>
      <dgm:t>
        <a:bodyPr/>
        <a:lstStyle/>
        <a:p>
          <a:endParaRPr lang="en-US"/>
        </a:p>
      </dgm:t>
    </dgm:pt>
    <dgm:pt modelId="{8E80A097-C529-4922-B80E-F86A1CAC7255}" type="sibTrans" cxnId="{E204D7C4-3CED-45EC-AE95-51F6DBD3DE70}">
      <dgm:prSet/>
      <dgm:spPr/>
      <dgm:t>
        <a:bodyPr/>
        <a:lstStyle/>
        <a:p>
          <a:endParaRPr lang="en-US"/>
        </a:p>
      </dgm:t>
    </dgm:pt>
    <dgm:pt modelId="{14191AAF-B294-6F46-8C36-6579D40552F2}" type="pres">
      <dgm:prSet presAssocID="{02AB5AD2-74EE-4495-80D4-DE9766A87132}" presName="linear" presStyleCnt="0">
        <dgm:presLayoutVars>
          <dgm:animLvl val="lvl"/>
          <dgm:resizeHandles val="exact"/>
        </dgm:presLayoutVars>
      </dgm:prSet>
      <dgm:spPr/>
    </dgm:pt>
    <dgm:pt modelId="{86FDF119-E86C-8642-8F07-1BAA86B226CE}" type="pres">
      <dgm:prSet presAssocID="{0D5CB656-14C0-4757-935A-A59D58F3CD2D}" presName="parentText" presStyleLbl="node1" presStyleIdx="0" presStyleCnt="3">
        <dgm:presLayoutVars>
          <dgm:chMax val="0"/>
          <dgm:bulletEnabled val="1"/>
        </dgm:presLayoutVars>
      </dgm:prSet>
      <dgm:spPr/>
    </dgm:pt>
    <dgm:pt modelId="{0ECCA012-46B8-A54F-B748-B20F9A73D1E4}" type="pres">
      <dgm:prSet presAssocID="{56B043B6-7C8F-48F5-8639-7666A5D82B1E}" presName="spacer" presStyleCnt="0"/>
      <dgm:spPr/>
    </dgm:pt>
    <dgm:pt modelId="{37EA2F83-2FA6-304B-82C1-7D74F7877EE9}" type="pres">
      <dgm:prSet presAssocID="{0064955E-D1E2-4155-8502-6C7833A6CD55}" presName="parentText" presStyleLbl="node1" presStyleIdx="1" presStyleCnt="3">
        <dgm:presLayoutVars>
          <dgm:chMax val="0"/>
          <dgm:bulletEnabled val="1"/>
        </dgm:presLayoutVars>
      </dgm:prSet>
      <dgm:spPr/>
    </dgm:pt>
    <dgm:pt modelId="{DF21C77A-8E0F-8944-8FB0-DE016DE1EE04}" type="pres">
      <dgm:prSet presAssocID="{907606C5-E61D-4C00-8699-7940E21E953A}" presName="spacer" presStyleCnt="0"/>
      <dgm:spPr/>
    </dgm:pt>
    <dgm:pt modelId="{51E6415B-F42A-0241-AF77-1F1A63C6B835}" type="pres">
      <dgm:prSet presAssocID="{FB3E3342-9FBD-438E-85E8-3BF79148A41D}" presName="parentText" presStyleLbl="node1" presStyleIdx="2" presStyleCnt="3">
        <dgm:presLayoutVars>
          <dgm:chMax val="0"/>
          <dgm:bulletEnabled val="1"/>
        </dgm:presLayoutVars>
      </dgm:prSet>
      <dgm:spPr/>
    </dgm:pt>
  </dgm:ptLst>
  <dgm:cxnLst>
    <dgm:cxn modelId="{26A58046-B88E-4952-89B5-328AB71DC7AD}" srcId="{02AB5AD2-74EE-4495-80D4-DE9766A87132}" destId="{0D5CB656-14C0-4757-935A-A59D58F3CD2D}" srcOrd="0" destOrd="0" parTransId="{58F73779-6DF4-4538-8F92-9B31489C7642}" sibTransId="{56B043B6-7C8F-48F5-8639-7666A5D82B1E}"/>
    <dgm:cxn modelId="{D80A9A87-2ECB-44DB-BE68-5A31AAC9512E}" srcId="{02AB5AD2-74EE-4495-80D4-DE9766A87132}" destId="{0064955E-D1E2-4155-8502-6C7833A6CD55}" srcOrd="1" destOrd="0" parTransId="{C1F8A8AF-C585-4BC2-8675-FC61AB148BDB}" sibTransId="{907606C5-E61D-4C00-8699-7940E21E953A}"/>
    <dgm:cxn modelId="{DB1C51A0-98F4-F64C-8B17-BF09E77999B4}" type="presOf" srcId="{FB3E3342-9FBD-438E-85E8-3BF79148A41D}" destId="{51E6415B-F42A-0241-AF77-1F1A63C6B835}" srcOrd="0" destOrd="0" presId="urn:microsoft.com/office/officeart/2005/8/layout/vList2"/>
    <dgm:cxn modelId="{E204D7C4-3CED-45EC-AE95-51F6DBD3DE70}" srcId="{02AB5AD2-74EE-4495-80D4-DE9766A87132}" destId="{FB3E3342-9FBD-438E-85E8-3BF79148A41D}" srcOrd="2" destOrd="0" parTransId="{32775E2C-E031-4F70-A581-2D672B3081A6}" sibTransId="{8E80A097-C529-4922-B80E-F86A1CAC7255}"/>
    <dgm:cxn modelId="{E55F87D1-E964-254B-BE7F-D873800B93B0}" type="presOf" srcId="{0D5CB656-14C0-4757-935A-A59D58F3CD2D}" destId="{86FDF119-E86C-8642-8F07-1BAA86B226CE}" srcOrd="0" destOrd="0" presId="urn:microsoft.com/office/officeart/2005/8/layout/vList2"/>
    <dgm:cxn modelId="{3BE20CF2-9EB2-634B-87CA-14DDDB74A96B}" type="presOf" srcId="{0064955E-D1E2-4155-8502-6C7833A6CD55}" destId="{37EA2F83-2FA6-304B-82C1-7D74F7877EE9}" srcOrd="0" destOrd="0" presId="urn:microsoft.com/office/officeart/2005/8/layout/vList2"/>
    <dgm:cxn modelId="{AFAB99F8-D5B1-C74D-B544-43E725A24692}" type="presOf" srcId="{02AB5AD2-74EE-4495-80D4-DE9766A87132}" destId="{14191AAF-B294-6F46-8C36-6579D40552F2}" srcOrd="0" destOrd="0" presId="urn:microsoft.com/office/officeart/2005/8/layout/vList2"/>
    <dgm:cxn modelId="{D8AE62C9-ADBA-8E41-A744-BE697FE6C735}" type="presParOf" srcId="{14191AAF-B294-6F46-8C36-6579D40552F2}" destId="{86FDF119-E86C-8642-8F07-1BAA86B226CE}" srcOrd="0" destOrd="0" presId="urn:microsoft.com/office/officeart/2005/8/layout/vList2"/>
    <dgm:cxn modelId="{05EA41EF-5CA0-AA41-BE09-95EA83477800}" type="presParOf" srcId="{14191AAF-B294-6F46-8C36-6579D40552F2}" destId="{0ECCA012-46B8-A54F-B748-B20F9A73D1E4}" srcOrd="1" destOrd="0" presId="urn:microsoft.com/office/officeart/2005/8/layout/vList2"/>
    <dgm:cxn modelId="{D89AF6DA-B0C9-4947-8ADE-9D75956E201A}" type="presParOf" srcId="{14191AAF-B294-6F46-8C36-6579D40552F2}" destId="{37EA2F83-2FA6-304B-82C1-7D74F7877EE9}" srcOrd="2" destOrd="0" presId="urn:microsoft.com/office/officeart/2005/8/layout/vList2"/>
    <dgm:cxn modelId="{4127DA5C-1B40-E349-87ED-E353F6F5E922}" type="presParOf" srcId="{14191AAF-B294-6F46-8C36-6579D40552F2}" destId="{DF21C77A-8E0F-8944-8FB0-DE016DE1EE04}" srcOrd="3" destOrd="0" presId="urn:microsoft.com/office/officeart/2005/8/layout/vList2"/>
    <dgm:cxn modelId="{A19AFCF9-8507-4845-8571-33CCE3EA1FDC}" type="presParOf" srcId="{14191AAF-B294-6F46-8C36-6579D40552F2}" destId="{51E6415B-F42A-0241-AF77-1F1A63C6B83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AE319E-C4B0-4309-86C0-2A3EB4365713}"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B0D9377-D448-490F-B9C3-73BEAE97F3F3}">
      <dgm:prSet/>
      <dgm:spPr/>
      <dgm:t>
        <a:bodyPr/>
        <a:lstStyle/>
        <a:p>
          <a:r>
            <a:rPr lang="en-HK"/>
            <a:t>If we lack glucose reserves, then our adrenal glands will make adrenaline even in anticipation of whatever you’re addicted to. </a:t>
          </a:r>
          <a:endParaRPr lang="en-US"/>
        </a:p>
      </dgm:t>
    </dgm:pt>
    <dgm:pt modelId="{E5E4630F-40F1-45B7-9FEA-A73D6D5E3CCF}" type="parTrans" cxnId="{65DE14FB-0EBC-4333-9523-13B38D06ADAA}">
      <dgm:prSet/>
      <dgm:spPr/>
      <dgm:t>
        <a:bodyPr/>
        <a:lstStyle/>
        <a:p>
          <a:endParaRPr lang="en-US"/>
        </a:p>
      </dgm:t>
    </dgm:pt>
    <dgm:pt modelId="{18605E1F-F923-424A-865F-4AE2C2BCD47B}" type="sibTrans" cxnId="{65DE14FB-0EBC-4333-9523-13B38D06ADAA}">
      <dgm:prSet/>
      <dgm:spPr/>
      <dgm:t>
        <a:bodyPr/>
        <a:lstStyle/>
        <a:p>
          <a:endParaRPr lang="en-US"/>
        </a:p>
      </dgm:t>
    </dgm:pt>
    <dgm:pt modelId="{5E8A751F-7051-45BA-874D-A4C93C921D03}">
      <dgm:prSet/>
      <dgm:spPr/>
      <dgm:t>
        <a:bodyPr/>
        <a:lstStyle/>
        <a:p>
          <a:r>
            <a:rPr lang="en-HK"/>
            <a:t>For example, if you’re addicted to alcohol, you can feel the adrenaline rush before you even drink the alcohol. That’s why it’s so hard to break an addiction cycle once it begins, and why it’s so important to supply your body with lots of natural glucose from fresh fruits and vegetables.</a:t>
          </a:r>
          <a:endParaRPr lang="en-US"/>
        </a:p>
      </dgm:t>
    </dgm:pt>
    <dgm:pt modelId="{75F36A2F-98AB-4452-8FEB-F5AC8232C9BB}" type="parTrans" cxnId="{F9CC1F0D-C98C-4211-AE78-EE1F1C7FDBE0}">
      <dgm:prSet/>
      <dgm:spPr/>
      <dgm:t>
        <a:bodyPr/>
        <a:lstStyle/>
        <a:p>
          <a:endParaRPr lang="en-US"/>
        </a:p>
      </dgm:t>
    </dgm:pt>
    <dgm:pt modelId="{47E213C3-E479-4637-86E2-E61D2A5B2F37}" type="sibTrans" cxnId="{F9CC1F0D-C98C-4211-AE78-EE1F1C7FDBE0}">
      <dgm:prSet/>
      <dgm:spPr/>
      <dgm:t>
        <a:bodyPr/>
        <a:lstStyle/>
        <a:p>
          <a:endParaRPr lang="en-US"/>
        </a:p>
      </dgm:t>
    </dgm:pt>
    <dgm:pt modelId="{BD940CA4-2DA2-4F52-AB20-CFCD6520A237}" type="pres">
      <dgm:prSet presAssocID="{86AE319E-C4B0-4309-86C0-2A3EB4365713}" presName="root" presStyleCnt="0">
        <dgm:presLayoutVars>
          <dgm:dir/>
          <dgm:resizeHandles val="exact"/>
        </dgm:presLayoutVars>
      </dgm:prSet>
      <dgm:spPr/>
    </dgm:pt>
    <dgm:pt modelId="{D7BC42B4-6334-463F-915F-1E0E99991843}" type="pres">
      <dgm:prSet presAssocID="{86AE319E-C4B0-4309-86C0-2A3EB4365713}" presName="container" presStyleCnt="0">
        <dgm:presLayoutVars>
          <dgm:dir/>
          <dgm:resizeHandles val="exact"/>
        </dgm:presLayoutVars>
      </dgm:prSet>
      <dgm:spPr/>
    </dgm:pt>
    <dgm:pt modelId="{16CC4E20-7E85-4E46-B74B-BC92866F006B}" type="pres">
      <dgm:prSet presAssocID="{2B0D9377-D448-490F-B9C3-73BEAE97F3F3}" presName="compNode" presStyleCnt="0"/>
      <dgm:spPr/>
    </dgm:pt>
    <dgm:pt modelId="{67EBAA83-2C4C-4746-A40D-B4A67704AE95}" type="pres">
      <dgm:prSet presAssocID="{2B0D9377-D448-490F-B9C3-73BEAE97F3F3}" presName="iconBgRect" presStyleLbl="bgShp" presStyleIdx="0" presStyleCnt="2"/>
      <dgm:spPr/>
    </dgm:pt>
    <dgm:pt modelId="{8D38C2A5-27F4-4E34-9A27-47C940E8EA01}" type="pres">
      <dgm:prSet presAssocID="{2B0D9377-D448-490F-B9C3-73BEAE97F3F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a:ext>
      </dgm:extLst>
    </dgm:pt>
    <dgm:pt modelId="{0260C0D5-45D1-4558-8B52-A7ABF213EB9D}" type="pres">
      <dgm:prSet presAssocID="{2B0D9377-D448-490F-B9C3-73BEAE97F3F3}" presName="spaceRect" presStyleCnt="0"/>
      <dgm:spPr/>
    </dgm:pt>
    <dgm:pt modelId="{03D79D81-EFD2-48CF-AA26-997AE290570B}" type="pres">
      <dgm:prSet presAssocID="{2B0D9377-D448-490F-B9C3-73BEAE97F3F3}" presName="textRect" presStyleLbl="revTx" presStyleIdx="0" presStyleCnt="2">
        <dgm:presLayoutVars>
          <dgm:chMax val="1"/>
          <dgm:chPref val="1"/>
        </dgm:presLayoutVars>
      </dgm:prSet>
      <dgm:spPr/>
    </dgm:pt>
    <dgm:pt modelId="{D60286EC-8501-4253-BA24-391CD955EECE}" type="pres">
      <dgm:prSet presAssocID="{18605E1F-F923-424A-865F-4AE2C2BCD47B}" presName="sibTrans" presStyleLbl="sibTrans2D1" presStyleIdx="0" presStyleCnt="0"/>
      <dgm:spPr/>
    </dgm:pt>
    <dgm:pt modelId="{BEAEE49A-F03E-4109-9445-DD788108A717}" type="pres">
      <dgm:prSet presAssocID="{5E8A751F-7051-45BA-874D-A4C93C921D03}" presName="compNode" presStyleCnt="0"/>
      <dgm:spPr/>
    </dgm:pt>
    <dgm:pt modelId="{FA9AE708-6EDB-4EC8-BE06-3A28CE2A84CF}" type="pres">
      <dgm:prSet presAssocID="{5E8A751F-7051-45BA-874D-A4C93C921D03}" presName="iconBgRect" presStyleLbl="bgShp" presStyleIdx="1" presStyleCnt="2"/>
      <dgm:spPr/>
    </dgm:pt>
    <dgm:pt modelId="{1541649A-FA3F-417B-B6EB-FE27A7B4585F}" type="pres">
      <dgm:prSet presAssocID="{5E8A751F-7051-45BA-874D-A4C93C921D0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mpagne Glasses"/>
        </a:ext>
      </dgm:extLst>
    </dgm:pt>
    <dgm:pt modelId="{D52C2F25-E20B-4575-9843-1E9B245FBF2B}" type="pres">
      <dgm:prSet presAssocID="{5E8A751F-7051-45BA-874D-A4C93C921D03}" presName="spaceRect" presStyleCnt="0"/>
      <dgm:spPr/>
    </dgm:pt>
    <dgm:pt modelId="{AA0AFE2D-61C5-479E-8763-BE3801FE7824}" type="pres">
      <dgm:prSet presAssocID="{5E8A751F-7051-45BA-874D-A4C93C921D03}" presName="textRect" presStyleLbl="revTx" presStyleIdx="1" presStyleCnt="2">
        <dgm:presLayoutVars>
          <dgm:chMax val="1"/>
          <dgm:chPref val="1"/>
        </dgm:presLayoutVars>
      </dgm:prSet>
      <dgm:spPr/>
    </dgm:pt>
  </dgm:ptLst>
  <dgm:cxnLst>
    <dgm:cxn modelId="{F9CC1F0D-C98C-4211-AE78-EE1F1C7FDBE0}" srcId="{86AE319E-C4B0-4309-86C0-2A3EB4365713}" destId="{5E8A751F-7051-45BA-874D-A4C93C921D03}" srcOrd="1" destOrd="0" parTransId="{75F36A2F-98AB-4452-8FEB-F5AC8232C9BB}" sibTransId="{47E213C3-E479-4637-86E2-E61D2A5B2F37}"/>
    <dgm:cxn modelId="{726D761B-48C8-4600-B1D5-D45A0BF340C9}" type="presOf" srcId="{5E8A751F-7051-45BA-874D-A4C93C921D03}" destId="{AA0AFE2D-61C5-479E-8763-BE3801FE7824}" srcOrd="0" destOrd="0" presId="urn:microsoft.com/office/officeart/2018/2/layout/IconCircleList"/>
    <dgm:cxn modelId="{99829C51-4DFF-443A-8697-6FF4D0292205}" type="presOf" srcId="{2B0D9377-D448-490F-B9C3-73BEAE97F3F3}" destId="{03D79D81-EFD2-48CF-AA26-997AE290570B}" srcOrd="0" destOrd="0" presId="urn:microsoft.com/office/officeart/2018/2/layout/IconCircleList"/>
    <dgm:cxn modelId="{B37A7858-145E-4F0F-A323-A063E1C7EF87}" type="presOf" srcId="{86AE319E-C4B0-4309-86C0-2A3EB4365713}" destId="{BD940CA4-2DA2-4F52-AB20-CFCD6520A237}" srcOrd="0" destOrd="0" presId="urn:microsoft.com/office/officeart/2018/2/layout/IconCircleList"/>
    <dgm:cxn modelId="{00045591-DC8C-4FBB-B1EE-46AD8D02207F}" type="presOf" srcId="{18605E1F-F923-424A-865F-4AE2C2BCD47B}" destId="{D60286EC-8501-4253-BA24-391CD955EECE}" srcOrd="0" destOrd="0" presId="urn:microsoft.com/office/officeart/2018/2/layout/IconCircleList"/>
    <dgm:cxn modelId="{65DE14FB-0EBC-4333-9523-13B38D06ADAA}" srcId="{86AE319E-C4B0-4309-86C0-2A3EB4365713}" destId="{2B0D9377-D448-490F-B9C3-73BEAE97F3F3}" srcOrd="0" destOrd="0" parTransId="{E5E4630F-40F1-45B7-9FEA-A73D6D5E3CCF}" sibTransId="{18605E1F-F923-424A-865F-4AE2C2BCD47B}"/>
    <dgm:cxn modelId="{0AE3748D-AC45-43F9-BDAC-556541ABF15A}" type="presParOf" srcId="{BD940CA4-2DA2-4F52-AB20-CFCD6520A237}" destId="{D7BC42B4-6334-463F-915F-1E0E99991843}" srcOrd="0" destOrd="0" presId="urn:microsoft.com/office/officeart/2018/2/layout/IconCircleList"/>
    <dgm:cxn modelId="{F27E5951-3F72-4F8D-BB7B-A6614C73A5A1}" type="presParOf" srcId="{D7BC42B4-6334-463F-915F-1E0E99991843}" destId="{16CC4E20-7E85-4E46-B74B-BC92866F006B}" srcOrd="0" destOrd="0" presId="urn:microsoft.com/office/officeart/2018/2/layout/IconCircleList"/>
    <dgm:cxn modelId="{2D7851E9-58AE-4C3D-AAC2-A252E2DD97CF}" type="presParOf" srcId="{16CC4E20-7E85-4E46-B74B-BC92866F006B}" destId="{67EBAA83-2C4C-4746-A40D-B4A67704AE95}" srcOrd="0" destOrd="0" presId="urn:microsoft.com/office/officeart/2018/2/layout/IconCircleList"/>
    <dgm:cxn modelId="{8296A44A-2244-4DAA-83C0-33C7950C38C8}" type="presParOf" srcId="{16CC4E20-7E85-4E46-B74B-BC92866F006B}" destId="{8D38C2A5-27F4-4E34-9A27-47C940E8EA01}" srcOrd="1" destOrd="0" presId="urn:microsoft.com/office/officeart/2018/2/layout/IconCircleList"/>
    <dgm:cxn modelId="{8F0B6EEE-EE55-46E4-9881-1C243F820A61}" type="presParOf" srcId="{16CC4E20-7E85-4E46-B74B-BC92866F006B}" destId="{0260C0D5-45D1-4558-8B52-A7ABF213EB9D}" srcOrd="2" destOrd="0" presId="urn:microsoft.com/office/officeart/2018/2/layout/IconCircleList"/>
    <dgm:cxn modelId="{C4DC12C5-1DC6-42DA-808F-CC6BB214F798}" type="presParOf" srcId="{16CC4E20-7E85-4E46-B74B-BC92866F006B}" destId="{03D79D81-EFD2-48CF-AA26-997AE290570B}" srcOrd="3" destOrd="0" presId="urn:microsoft.com/office/officeart/2018/2/layout/IconCircleList"/>
    <dgm:cxn modelId="{E9330EB2-F7BD-4B26-A6E0-2DBABA37FFF1}" type="presParOf" srcId="{D7BC42B4-6334-463F-915F-1E0E99991843}" destId="{D60286EC-8501-4253-BA24-391CD955EECE}" srcOrd="1" destOrd="0" presId="urn:microsoft.com/office/officeart/2018/2/layout/IconCircleList"/>
    <dgm:cxn modelId="{782D904A-1A07-4B9B-AD55-D0A79F7590AB}" type="presParOf" srcId="{D7BC42B4-6334-463F-915F-1E0E99991843}" destId="{BEAEE49A-F03E-4109-9445-DD788108A717}" srcOrd="2" destOrd="0" presId="urn:microsoft.com/office/officeart/2018/2/layout/IconCircleList"/>
    <dgm:cxn modelId="{69014881-1512-4CA3-BC14-73BE809D1703}" type="presParOf" srcId="{BEAEE49A-F03E-4109-9445-DD788108A717}" destId="{FA9AE708-6EDB-4EC8-BE06-3A28CE2A84CF}" srcOrd="0" destOrd="0" presId="urn:microsoft.com/office/officeart/2018/2/layout/IconCircleList"/>
    <dgm:cxn modelId="{26D43436-DF0D-4125-989D-574E1A9E2926}" type="presParOf" srcId="{BEAEE49A-F03E-4109-9445-DD788108A717}" destId="{1541649A-FA3F-417B-B6EB-FE27A7B4585F}" srcOrd="1" destOrd="0" presId="urn:microsoft.com/office/officeart/2018/2/layout/IconCircleList"/>
    <dgm:cxn modelId="{C0093E09-7969-47C3-91FC-73109A3E7AD6}" type="presParOf" srcId="{BEAEE49A-F03E-4109-9445-DD788108A717}" destId="{D52C2F25-E20B-4575-9843-1E9B245FBF2B}" srcOrd="2" destOrd="0" presId="urn:microsoft.com/office/officeart/2018/2/layout/IconCircleList"/>
    <dgm:cxn modelId="{D07F806A-6E9F-498A-85F3-BD9331689EA1}" type="presParOf" srcId="{BEAEE49A-F03E-4109-9445-DD788108A717}" destId="{AA0AFE2D-61C5-479E-8763-BE3801FE78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5D7BF-B088-C746-9B96-F97A1B71D65E}">
      <dsp:nvSpPr>
        <dsp:cNvPr id="0" name=""/>
        <dsp:cNvSpPr/>
      </dsp:nvSpPr>
      <dsp:spPr>
        <a:xfrm>
          <a:off x="0" y="0"/>
          <a:ext cx="7639293" cy="1644273"/>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HK" sz="1700" kern="1200"/>
            <a:t>If glucose were compared to money, then a traumatic event would be like buying a new car. And a long-term trauma, like an abusive relationship, could have the same effect on your glucose reserves as buying a new house. </a:t>
          </a:r>
          <a:endParaRPr lang="en-US" sz="1700" kern="1200"/>
        </a:p>
      </dsp:txBody>
      <dsp:txXfrm>
        <a:off x="48159" y="48159"/>
        <a:ext cx="5939808" cy="1547955"/>
      </dsp:txXfrm>
    </dsp:sp>
    <dsp:sp modelId="{1D1C82AA-E700-1444-9C14-6ABD9775A369}">
      <dsp:nvSpPr>
        <dsp:cNvPr id="0" name=""/>
        <dsp:cNvSpPr/>
      </dsp:nvSpPr>
      <dsp:spPr>
        <a:xfrm>
          <a:off x="1348110" y="2009667"/>
          <a:ext cx="7639293" cy="1644273"/>
        </a:xfrm>
        <a:prstGeom prst="roundRect">
          <a:avLst>
            <a:gd name="adj" fmla="val 10000"/>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HK" sz="1700" kern="1200"/>
            <a:t>Humans intuitively understand sugar as a calming device. It’s why the doctor gives a child a lollipop as a reward for sticking through a needle shot. The problem is, our society is full of bad sugar with no nutritional value.</a:t>
          </a:r>
          <a:endParaRPr lang="en-US" sz="1700" kern="1200"/>
        </a:p>
      </dsp:txBody>
      <dsp:txXfrm>
        <a:off x="1396269" y="2057826"/>
        <a:ext cx="5126087" cy="1547955"/>
      </dsp:txXfrm>
    </dsp:sp>
    <dsp:sp modelId="{9C144DD5-5FD2-594C-9AF5-F0B795561DC6}">
      <dsp:nvSpPr>
        <dsp:cNvPr id="0" name=""/>
        <dsp:cNvSpPr/>
      </dsp:nvSpPr>
      <dsp:spPr>
        <a:xfrm>
          <a:off x="6570515" y="1292581"/>
          <a:ext cx="1068777" cy="1068777"/>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810990" y="1292581"/>
        <a:ext cx="587827" cy="8042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DF119-E86C-8642-8F07-1BAA86B226CE}">
      <dsp:nvSpPr>
        <dsp:cNvPr id="0" name=""/>
        <dsp:cNvSpPr/>
      </dsp:nvSpPr>
      <dsp:spPr>
        <a:xfrm>
          <a:off x="0" y="416139"/>
          <a:ext cx="6832212" cy="1439099"/>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HK" sz="2000" kern="1200"/>
            <a:t>These stressful events trigger the fight-or-flight response in our body, which sets our adrenal glands to flood the blood with adrenaline. </a:t>
          </a:r>
          <a:endParaRPr lang="en-US" sz="2000" kern="1200"/>
        </a:p>
      </dsp:txBody>
      <dsp:txXfrm>
        <a:off x="70251" y="486390"/>
        <a:ext cx="6691710" cy="1298597"/>
      </dsp:txXfrm>
    </dsp:sp>
    <dsp:sp modelId="{37EA2F83-2FA6-304B-82C1-7D74F7877EE9}">
      <dsp:nvSpPr>
        <dsp:cNvPr id="0" name=""/>
        <dsp:cNvSpPr/>
      </dsp:nvSpPr>
      <dsp:spPr>
        <a:xfrm>
          <a:off x="0" y="1912839"/>
          <a:ext cx="6832212" cy="1439099"/>
        </a:xfrm>
        <a:prstGeom prst="roundRect">
          <a:avLst/>
        </a:prstGeom>
        <a:gradFill rotWithShape="0">
          <a:gsLst>
            <a:gs pos="0">
              <a:schemeClr val="accent5">
                <a:hueOff val="2404066"/>
                <a:satOff val="-4882"/>
                <a:lumOff val="3137"/>
                <a:alphaOff val="0"/>
                <a:tint val="96000"/>
                <a:lumMod val="104000"/>
              </a:schemeClr>
            </a:gs>
            <a:gs pos="100000">
              <a:schemeClr val="accent5">
                <a:hueOff val="2404066"/>
                <a:satOff val="-4882"/>
                <a:lumOff val="3137"/>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HK" sz="2000" kern="1200"/>
            <a:t>That would be good if you had to run away from a tiger, but when we are constantly stressed and unable to turn off those adrenal glands, then our blood gets saturated with adrenaline. </a:t>
          </a:r>
          <a:endParaRPr lang="en-US" sz="2000" kern="1200"/>
        </a:p>
      </dsp:txBody>
      <dsp:txXfrm>
        <a:off x="70251" y="1983090"/>
        <a:ext cx="6691710" cy="1298597"/>
      </dsp:txXfrm>
    </dsp:sp>
    <dsp:sp modelId="{51E6415B-F42A-0241-AF77-1F1A63C6B835}">
      <dsp:nvSpPr>
        <dsp:cNvPr id="0" name=""/>
        <dsp:cNvSpPr/>
      </dsp:nvSpPr>
      <dsp:spPr>
        <a:xfrm>
          <a:off x="0" y="3409539"/>
          <a:ext cx="6832212" cy="1439099"/>
        </a:xfrm>
        <a:prstGeom prst="roundRect">
          <a:avLst/>
        </a:prstGeom>
        <a:gradFill rotWithShape="0">
          <a:gsLst>
            <a:gs pos="0">
              <a:schemeClr val="accent5">
                <a:hueOff val="4808133"/>
                <a:satOff val="-9764"/>
                <a:lumOff val="6275"/>
                <a:alphaOff val="0"/>
                <a:tint val="96000"/>
                <a:lumMod val="104000"/>
              </a:schemeClr>
            </a:gs>
            <a:gs pos="100000">
              <a:schemeClr val="accent5">
                <a:hueOff val="4808133"/>
                <a:satOff val="-9764"/>
                <a:lumOff val="6275"/>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HK" sz="2000" kern="1200"/>
            <a:t>Too much adrenaline in the blood damages our organs, especially the brain. The adrenaline destroys neurotransmitters and lowers melatonin production, which makes you feel depressed and lost.</a:t>
          </a:r>
          <a:endParaRPr lang="en-US" sz="2000" kern="1200"/>
        </a:p>
      </dsp:txBody>
      <dsp:txXfrm>
        <a:off x="70251" y="3479790"/>
        <a:ext cx="6691710" cy="12985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BAA83-2C4C-4746-A40D-B4A67704AE95}">
      <dsp:nvSpPr>
        <dsp:cNvPr id="0" name=""/>
        <dsp:cNvSpPr/>
      </dsp:nvSpPr>
      <dsp:spPr>
        <a:xfrm>
          <a:off x="178882" y="1255741"/>
          <a:ext cx="1142458" cy="114245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38C2A5-27F4-4E34-9A27-47C940E8EA01}">
      <dsp:nvSpPr>
        <dsp:cNvPr id="0" name=""/>
        <dsp:cNvSpPr/>
      </dsp:nvSpPr>
      <dsp:spPr>
        <a:xfrm>
          <a:off x="418798" y="1495657"/>
          <a:ext cx="662625" cy="6626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3D79D81-EFD2-48CF-AA26-997AE290570B}">
      <dsp:nvSpPr>
        <dsp:cNvPr id="0" name=""/>
        <dsp:cNvSpPr/>
      </dsp:nvSpPr>
      <dsp:spPr>
        <a:xfrm>
          <a:off x="1566153" y="1255741"/>
          <a:ext cx="2692936" cy="1142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HK" sz="1100" kern="1200"/>
            <a:t>If we lack glucose reserves, then our adrenal glands will make adrenaline even in anticipation of whatever you’re addicted to. </a:t>
          </a:r>
          <a:endParaRPr lang="en-US" sz="1100" kern="1200"/>
        </a:p>
      </dsp:txBody>
      <dsp:txXfrm>
        <a:off x="1566153" y="1255741"/>
        <a:ext cx="2692936" cy="1142458"/>
      </dsp:txXfrm>
    </dsp:sp>
    <dsp:sp modelId="{FA9AE708-6EDB-4EC8-BE06-3A28CE2A84CF}">
      <dsp:nvSpPr>
        <dsp:cNvPr id="0" name=""/>
        <dsp:cNvSpPr/>
      </dsp:nvSpPr>
      <dsp:spPr>
        <a:xfrm>
          <a:off x="4728313" y="1255741"/>
          <a:ext cx="1142458" cy="114245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41649A-FA3F-417B-B6EB-FE27A7B4585F}">
      <dsp:nvSpPr>
        <dsp:cNvPr id="0" name=""/>
        <dsp:cNvSpPr/>
      </dsp:nvSpPr>
      <dsp:spPr>
        <a:xfrm>
          <a:off x="4968230" y="1495657"/>
          <a:ext cx="662625" cy="6626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A0AFE2D-61C5-479E-8763-BE3801FE7824}">
      <dsp:nvSpPr>
        <dsp:cNvPr id="0" name=""/>
        <dsp:cNvSpPr/>
      </dsp:nvSpPr>
      <dsp:spPr>
        <a:xfrm>
          <a:off x="6115584" y="1255741"/>
          <a:ext cx="2692936" cy="1142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HK" sz="1100" kern="1200"/>
            <a:t>For example, if you’re addicted to alcohol, you can feel the adrenaline rush before you even drink the alcohol. That’s why it’s so hard to break an addiction cycle once it begins, and why it’s so important to supply your body with lots of natural glucose from fresh fruits and vegetables.</a:t>
          </a:r>
          <a:endParaRPr lang="en-US" sz="1100" kern="1200"/>
        </a:p>
      </dsp:txBody>
      <dsp:txXfrm>
        <a:off x="6115584" y="1255741"/>
        <a:ext cx="2692936" cy="114245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82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8129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69056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GB"/>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1599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80115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5216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5/22/23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439587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9155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3071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8407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5/22/23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017834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5/22/23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7867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5/22/23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2954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5/22/23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0133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5/22/23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684757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8954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5/22/23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930740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1819F9-8CAC-4A6C-8F06-0482027F9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6E3350-137E-0D06-AF41-11AFEA25E2B3}"/>
              </a:ext>
            </a:extLst>
          </p:cNvPr>
          <p:cNvSpPr>
            <a:spLocks noGrp="1"/>
          </p:cNvSpPr>
          <p:nvPr>
            <p:ph type="ctrTitle"/>
          </p:nvPr>
        </p:nvSpPr>
        <p:spPr>
          <a:xfrm>
            <a:off x="3373062" y="1864865"/>
            <a:ext cx="8131550" cy="2262781"/>
          </a:xfrm>
        </p:spPr>
        <p:txBody>
          <a:bodyPr>
            <a:normAutofit/>
          </a:bodyPr>
          <a:lstStyle/>
          <a:p>
            <a:r>
              <a:rPr lang="en-US" dirty="0"/>
              <a:t>Lesson 2.5 Mental </a:t>
            </a:r>
            <a:r>
              <a:rPr lang="en-US" dirty="0" err="1"/>
              <a:t>Illlness</a:t>
            </a:r>
            <a:endParaRPr lang="en-US" dirty="0"/>
          </a:p>
        </p:txBody>
      </p:sp>
      <p:sp>
        <p:nvSpPr>
          <p:cNvPr id="3" name="Subtitle 2">
            <a:extLst>
              <a:ext uri="{FF2B5EF4-FFF2-40B4-BE49-F238E27FC236}">
                <a16:creationId xmlns:a16="http://schemas.microsoft.com/office/drawing/2014/main" id="{B2580E11-7FCE-6AA2-F783-935224DF44FC}"/>
              </a:ext>
            </a:extLst>
          </p:cNvPr>
          <p:cNvSpPr>
            <a:spLocks noGrp="1"/>
          </p:cNvSpPr>
          <p:nvPr>
            <p:ph type="subTitle" idx="1"/>
          </p:nvPr>
        </p:nvSpPr>
        <p:spPr>
          <a:xfrm>
            <a:off x="3373062" y="4127644"/>
            <a:ext cx="8131550" cy="1126283"/>
          </a:xfrm>
        </p:spPr>
        <p:txBody>
          <a:bodyPr>
            <a:normAutofit/>
          </a:bodyPr>
          <a:lstStyle/>
          <a:p>
            <a:r>
              <a:rPr lang="en-US" dirty="0"/>
              <a:t>23 May 2023</a:t>
            </a:r>
          </a:p>
        </p:txBody>
      </p:sp>
      <p:sp>
        <p:nvSpPr>
          <p:cNvPr id="10" name="Rectangle 9">
            <a:extLst>
              <a:ext uri="{FF2B5EF4-FFF2-40B4-BE49-F238E27FC236}">
                <a16:creationId xmlns:a16="http://schemas.microsoft.com/office/drawing/2014/main" id="{4A98CC08-AEC2-4E8F-8F52-0F5C6372D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D1545E6-EB3C-4478-A661-A2CA963F12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B2E5B960-0C5D-4F77-8E9F-9F3D883D8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258E44FC-92AD-43A0-BB05-DB268C82D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C63D3083-A56C-4199-8DE0-63C8BE9ED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C7CD3581-635D-438F-A64F-68404E7AE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AD6904C0-211C-41A2-BDB8-3B07C90BB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B0837DA6-CAF9-4E78-A39E-6358EDE2B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0A99DD7D-3AB3-471E-842F-8AFEA09D07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9C70B0D4-92FE-478F-86BD-93BA2C4DFC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C9156BE6-11D4-4696-9E3F-C325BFAC8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4E667226-1D20-4A9D-BBE3-AC17EA436F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2F87E3B6-5202-4434-9B26-42B46774F3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AEA5E85F-F1F4-40E4-A62C-95324F674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40A75861-F6C5-44A9-B161-B03701CBDE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2EE642D-4F69-47C0-99BA-CE43503573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26178CE4-DA2D-46EA-AB8D-341C5AC563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698E9F53-8381-4FA5-A510-846925D242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B13CE284-F21E-411B-BB8E-9C03B853CE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23DF4578-4703-437C-A797-2A2D0CEE5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F878F330-AF64-4F8F-88FD-A4A408D6D3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AC9B00BF-4FB7-42FA-BBBD-7DB54ED3F0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BD3D64CA-2AAD-4609-8DAA-3EAD4609A6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C669E05A-8550-4E91-B29E-E1912228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F8C1FD53-1E8F-46CA-BC2D-FCEC4DAE0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CC97A31F-CFDE-4EA3-98F1-13FDD16702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9E1540E7-E6C3-4907-B70A-B175683655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1310EFE2-B91D-47E7-B117-C2A802800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Tree>
    <p:extLst>
      <p:ext uri="{BB962C8B-B14F-4D97-AF65-F5344CB8AC3E}">
        <p14:creationId xmlns:p14="http://schemas.microsoft.com/office/powerpoint/2010/main" val="274753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2"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6"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1560EDB9-6A64-461C-F5C1-DB3B5DF9C895}"/>
              </a:ext>
            </a:extLst>
          </p:cNvPr>
          <p:cNvSpPr>
            <a:spLocks noGrp="1"/>
          </p:cNvSpPr>
          <p:nvPr>
            <p:ph type="title"/>
          </p:nvPr>
        </p:nvSpPr>
        <p:spPr>
          <a:xfrm>
            <a:off x="6483096" y="624110"/>
            <a:ext cx="5021516" cy="1280890"/>
          </a:xfrm>
        </p:spPr>
        <p:txBody>
          <a:bodyPr>
            <a:normAutofit/>
          </a:bodyPr>
          <a:lstStyle/>
          <a:p>
            <a:r>
              <a:rPr lang="en-HK" dirty="0"/>
              <a:t>Our Adrenal Addicted Culture</a:t>
            </a:r>
            <a:endParaRPr lang="en-US" dirty="0"/>
          </a:p>
        </p:txBody>
      </p:sp>
      <p:sp>
        <p:nvSpPr>
          <p:cNvPr id="39" name="Rectangle 38">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Close-up unopened pill packets">
            <a:extLst>
              <a:ext uri="{FF2B5EF4-FFF2-40B4-BE49-F238E27FC236}">
                <a16:creationId xmlns:a16="http://schemas.microsoft.com/office/drawing/2014/main" id="{4A1A094C-5F20-844B-FF4A-1ABA2A9D03A2}"/>
              </a:ext>
            </a:extLst>
          </p:cNvPr>
          <p:cNvPicPr>
            <a:picLocks noChangeAspect="1"/>
          </p:cNvPicPr>
          <p:nvPr/>
        </p:nvPicPr>
        <p:blipFill rotWithShape="1">
          <a:blip r:embed="rId2"/>
          <a:srcRect l="30634" r="24582"/>
          <a:stretch/>
        </p:blipFill>
        <p:spPr>
          <a:xfrm>
            <a:off x="-1555" y="1731"/>
            <a:ext cx="4671091" cy="6858000"/>
          </a:xfrm>
          <a:prstGeom prst="rect">
            <a:avLst/>
          </a:prstGeom>
        </p:spPr>
      </p:pic>
      <p:sp>
        <p:nvSpPr>
          <p:cNvPr id="3" name="Content Placeholder 2">
            <a:extLst>
              <a:ext uri="{FF2B5EF4-FFF2-40B4-BE49-F238E27FC236}">
                <a16:creationId xmlns:a16="http://schemas.microsoft.com/office/drawing/2014/main" id="{6E592D50-254E-1499-643E-7F455F81633A}"/>
              </a:ext>
            </a:extLst>
          </p:cNvPr>
          <p:cNvSpPr>
            <a:spLocks noGrp="1"/>
          </p:cNvSpPr>
          <p:nvPr>
            <p:ph idx="1"/>
          </p:nvPr>
        </p:nvSpPr>
        <p:spPr>
          <a:xfrm>
            <a:off x="6438191" y="2133600"/>
            <a:ext cx="5066419" cy="3777622"/>
          </a:xfrm>
        </p:spPr>
        <p:txBody>
          <a:bodyPr>
            <a:normAutofit/>
          </a:bodyPr>
          <a:lstStyle/>
          <a:p>
            <a:pPr>
              <a:lnSpc>
                <a:spcPct val="90000"/>
              </a:lnSpc>
            </a:pPr>
            <a:r>
              <a:rPr lang="en-HK" dirty="0"/>
              <a:t>When we get stressed, our fight-or-flight response turns on, and our adrenal glands release adrenaline into the body, which prepares us for danger. </a:t>
            </a:r>
            <a:endParaRPr lang="en-HK"/>
          </a:p>
          <a:p>
            <a:pPr>
              <a:lnSpc>
                <a:spcPct val="90000"/>
              </a:lnSpc>
            </a:pPr>
            <a:r>
              <a:rPr lang="en-HK" dirty="0"/>
              <a:t>This was useful in the past when humans were hunter gatherers. But in our modern age, we get triggered into stress by so many more things, whether it be the news, our unread messages, a mean colleague, or a fight with the spouse. </a:t>
            </a:r>
            <a:endParaRPr lang="en-HK"/>
          </a:p>
          <a:p>
            <a:pPr>
              <a:lnSpc>
                <a:spcPct val="90000"/>
              </a:lnSpc>
            </a:pPr>
            <a:r>
              <a:rPr lang="en-HK" dirty="0"/>
              <a:t>As a result, the adrenal glands get worn out. The Medical Medium refers to this as adrenal fatigue.</a:t>
            </a:r>
            <a:endParaRPr lang="en-US"/>
          </a:p>
        </p:txBody>
      </p:sp>
    </p:spTree>
    <p:extLst>
      <p:ext uri="{BB962C8B-B14F-4D97-AF65-F5344CB8AC3E}">
        <p14:creationId xmlns:p14="http://schemas.microsoft.com/office/powerpoint/2010/main" val="3076434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Heart shaped chocolate truffle">
            <a:extLst>
              <a:ext uri="{FF2B5EF4-FFF2-40B4-BE49-F238E27FC236}">
                <a16:creationId xmlns:a16="http://schemas.microsoft.com/office/drawing/2014/main" id="{1A91DB37-F9A5-91BE-3CD0-35B6AA746C7E}"/>
              </a:ext>
            </a:extLst>
          </p:cNvPr>
          <p:cNvPicPr>
            <a:picLocks noChangeAspect="1"/>
          </p:cNvPicPr>
          <p:nvPr/>
        </p:nvPicPr>
        <p:blipFill rotWithShape="1">
          <a:blip r:embed="rId2"/>
          <a:srcRect l="16653" r="9623" b="-1"/>
          <a:stretch/>
        </p:blipFill>
        <p:spPr>
          <a:xfrm>
            <a:off x="1" y="10"/>
            <a:ext cx="7574440" cy="6857990"/>
          </a:xfrm>
          <a:prstGeom prst="rect">
            <a:avLst/>
          </a:prstGeom>
        </p:spPr>
      </p:pic>
      <p:sp>
        <p:nvSpPr>
          <p:cNvPr id="11"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052D213-D0B1-7B8C-5873-5953EEAB4ABE}"/>
              </a:ext>
            </a:extLst>
          </p:cNvPr>
          <p:cNvSpPr>
            <a:spLocks noGrp="1"/>
          </p:cNvSpPr>
          <p:nvPr>
            <p:ph type="title"/>
          </p:nvPr>
        </p:nvSpPr>
        <p:spPr>
          <a:xfrm>
            <a:off x="541867" y="787400"/>
            <a:ext cx="7145866" cy="778933"/>
          </a:xfrm>
        </p:spPr>
        <p:txBody>
          <a:bodyPr anchor="ctr">
            <a:normAutofit/>
          </a:bodyPr>
          <a:lstStyle/>
          <a:p>
            <a:r>
              <a:rPr lang="en-HK" sz="3200">
                <a:solidFill>
                  <a:srgbClr val="FEFFFF"/>
                </a:solidFill>
              </a:rPr>
              <a:t>Our Adrenal Addicted Culture</a:t>
            </a:r>
            <a:endParaRPr lang="en-US" sz="3200">
              <a:solidFill>
                <a:srgbClr val="FEFFFF"/>
              </a:solidFill>
            </a:endParaRPr>
          </a:p>
        </p:txBody>
      </p:sp>
      <p:sp>
        <p:nvSpPr>
          <p:cNvPr id="3" name="Content Placeholder 2">
            <a:extLst>
              <a:ext uri="{FF2B5EF4-FFF2-40B4-BE49-F238E27FC236}">
                <a16:creationId xmlns:a16="http://schemas.microsoft.com/office/drawing/2014/main" id="{E2FA0E08-F0B2-8D02-AA02-8BA984AC7A04}"/>
              </a:ext>
            </a:extLst>
          </p:cNvPr>
          <p:cNvSpPr>
            <a:spLocks noGrp="1"/>
          </p:cNvSpPr>
          <p:nvPr>
            <p:ph idx="1"/>
          </p:nvPr>
        </p:nvSpPr>
        <p:spPr>
          <a:xfrm>
            <a:off x="7860770" y="2017668"/>
            <a:ext cx="3750205" cy="3857816"/>
          </a:xfrm>
        </p:spPr>
        <p:txBody>
          <a:bodyPr>
            <a:normAutofit/>
          </a:bodyPr>
          <a:lstStyle/>
          <a:p>
            <a:pPr>
              <a:lnSpc>
                <a:spcPct val="90000"/>
              </a:lnSpc>
            </a:pPr>
            <a:r>
              <a:rPr lang="en-HK" sz="1500">
                <a:solidFill>
                  <a:schemeClr val="tx1">
                    <a:lumMod val="95000"/>
                    <a:lumOff val="5000"/>
                  </a:schemeClr>
                </a:solidFill>
              </a:rPr>
              <a:t>Adrenaline is an addictive drug, and it’s made within our own bodies. </a:t>
            </a:r>
          </a:p>
          <a:p>
            <a:pPr>
              <a:lnSpc>
                <a:spcPct val="90000"/>
              </a:lnSpc>
            </a:pPr>
            <a:r>
              <a:rPr lang="en-HK" sz="1500">
                <a:solidFill>
                  <a:schemeClr val="tx1">
                    <a:lumMod val="95000"/>
                    <a:lumOff val="5000"/>
                  </a:schemeClr>
                </a:solidFill>
              </a:rPr>
              <a:t>Like other addictive drugs, our body can become numb to it over time. We get so used to this hormone being in our blood that we forget what a normal, healthy life feels like. </a:t>
            </a:r>
          </a:p>
          <a:p>
            <a:pPr>
              <a:lnSpc>
                <a:spcPct val="90000"/>
              </a:lnSpc>
            </a:pPr>
            <a:r>
              <a:rPr lang="en-HK" sz="1500">
                <a:solidFill>
                  <a:schemeClr val="tx1">
                    <a:lumMod val="95000"/>
                    <a:lumOff val="5000"/>
                  </a:schemeClr>
                </a:solidFill>
              </a:rPr>
              <a:t>The moment people get a chance to relax, they feel less “alive”, so then they go back to trying to be over-busy and overstimulated. They go back to their overflowing inboxes, never-ending to-do lists, and fears about their lives to get that adrenaline going again.</a:t>
            </a:r>
            <a:endParaRPr lang="en-US" sz="1500">
              <a:solidFill>
                <a:schemeClr val="tx1">
                  <a:lumMod val="95000"/>
                  <a:lumOff val="5000"/>
                </a:schemeClr>
              </a:solidFill>
            </a:endParaRPr>
          </a:p>
        </p:txBody>
      </p:sp>
    </p:spTree>
    <p:extLst>
      <p:ext uri="{BB962C8B-B14F-4D97-AF65-F5344CB8AC3E}">
        <p14:creationId xmlns:p14="http://schemas.microsoft.com/office/powerpoint/2010/main" val="3433594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One glowing light bulb in sea of unlit bulbs">
            <a:extLst>
              <a:ext uri="{FF2B5EF4-FFF2-40B4-BE49-F238E27FC236}">
                <a16:creationId xmlns:a16="http://schemas.microsoft.com/office/drawing/2014/main" id="{46B45B19-CC0D-0C1F-D2E7-2E271B3BD43C}"/>
              </a:ext>
            </a:extLst>
          </p:cNvPr>
          <p:cNvPicPr>
            <a:picLocks noChangeAspect="1"/>
          </p:cNvPicPr>
          <p:nvPr/>
        </p:nvPicPr>
        <p:blipFill rotWithShape="1">
          <a:blip r:embed="rId2"/>
          <a:srcRect l="10969" r="6196"/>
          <a:stretch/>
        </p:blipFill>
        <p:spPr>
          <a:xfrm>
            <a:off x="1" y="10"/>
            <a:ext cx="7574440" cy="6857990"/>
          </a:xfrm>
          <a:prstGeom prst="rect">
            <a:avLst/>
          </a:prstGeom>
        </p:spPr>
      </p:pic>
      <p:sp>
        <p:nvSpPr>
          <p:cNvPr id="11"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75B2DC9-79EB-8F9B-D37F-E356EE7875CC}"/>
              </a:ext>
            </a:extLst>
          </p:cNvPr>
          <p:cNvSpPr>
            <a:spLocks noGrp="1"/>
          </p:cNvSpPr>
          <p:nvPr>
            <p:ph type="title"/>
          </p:nvPr>
        </p:nvSpPr>
        <p:spPr>
          <a:xfrm>
            <a:off x="541867" y="787400"/>
            <a:ext cx="7145866" cy="778933"/>
          </a:xfrm>
        </p:spPr>
        <p:txBody>
          <a:bodyPr anchor="ctr">
            <a:normAutofit/>
          </a:bodyPr>
          <a:lstStyle/>
          <a:p>
            <a:r>
              <a:rPr lang="en-HK" sz="3200">
                <a:solidFill>
                  <a:srgbClr val="FEFFFF"/>
                </a:solidFill>
              </a:rPr>
              <a:t>Our Adrenal Addicted Culture</a:t>
            </a:r>
            <a:endParaRPr lang="en-US" sz="3200">
              <a:solidFill>
                <a:srgbClr val="FEFFFF"/>
              </a:solidFill>
            </a:endParaRPr>
          </a:p>
        </p:txBody>
      </p:sp>
      <p:sp>
        <p:nvSpPr>
          <p:cNvPr id="3" name="Content Placeholder 2">
            <a:extLst>
              <a:ext uri="{FF2B5EF4-FFF2-40B4-BE49-F238E27FC236}">
                <a16:creationId xmlns:a16="http://schemas.microsoft.com/office/drawing/2014/main" id="{46ACF21D-AB7B-E39D-1293-98429134CB4F}"/>
              </a:ext>
            </a:extLst>
          </p:cNvPr>
          <p:cNvSpPr>
            <a:spLocks noGrp="1"/>
          </p:cNvSpPr>
          <p:nvPr>
            <p:ph idx="1"/>
          </p:nvPr>
        </p:nvSpPr>
        <p:spPr>
          <a:xfrm>
            <a:off x="7860770" y="2017668"/>
            <a:ext cx="3750205" cy="3857816"/>
          </a:xfrm>
        </p:spPr>
        <p:txBody>
          <a:bodyPr>
            <a:normAutofit/>
          </a:bodyPr>
          <a:lstStyle/>
          <a:p>
            <a:pPr>
              <a:lnSpc>
                <a:spcPct val="90000"/>
              </a:lnSpc>
            </a:pPr>
            <a:r>
              <a:rPr lang="en-HK" sz="1300">
                <a:solidFill>
                  <a:schemeClr val="tx1">
                    <a:lumMod val="95000"/>
                    <a:lumOff val="5000"/>
                  </a:schemeClr>
                </a:solidFill>
              </a:rPr>
              <a:t>Adrenal to the brain is like lighter fluid to a fire. If you want to get a fire burning, lighter fluid will give it a boost. But as a result of the lighter fluid, the fire will burn really intensely and die out faster. </a:t>
            </a:r>
          </a:p>
          <a:p>
            <a:pPr>
              <a:lnSpc>
                <a:spcPct val="90000"/>
              </a:lnSpc>
            </a:pPr>
            <a:r>
              <a:rPr lang="en-HK" sz="1300">
                <a:solidFill>
                  <a:schemeClr val="tx1">
                    <a:lumMod val="95000"/>
                    <a:lumOff val="5000"/>
                  </a:schemeClr>
                </a:solidFill>
              </a:rPr>
              <a:t>The same is true for our brains. Adrenaline helps us accomplish more faster, but people are burning out faster too. </a:t>
            </a:r>
          </a:p>
          <a:p>
            <a:pPr lvl="1">
              <a:lnSpc>
                <a:spcPct val="90000"/>
              </a:lnSpc>
            </a:pPr>
            <a:r>
              <a:rPr lang="en-HK" sz="1300">
                <a:solidFill>
                  <a:schemeClr val="tx1">
                    <a:lumMod val="95000"/>
                    <a:lumOff val="5000"/>
                  </a:schemeClr>
                </a:solidFill>
              </a:rPr>
              <a:t>All that constant adrenaline in the brain burns out neurotransmitters, electrical nerve impulses, and neurons before their limit. </a:t>
            </a:r>
          </a:p>
          <a:p>
            <a:pPr lvl="1">
              <a:lnSpc>
                <a:spcPct val="90000"/>
              </a:lnSpc>
            </a:pPr>
            <a:r>
              <a:rPr lang="en-HK" sz="1300">
                <a:solidFill>
                  <a:schemeClr val="tx1">
                    <a:lumMod val="95000"/>
                    <a:lumOff val="5000"/>
                  </a:schemeClr>
                </a:solidFill>
              </a:rPr>
              <a:t>That’s a big reason why so many people are getting Alzheimer’s, brain fog, memory loss, depression, forgetfulness, insomnia, and dementia.</a:t>
            </a:r>
            <a:endParaRPr lang="en-US" sz="1300">
              <a:solidFill>
                <a:schemeClr val="tx1">
                  <a:lumMod val="95000"/>
                  <a:lumOff val="5000"/>
                </a:schemeClr>
              </a:solidFill>
            </a:endParaRPr>
          </a:p>
        </p:txBody>
      </p:sp>
    </p:spTree>
    <p:extLst>
      <p:ext uri="{BB962C8B-B14F-4D97-AF65-F5344CB8AC3E}">
        <p14:creationId xmlns:p14="http://schemas.microsoft.com/office/powerpoint/2010/main" val="2960384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Solo journey">
            <a:extLst>
              <a:ext uri="{FF2B5EF4-FFF2-40B4-BE49-F238E27FC236}">
                <a16:creationId xmlns:a16="http://schemas.microsoft.com/office/drawing/2014/main" id="{42C59C31-CE1A-99C2-17C9-EF6EF577DE1F}"/>
              </a:ext>
            </a:extLst>
          </p:cNvPr>
          <p:cNvPicPr>
            <a:picLocks noChangeAspect="1"/>
          </p:cNvPicPr>
          <p:nvPr/>
        </p:nvPicPr>
        <p:blipFill rotWithShape="1">
          <a:blip r:embed="rId2"/>
          <a:srcRect l="12999" r="4166"/>
          <a:stretch/>
        </p:blipFill>
        <p:spPr>
          <a:xfrm>
            <a:off x="1" y="10"/>
            <a:ext cx="7574440" cy="6857990"/>
          </a:xfrm>
          <a:prstGeom prst="rect">
            <a:avLst/>
          </a:prstGeom>
        </p:spPr>
      </p:pic>
      <p:sp>
        <p:nvSpPr>
          <p:cNvPr id="11"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7FB4051-ECF7-1B19-A751-2A222F376D07}"/>
              </a:ext>
            </a:extLst>
          </p:cNvPr>
          <p:cNvSpPr>
            <a:spLocks noGrp="1"/>
          </p:cNvSpPr>
          <p:nvPr>
            <p:ph type="title"/>
          </p:nvPr>
        </p:nvSpPr>
        <p:spPr>
          <a:xfrm>
            <a:off x="541867" y="787400"/>
            <a:ext cx="7145866" cy="778933"/>
          </a:xfrm>
        </p:spPr>
        <p:txBody>
          <a:bodyPr anchor="ctr">
            <a:normAutofit/>
          </a:bodyPr>
          <a:lstStyle/>
          <a:p>
            <a:r>
              <a:rPr lang="en-HK" sz="3200">
                <a:solidFill>
                  <a:srgbClr val="FEFFFF"/>
                </a:solidFill>
              </a:rPr>
              <a:t>Handling Stress</a:t>
            </a:r>
            <a:endParaRPr lang="en-US" sz="3200">
              <a:solidFill>
                <a:srgbClr val="FEFFFF"/>
              </a:solidFill>
            </a:endParaRPr>
          </a:p>
        </p:txBody>
      </p:sp>
      <p:sp>
        <p:nvSpPr>
          <p:cNvPr id="3" name="Content Placeholder 2">
            <a:extLst>
              <a:ext uri="{FF2B5EF4-FFF2-40B4-BE49-F238E27FC236}">
                <a16:creationId xmlns:a16="http://schemas.microsoft.com/office/drawing/2014/main" id="{7B44C0C8-0A7F-9E23-9FCC-7BBEBBF5658C}"/>
              </a:ext>
            </a:extLst>
          </p:cNvPr>
          <p:cNvSpPr>
            <a:spLocks noGrp="1"/>
          </p:cNvSpPr>
          <p:nvPr>
            <p:ph idx="1"/>
          </p:nvPr>
        </p:nvSpPr>
        <p:spPr>
          <a:xfrm>
            <a:off x="7860770" y="2017668"/>
            <a:ext cx="3750205" cy="3857816"/>
          </a:xfrm>
        </p:spPr>
        <p:txBody>
          <a:bodyPr>
            <a:normAutofit/>
          </a:bodyPr>
          <a:lstStyle/>
          <a:p>
            <a:pPr>
              <a:lnSpc>
                <a:spcPct val="90000"/>
              </a:lnSpc>
            </a:pPr>
            <a:r>
              <a:rPr lang="en-HK">
                <a:solidFill>
                  <a:schemeClr val="tx1">
                    <a:lumMod val="95000"/>
                    <a:lumOff val="5000"/>
                  </a:schemeClr>
                </a:solidFill>
              </a:rPr>
              <a:t>Different people have different coping methods, such as exercise, meditation, and prayer. These are all helpful. </a:t>
            </a:r>
          </a:p>
          <a:p>
            <a:pPr>
              <a:lnSpc>
                <a:spcPct val="90000"/>
              </a:lnSpc>
            </a:pPr>
            <a:r>
              <a:rPr lang="en-HK">
                <a:solidFill>
                  <a:schemeClr val="tx1">
                    <a:lumMod val="95000"/>
                    <a:lumOff val="5000"/>
                  </a:schemeClr>
                </a:solidFill>
              </a:rPr>
              <a:t>Someone people find ways to cut back on responsibilities and to-dos; that’s another great way. </a:t>
            </a:r>
          </a:p>
          <a:p>
            <a:pPr>
              <a:lnSpc>
                <a:spcPct val="90000"/>
              </a:lnSpc>
            </a:pPr>
            <a:r>
              <a:rPr lang="en-HK">
                <a:solidFill>
                  <a:schemeClr val="tx1">
                    <a:lumMod val="95000"/>
                    <a:lumOff val="5000"/>
                  </a:schemeClr>
                </a:solidFill>
              </a:rPr>
              <a:t>But many people cannot cut back on their responsibilities, and that’s where making friends with stress becomes critical.</a:t>
            </a:r>
            <a:endParaRPr lang="en-US">
              <a:solidFill>
                <a:schemeClr val="tx1">
                  <a:lumMod val="95000"/>
                  <a:lumOff val="5000"/>
                </a:schemeClr>
              </a:solidFill>
            </a:endParaRPr>
          </a:p>
        </p:txBody>
      </p:sp>
    </p:spTree>
    <p:extLst>
      <p:ext uri="{BB962C8B-B14F-4D97-AF65-F5344CB8AC3E}">
        <p14:creationId xmlns:p14="http://schemas.microsoft.com/office/powerpoint/2010/main" val="3315197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12"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26"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8EA30D3C-126D-7CB2-AB21-0BC325466BEA}"/>
              </a:ext>
            </a:extLst>
          </p:cNvPr>
          <p:cNvSpPr>
            <a:spLocks noGrp="1"/>
          </p:cNvSpPr>
          <p:nvPr>
            <p:ph type="title"/>
          </p:nvPr>
        </p:nvSpPr>
        <p:spPr>
          <a:xfrm>
            <a:off x="4659520" y="624110"/>
            <a:ext cx="6845092" cy="1280890"/>
          </a:xfrm>
        </p:spPr>
        <p:txBody>
          <a:bodyPr>
            <a:normAutofit/>
          </a:bodyPr>
          <a:lstStyle/>
          <a:p>
            <a:r>
              <a:rPr lang="en-HK" dirty="0"/>
              <a:t>Handling Stress</a:t>
            </a:r>
            <a:endParaRPr lang="en-US" dirty="0"/>
          </a:p>
        </p:txBody>
      </p:sp>
      <p:sp>
        <p:nvSpPr>
          <p:cNvPr id="39" name="Rectangle 38">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Person walking up a stairs">
            <a:extLst>
              <a:ext uri="{FF2B5EF4-FFF2-40B4-BE49-F238E27FC236}">
                <a16:creationId xmlns:a16="http://schemas.microsoft.com/office/drawing/2014/main" id="{76EC358F-FAFA-7578-1A61-60E0FBDE1A72}"/>
              </a:ext>
            </a:extLst>
          </p:cNvPr>
          <p:cNvPicPr>
            <a:picLocks noChangeAspect="1"/>
          </p:cNvPicPr>
          <p:nvPr/>
        </p:nvPicPr>
        <p:blipFill rotWithShape="1">
          <a:blip r:embed="rId2"/>
          <a:srcRect l="46226" r="27294" b="-2"/>
          <a:stretch/>
        </p:blipFill>
        <p:spPr>
          <a:xfrm>
            <a:off x="20" y="1730"/>
            <a:ext cx="2720524" cy="6858000"/>
          </a:xfrm>
          <a:prstGeom prst="rect">
            <a:avLst/>
          </a:prstGeom>
        </p:spPr>
      </p:pic>
      <p:sp>
        <p:nvSpPr>
          <p:cNvPr id="3" name="Content Placeholder 2">
            <a:extLst>
              <a:ext uri="{FF2B5EF4-FFF2-40B4-BE49-F238E27FC236}">
                <a16:creationId xmlns:a16="http://schemas.microsoft.com/office/drawing/2014/main" id="{3855C7C0-880C-F85E-262D-8402BEFDE9C6}"/>
              </a:ext>
            </a:extLst>
          </p:cNvPr>
          <p:cNvSpPr>
            <a:spLocks noGrp="1"/>
          </p:cNvSpPr>
          <p:nvPr>
            <p:ph idx="1"/>
          </p:nvPr>
        </p:nvSpPr>
        <p:spPr>
          <a:xfrm>
            <a:off x="4656667" y="2133600"/>
            <a:ext cx="6847944" cy="3777622"/>
          </a:xfrm>
        </p:spPr>
        <p:txBody>
          <a:bodyPr>
            <a:normAutofit/>
          </a:bodyPr>
          <a:lstStyle/>
          <a:p>
            <a:r>
              <a:rPr lang="en-HK" dirty="0"/>
              <a:t>You can learn to stop the adrenaline rush by viewing stress as a messenger. When you feel stress, ask yourself, “What is this stress trying to tell me?”</a:t>
            </a:r>
          </a:p>
          <a:p>
            <a:r>
              <a:rPr lang="en-HK" dirty="0"/>
              <a:t>Instead of trying to “manage” your stress, try to communicate with it. Maybe it’s trying to tell you that something in your life can be improved. </a:t>
            </a:r>
          </a:p>
          <a:p>
            <a:r>
              <a:rPr lang="en-HK" dirty="0"/>
              <a:t>Or it’s telling you that you are needed, that you have a purpose in this world.</a:t>
            </a:r>
          </a:p>
          <a:p>
            <a:r>
              <a:rPr lang="en-HK" dirty="0"/>
              <a:t>When we view stress as a messenger, friend, and teacher, it becomes less stressful. When we appreciate it and recognize its impermanence, it doesn’t send the same jolt of excess adrenaline.</a:t>
            </a:r>
            <a:endParaRPr lang="en-US" dirty="0"/>
          </a:p>
        </p:txBody>
      </p:sp>
    </p:spTree>
    <p:extLst>
      <p:ext uri="{BB962C8B-B14F-4D97-AF65-F5344CB8AC3E}">
        <p14:creationId xmlns:p14="http://schemas.microsoft.com/office/powerpoint/2010/main" val="1409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2"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6"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24E0F1BA-6380-BC1A-FBB7-79F80C115CC0}"/>
              </a:ext>
            </a:extLst>
          </p:cNvPr>
          <p:cNvSpPr>
            <a:spLocks noGrp="1"/>
          </p:cNvSpPr>
          <p:nvPr>
            <p:ph type="title"/>
          </p:nvPr>
        </p:nvSpPr>
        <p:spPr>
          <a:xfrm>
            <a:off x="6483096" y="624110"/>
            <a:ext cx="5021516" cy="1280890"/>
          </a:xfrm>
        </p:spPr>
        <p:txBody>
          <a:bodyPr>
            <a:normAutofit/>
          </a:bodyPr>
          <a:lstStyle/>
          <a:p>
            <a:r>
              <a:rPr lang="en-HK" dirty="0"/>
              <a:t>Stress and Food</a:t>
            </a:r>
            <a:endParaRPr lang="en-US" dirty="0"/>
          </a:p>
        </p:txBody>
      </p:sp>
      <p:sp>
        <p:nvSpPr>
          <p:cNvPr id="39" name="Rectangle 38">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Assorted piles of beans and legumes">
            <a:extLst>
              <a:ext uri="{FF2B5EF4-FFF2-40B4-BE49-F238E27FC236}">
                <a16:creationId xmlns:a16="http://schemas.microsoft.com/office/drawing/2014/main" id="{906D3E39-6028-B3B4-8206-2EFA74BEC9C2}"/>
              </a:ext>
            </a:extLst>
          </p:cNvPr>
          <p:cNvPicPr>
            <a:picLocks noChangeAspect="1"/>
          </p:cNvPicPr>
          <p:nvPr/>
        </p:nvPicPr>
        <p:blipFill rotWithShape="1">
          <a:blip r:embed="rId2"/>
          <a:srcRect l="33647" r="20887" b="-2"/>
          <a:stretch/>
        </p:blipFill>
        <p:spPr>
          <a:xfrm>
            <a:off x="-1555" y="1731"/>
            <a:ext cx="4671091" cy="6858000"/>
          </a:xfrm>
          <a:prstGeom prst="rect">
            <a:avLst/>
          </a:prstGeom>
        </p:spPr>
      </p:pic>
      <p:sp>
        <p:nvSpPr>
          <p:cNvPr id="3" name="Content Placeholder 2">
            <a:extLst>
              <a:ext uri="{FF2B5EF4-FFF2-40B4-BE49-F238E27FC236}">
                <a16:creationId xmlns:a16="http://schemas.microsoft.com/office/drawing/2014/main" id="{E90CE5A1-E851-9310-7D6A-A08656BF0C18}"/>
              </a:ext>
            </a:extLst>
          </p:cNvPr>
          <p:cNvSpPr>
            <a:spLocks noGrp="1"/>
          </p:cNvSpPr>
          <p:nvPr>
            <p:ph idx="1"/>
          </p:nvPr>
        </p:nvSpPr>
        <p:spPr>
          <a:xfrm>
            <a:off x="6438191" y="2133600"/>
            <a:ext cx="5066419" cy="3777622"/>
          </a:xfrm>
        </p:spPr>
        <p:txBody>
          <a:bodyPr>
            <a:normAutofit/>
          </a:bodyPr>
          <a:lstStyle/>
          <a:p>
            <a:pPr>
              <a:lnSpc>
                <a:spcPct val="90000"/>
              </a:lnSpc>
            </a:pPr>
            <a:r>
              <a:rPr lang="en-HK" dirty="0"/>
              <a:t>A lot of people reach for a snack when stressed. It’s not a bad instinct, but the key is to eat the right things. </a:t>
            </a:r>
            <a:endParaRPr lang="en-HK"/>
          </a:p>
          <a:p>
            <a:pPr>
              <a:lnSpc>
                <a:spcPct val="90000"/>
              </a:lnSpc>
            </a:pPr>
            <a:r>
              <a:rPr lang="en-HK" dirty="0"/>
              <a:t>Don’t eat highly processed foods or high-protein and high-fat foods. These will only add more stress to the body. Instead, eat healing foods such as fruits and vegetables. </a:t>
            </a:r>
            <a:endParaRPr lang="en-HK"/>
          </a:p>
          <a:p>
            <a:pPr>
              <a:lnSpc>
                <a:spcPct val="90000"/>
              </a:lnSpc>
            </a:pPr>
            <a:r>
              <a:rPr lang="en-HK" dirty="0"/>
              <a:t>Examples of great foods that support adrenal function are sprouts, asparagus, wild blueberries, bananas, garlic, broccoli, kale, raspberries, blackberries, lettuce, and </a:t>
            </a:r>
            <a:r>
              <a:rPr lang="en-HK" dirty="0" err="1"/>
              <a:t>redskinned</a:t>
            </a:r>
            <a:r>
              <a:rPr lang="en-HK" dirty="0"/>
              <a:t> apples.</a:t>
            </a:r>
            <a:endParaRPr lang="en-US"/>
          </a:p>
        </p:txBody>
      </p:sp>
    </p:spTree>
    <p:extLst>
      <p:ext uri="{BB962C8B-B14F-4D97-AF65-F5344CB8AC3E}">
        <p14:creationId xmlns:p14="http://schemas.microsoft.com/office/powerpoint/2010/main" val="3376289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2"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6"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BADB31DE-4766-B522-A8A9-3578F574BB0D}"/>
              </a:ext>
            </a:extLst>
          </p:cNvPr>
          <p:cNvSpPr>
            <a:spLocks noGrp="1"/>
          </p:cNvSpPr>
          <p:nvPr>
            <p:ph type="title"/>
          </p:nvPr>
        </p:nvSpPr>
        <p:spPr>
          <a:xfrm>
            <a:off x="6483096" y="624110"/>
            <a:ext cx="5021516" cy="1280890"/>
          </a:xfrm>
        </p:spPr>
        <p:txBody>
          <a:bodyPr>
            <a:normAutofit/>
          </a:bodyPr>
          <a:lstStyle/>
          <a:p>
            <a:pPr>
              <a:lnSpc>
                <a:spcPct val="90000"/>
              </a:lnSpc>
            </a:pPr>
            <a:r>
              <a:rPr lang="en-HK" sz="2800"/>
              <a:t>2: Trauma and Post Traumatic Stress Disorder (PTSD)</a:t>
            </a:r>
            <a:endParaRPr lang="en-US" sz="2800"/>
          </a:p>
        </p:txBody>
      </p:sp>
      <p:sp>
        <p:nvSpPr>
          <p:cNvPr id="39" name="Rectangle 38">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Exclamation mark on a yellow background">
            <a:extLst>
              <a:ext uri="{FF2B5EF4-FFF2-40B4-BE49-F238E27FC236}">
                <a16:creationId xmlns:a16="http://schemas.microsoft.com/office/drawing/2014/main" id="{E0D78CC9-AF5D-75CC-ECC3-2B6B07BF08DB}"/>
              </a:ext>
            </a:extLst>
          </p:cNvPr>
          <p:cNvPicPr>
            <a:picLocks noChangeAspect="1"/>
          </p:cNvPicPr>
          <p:nvPr/>
        </p:nvPicPr>
        <p:blipFill rotWithShape="1">
          <a:blip r:embed="rId2"/>
          <a:srcRect l="30917" r="17999"/>
          <a:stretch/>
        </p:blipFill>
        <p:spPr>
          <a:xfrm>
            <a:off x="-1555" y="1731"/>
            <a:ext cx="4671091" cy="6858000"/>
          </a:xfrm>
          <a:prstGeom prst="rect">
            <a:avLst/>
          </a:prstGeom>
        </p:spPr>
      </p:pic>
      <p:sp>
        <p:nvSpPr>
          <p:cNvPr id="3" name="Content Placeholder 2">
            <a:extLst>
              <a:ext uri="{FF2B5EF4-FFF2-40B4-BE49-F238E27FC236}">
                <a16:creationId xmlns:a16="http://schemas.microsoft.com/office/drawing/2014/main" id="{0F21B29A-F4EC-FCD7-AD5D-3E7A1E16F89A}"/>
              </a:ext>
            </a:extLst>
          </p:cNvPr>
          <p:cNvSpPr>
            <a:spLocks noGrp="1"/>
          </p:cNvSpPr>
          <p:nvPr>
            <p:ph idx="1"/>
          </p:nvPr>
        </p:nvSpPr>
        <p:spPr>
          <a:xfrm>
            <a:off x="6438191" y="2133600"/>
            <a:ext cx="5066419" cy="3777622"/>
          </a:xfrm>
        </p:spPr>
        <p:txBody>
          <a:bodyPr>
            <a:normAutofit/>
          </a:bodyPr>
          <a:lstStyle/>
          <a:p>
            <a:r>
              <a:rPr lang="en-HK" dirty="0"/>
              <a:t>PTSD is when someone experiences the lingering of negative feelings that resulted from a difficult time in the past. These feelings include fear, doubt, insecurity, worry, panic, anger, defensiveness, sadness, frustration, resentment, shame, powerlessness, lack of self-worth, and distrust.</a:t>
            </a:r>
            <a:endParaRPr lang="en-US" dirty="0"/>
          </a:p>
        </p:txBody>
      </p:sp>
    </p:spTree>
    <p:extLst>
      <p:ext uri="{BB962C8B-B14F-4D97-AF65-F5344CB8AC3E}">
        <p14:creationId xmlns:p14="http://schemas.microsoft.com/office/powerpoint/2010/main" val="1135061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E869B-085D-43B3-AED8-9B0655612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C54E744A-A072-47AF-981A-3718617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Large skydiving group mid-air">
            <a:extLst>
              <a:ext uri="{FF2B5EF4-FFF2-40B4-BE49-F238E27FC236}">
                <a16:creationId xmlns:a16="http://schemas.microsoft.com/office/drawing/2014/main" id="{80F8930C-24E1-4E5C-7971-4FAE146A3595}"/>
              </a:ext>
            </a:extLst>
          </p:cNvPr>
          <p:cNvPicPr>
            <a:picLocks noChangeAspect="1"/>
          </p:cNvPicPr>
          <p:nvPr/>
        </p:nvPicPr>
        <p:blipFill rotWithShape="1">
          <a:blip r:embed="rId2"/>
          <a:srcRect l="31373" r="30205"/>
          <a:stretch/>
        </p:blipFill>
        <p:spPr>
          <a:xfrm>
            <a:off x="8229598" y="10"/>
            <a:ext cx="3962401" cy="6857990"/>
          </a:xfrm>
          <a:prstGeom prst="rect">
            <a:avLst/>
          </a:prstGeom>
        </p:spPr>
      </p:pic>
      <p:sp>
        <p:nvSpPr>
          <p:cNvPr id="13" name="Freeform 5">
            <a:extLst>
              <a:ext uri="{FF2B5EF4-FFF2-40B4-BE49-F238E27FC236}">
                <a16:creationId xmlns:a16="http://schemas.microsoft.com/office/drawing/2014/main" id="{F0254341-1068-4FB7-8AEF-220C6EB41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78A84B7-60F0-E1B5-DC06-9DC24E38E8F0}"/>
              </a:ext>
            </a:extLst>
          </p:cNvPr>
          <p:cNvSpPr>
            <a:spLocks noGrp="1"/>
          </p:cNvSpPr>
          <p:nvPr>
            <p:ph type="title"/>
          </p:nvPr>
        </p:nvSpPr>
        <p:spPr>
          <a:xfrm>
            <a:off x="541867" y="787400"/>
            <a:ext cx="7145866" cy="778933"/>
          </a:xfrm>
        </p:spPr>
        <p:txBody>
          <a:bodyPr anchor="ctr">
            <a:normAutofit/>
          </a:bodyPr>
          <a:lstStyle/>
          <a:p>
            <a:r>
              <a:rPr lang="en-HK" sz="3200">
                <a:solidFill>
                  <a:srgbClr val="FEFFFF"/>
                </a:solidFill>
              </a:rPr>
              <a:t>Causes</a:t>
            </a:r>
            <a:endParaRPr lang="en-US" sz="3200">
              <a:solidFill>
                <a:srgbClr val="FEFFFF"/>
              </a:solidFill>
            </a:endParaRPr>
          </a:p>
        </p:txBody>
      </p:sp>
      <p:sp>
        <p:nvSpPr>
          <p:cNvPr id="3" name="Content Placeholder 2">
            <a:extLst>
              <a:ext uri="{FF2B5EF4-FFF2-40B4-BE49-F238E27FC236}">
                <a16:creationId xmlns:a16="http://schemas.microsoft.com/office/drawing/2014/main" id="{ACCEE245-5DAE-495D-9872-ECA9704136DF}"/>
              </a:ext>
            </a:extLst>
          </p:cNvPr>
          <p:cNvSpPr>
            <a:spLocks noGrp="1"/>
          </p:cNvSpPr>
          <p:nvPr>
            <p:ph idx="1"/>
          </p:nvPr>
        </p:nvSpPr>
        <p:spPr>
          <a:xfrm>
            <a:off x="541866" y="2032000"/>
            <a:ext cx="7145867" cy="3879222"/>
          </a:xfrm>
        </p:spPr>
        <p:txBody>
          <a:bodyPr>
            <a:normAutofit/>
          </a:bodyPr>
          <a:lstStyle/>
          <a:p>
            <a:r>
              <a:rPr lang="en-HK">
                <a:solidFill>
                  <a:srgbClr val="FEFFFF"/>
                </a:solidFill>
              </a:rPr>
              <a:t>Severe cases are commonly reported by soldiers who experienced war. But PTSD can also happen from things like </a:t>
            </a:r>
          </a:p>
          <a:p>
            <a:pPr lvl="1"/>
            <a:r>
              <a:rPr lang="en-HK">
                <a:solidFill>
                  <a:srgbClr val="FEFFFF"/>
                </a:solidFill>
              </a:rPr>
              <a:t>• A child’s parents divorcing </a:t>
            </a:r>
          </a:p>
          <a:p>
            <a:pPr lvl="1"/>
            <a:r>
              <a:rPr lang="en-HK">
                <a:solidFill>
                  <a:srgbClr val="FEFFFF"/>
                </a:solidFill>
              </a:rPr>
              <a:t>• A teenager who can’t find a prom date </a:t>
            </a:r>
          </a:p>
          <a:p>
            <a:pPr lvl="1"/>
            <a:r>
              <a:rPr lang="en-HK">
                <a:solidFill>
                  <a:srgbClr val="FEFFFF"/>
                </a:solidFill>
              </a:rPr>
              <a:t>• Extremely turbulence on a plane </a:t>
            </a:r>
          </a:p>
          <a:p>
            <a:pPr lvl="1"/>
            <a:r>
              <a:rPr lang="en-HK">
                <a:solidFill>
                  <a:srgbClr val="FEFFFF"/>
                </a:solidFill>
              </a:rPr>
              <a:t>• Getting fired from a job </a:t>
            </a:r>
          </a:p>
          <a:p>
            <a:pPr lvl="1"/>
            <a:r>
              <a:rPr lang="en-HK">
                <a:solidFill>
                  <a:srgbClr val="FEFFFF"/>
                </a:solidFill>
              </a:rPr>
              <a:t>• Having a bad breakup </a:t>
            </a:r>
          </a:p>
          <a:p>
            <a:pPr lvl="1"/>
            <a:r>
              <a:rPr lang="en-HK">
                <a:solidFill>
                  <a:srgbClr val="FEFFFF"/>
                </a:solidFill>
              </a:rPr>
              <a:t>• Illness </a:t>
            </a:r>
          </a:p>
          <a:p>
            <a:r>
              <a:rPr lang="en-HK">
                <a:solidFill>
                  <a:srgbClr val="FEFFFF"/>
                </a:solidFill>
              </a:rPr>
              <a:t>There are no limitations to what can cause PTSD.</a:t>
            </a:r>
            <a:endParaRPr lang="en-US">
              <a:solidFill>
                <a:srgbClr val="FEFFFF"/>
              </a:solidFill>
            </a:endParaRPr>
          </a:p>
        </p:txBody>
      </p:sp>
    </p:spTree>
    <p:extLst>
      <p:ext uri="{BB962C8B-B14F-4D97-AF65-F5344CB8AC3E}">
        <p14:creationId xmlns:p14="http://schemas.microsoft.com/office/powerpoint/2010/main" val="3698919332"/>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Human brain nerve cells">
            <a:extLst>
              <a:ext uri="{FF2B5EF4-FFF2-40B4-BE49-F238E27FC236}">
                <a16:creationId xmlns:a16="http://schemas.microsoft.com/office/drawing/2014/main" id="{0C0A8A59-64FF-660E-F9B7-94C77E44E6E8}"/>
              </a:ext>
            </a:extLst>
          </p:cNvPr>
          <p:cNvPicPr>
            <a:picLocks noChangeAspect="1"/>
          </p:cNvPicPr>
          <p:nvPr/>
        </p:nvPicPr>
        <p:blipFill rotWithShape="1">
          <a:blip r:embed="rId2"/>
          <a:srcRect r="17165"/>
          <a:stretch/>
        </p:blipFill>
        <p:spPr>
          <a:xfrm>
            <a:off x="1" y="10"/>
            <a:ext cx="7574440" cy="6857990"/>
          </a:xfrm>
          <a:prstGeom prst="rect">
            <a:avLst/>
          </a:prstGeom>
        </p:spPr>
      </p:pic>
      <p:sp>
        <p:nvSpPr>
          <p:cNvPr id="11"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456626B-3852-0E20-2D7E-D2379827800B}"/>
              </a:ext>
            </a:extLst>
          </p:cNvPr>
          <p:cNvSpPr>
            <a:spLocks noGrp="1"/>
          </p:cNvSpPr>
          <p:nvPr>
            <p:ph type="title"/>
          </p:nvPr>
        </p:nvSpPr>
        <p:spPr>
          <a:xfrm>
            <a:off x="541867" y="787400"/>
            <a:ext cx="7145866" cy="778933"/>
          </a:xfrm>
        </p:spPr>
        <p:txBody>
          <a:bodyPr anchor="ctr">
            <a:normAutofit/>
          </a:bodyPr>
          <a:lstStyle/>
          <a:p>
            <a:r>
              <a:rPr lang="en-HK" sz="3200">
                <a:solidFill>
                  <a:srgbClr val="FEFFFF"/>
                </a:solidFill>
              </a:rPr>
              <a:t>Causes</a:t>
            </a:r>
            <a:endParaRPr lang="en-US" sz="3200">
              <a:solidFill>
                <a:srgbClr val="FEFFFF"/>
              </a:solidFill>
            </a:endParaRPr>
          </a:p>
        </p:txBody>
      </p:sp>
      <p:sp>
        <p:nvSpPr>
          <p:cNvPr id="3" name="Content Placeholder 2">
            <a:extLst>
              <a:ext uri="{FF2B5EF4-FFF2-40B4-BE49-F238E27FC236}">
                <a16:creationId xmlns:a16="http://schemas.microsoft.com/office/drawing/2014/main" id="{511013DE-8716-238C-44C5-3844F7CDE0AF}"/>
              </a:ext>
            </a:extLst>
          </p:cNvPr>
          <p:cNvSpPr>
            <a:spLocks noGrp="1"/>
          </p:cNvSpPr>
          <p:nvPr>
            <p:ph idx="1"/>
          </p:nvPr>
        </p:nvSpPr>
        <p:spPr>
          <a:xfrm>
            <a:off x="7860770" y="2017668"/>
            <a:ext cx="3750205" cy="3857816"/>
          </a:xfrm>
        </p:spPr>
        <p:txBody>
          <a:bodyPr>
            <a:normAutofit/>
          </a:bodyPr>
          <a:lstStyle/>
          <a:p>
            <a:pPr>
              <a:lnSpc>
                <a:spcPct val="90000"/>
              </a:lnSpc>
            </a:pPr>
            <a:r>
              <a:rPr lang="en-HK" sz="1400">
                <a:solidFill>
                  <a:schemeClr val="tx1">
                    <a:lumMod val="95000"/>
                    <a:lumOff val="5000"/>
                  </a:schemeClr>
                </a:solidFill>
              </a:rPr>
              <a:t>When someone experiences a traumatic event, their brain has a chemical imbalance. </a:t>
            </a:r>
          </a:p>
          <a:p>
            <a:pPr>
              <a:lnSpc>
                <a:spcPct val="90000"/>
              </a:lnSpc>
            </a:pPr>
            <a:r>
              <a:rPr lang="en-HK" sz="1400">
                <a:solidFill>
                  <a:schemeClr val="tx1">
                    <a:lumMod val="95000"/>
                    <a:lumOff val="5000"/>
                  </a:schemeClr>
                </a:solidFill>
              </a:rPr>
              <a:t>If the brain doesn’t have enough glucose (sugar) reserves, then that trauma can have a lasting effect on the brain. </a:t>
            </a:r>
          </a:p>
          <a:p>
            <a:pPr>
              <a:lnSpc>
                <a:spcPct val="90000"/>
              </a:lnSpc>
            </a:pPr>
            <a:r>
              <a:rPr lang="en-HK" sz="1400">
                <a:solidFill>
                  <a:schemeClr val="tx1">
                    <a:lumMod val="95000"/>
                    <a:lumOff val="5000"/>
                  </a:schemeClr>
                </a:solidFill>
              </a:rPr>
              <a:t>Glucose is a protective biochemical for our brain’s tissue. It neutralizes the acidity of adrenaline and cortisol, which get released from feelings of stress, anger, fear, frustration, and hopelessness. </a:t>
            </a:r>
          </a:p>
          <a:p>
            <a:pPr>
              <a:lnSpc>
                <a:spcPct val="90000"/>
              </a:lnSpc>
            </a:pPr>
            <a:r>
              <a:rPr lang="en-HK" sz="1400">
                <a:solidFill>
                  <a:schemeClr val="tx1">
                    <a:lumMod val="95000"/>
                    <a:lumOff val="5000"/>
                  </a:schemeClr>
                </a:solidFill>
              </a:rPr>
              <a:t>It also neutralizes the electrical storms that happen in the brain during a traumatic event.</a:t>
            </a:r>
            <a:endParaRPr lang="en-US" sz="1400">
              <a:solidFill>
                <a:schemeClr val="tx1">
                  <a:lumMod val="95000"/>
                  <a:lumOff val="5000"/>
                </a:schemeClr>
              </a:solidFill>
            </a:endParaRPr>
          </a:p>
        </p:txBody>
      </p:sp>
    </p:spTree>
    <p:extLst>
      <p:ext uri="{BB962C8B-B14F-4D97-AF65-F5344CB8AC3E}">
        <p14:creationId xmlns:p14="http://schemas.microsoft.com/office/powerpoint/2010/main" val="3545885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66DD2F-FBF5-41CE-A3F4-565352D95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1E036F0-0199-AB99-F411-64CBB99318DA}"/>
              </a:ext>
            </a:extLst>
          </p:cNvPr>
          <p:cNvSpPr>
            <a:spLocks noGrp="1"/>
          </p:cNvSpPr>
          <p:nvPr>
            <p:ph type="title"/>
          </p:nvPr>
        </p:nvSpPr>
        <p:spPr>
          <a:xfrm>
            <a:off x="1794897" y="624110"/>
            <a:ext cx="9712998" cy="1280890"/>
          </a:xfrm>
        </p:spPr>
        <p:txBody>
          <a:bodyPr>
            <a:normAutofit/>
          </a:bodyPr>
          <a:lstStyle/>
          <a:p>
            <a:r>
              <a:rPr lang="en-HK" dirty="0"/>
              <a:t>Causes</a:t>
            </a:r>
            <a:endParaRPr lang="en-US" dirty="0"/>
          </a:p>
        </p:txBody>
      </p:sp>
      <p:sp>
        <p:nvSpPr>
          <p:cNvPr id="11" name="Rectangle 10">
            <a:extLst>
              <a:ext uri="{FF2B5EF4-FFF2-40B4-BE49-F238E27FC236}">
                <a16:creationId xmlns:a16="http://schemas.microsoft.com/office/drawing/2014/main" id="{F46FCE2B-F2D2-466E-B0AA-8E341DB49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1">
            <a:extLst>
              <a:ext uri="{FF2B5EF4-FFF2-40B4-BE49-F238E27FC236}">
                <a16:creationId xmlns:a16="http://schemas.microsoft.com/office/drawing/2014/main" id="{2BD31C98-199A-4722-A1A5-4393A43E7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Content Placeholder 2">
            <a:extLst>
              <a:ext uri="{FF2B5EF4-FFF2-40B4-BE49-F238E27FC236}">
                <a16:creationId xmlns:a16="http://schemas.microsoft.com/office/drawing/2014/main" id="{55E54F33-5B17-99CE-91C0-1D39759AD4CB}"/>
              </a:ext>
            </a:extLst>
          </p:cNvPr>
          <p:cNvGraphicFramePr>
            <a:graphicFrameLocks noGrp="1"/>
          </p:cNvGraphicFramePr>
          <p:nvPr>
            <p:ph idx="1"/>
            <p:extLst>
              <p:ext uri="{D42A27DB-BD31-4B8C-83A1-F6EECF244321}">
                <p14:modId xmlns:p14="http://schemas.microsoft.com/office/powerpoint/2010/main" val="687278519"/>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1949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1B121-12B5-4977-A064-636AB0B9B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DFE882-1EF5-C785-AABB-6DBD11DD8814}"/>
              </a:ext>
            </a:extLst>
          </p:cNvPr>
          <p:cNvSpPr>
            <a:spLocks noGrp="1"/>
          </p:cNvSpPr>
          <p:nvPr>
            <p:ph type="title"/>
          </p:nvPr>
        </p:nvSpPr>
        <p:spPr>
          <a:xfrm>
            <a:off x="649224" y="645106"/>
            <a:ext cx="6574536" cy="1259894"/>
          </a:xfrm>
        </p:spPr>
        <p:txBody>
          <a:bodyPr>
            <a:normAutofit/>
          </a:bodyPr>
          <a:lstStyle/>
          <a:p>
            <a:r>
              <a:rPr lang="en-US" dirty="0"/>
              <a:t>2.5 Check your understanding quiz </a:t>
            </a:r>
          </a:p>
        </p:txBody>
      </p:sp>
      <p:sp>
        <p:nvSpPr>
          <p:cNvPr id="12" name="Rectangle 11">
            <a:extLst>
              <a:ext uri="{FF2B5EF4-FFF2-40B4-BE49-F238E27FC236}">
                <a16:creationId xmlns:a16="http://schemas.microsoft.com/office/drawing/2014/main" id="{2ED05F70-AB3E-4472-B26B-EFE6A5A59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0F301D9-964A-8F80-6878-C0FF5A50F518}"/>
              </a:ext>
            </a:extLst>
          </p:cNvPr>
          <p:cNvSpPr>
            <a:spLocks noGrp="1"/>
          </p:cNvSpPr>
          <p:nvPr>
            <p:ph idx="1"/>
          </p:nvPr>
        </p:nvSpPr>
        <p:spPr>
          <a:xfrm>
            <a:off x="649224" y="2133600"/>
            <a:ext cx="6574535" cy="3759253"/>
          </a:xfrm>
        </p:spPr>
        <p:txBody>
          <a:bodyPr>
            <a:normAutofit/>
          </a:bodyPr>
          <a:lstStyle/>
          <a:p>
            <a:r>
              <a:rPr lang="en-US" dirty="0"/>
              <a:t>When you are ready, I will give you the password to enter the quiz</a:t>
            </a:r>
          </a:p>
        </p:txBody>
      </p:sp>
      <p:pic>
        <p:nvPicPr>
          <p:cNvPr id="7" name="Graphic 6" descr="Key">
            <a:extLst>
              <a:ext uri="{FF2B5EF4-FFF2-40B4-BE49-F238E27FC236}">
                <a16:creationId xmlns:a16="http://schemas.microsoft.com/office/drawing/2014/main" id="{46A8E193-8987-5DF0-53E1-E5C577C192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62088" y="1278252"/>
            <a:ext cx="3981455" cy="3981455"/>
          </a:xfrm>
          <a:prstGeom prst="rect">
            <a:avLst/>
          </a:prstGeom>
        </p:spPr>
      </p:pic>
      <p:sp>
        <p:nvSpPr>
          <p:cNvPr id="14" name="Freeform 11">
            <a:extLst>
              <a:ext uri="{FF2B5EF4-FFF2-40B4-BE49-F238E27FC236}">
                <a16:creationId xmlns:a16="http://schemas.microsoft.com/office/drawing/2014/main" id="{21F6BE39-9E37-45F0-B10C-92305CFB7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854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2"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6"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3D5D7EAE-8432-7E69-AB90-6310DB35A367}"/>
              </a:ext>
            </a:extLst>
          </p:cNvPr>
          <p:cNvSpPr>
            <a:spLocks noGrp="1"/>
          </p:cNvSpPr>
          <p:nvPr>
            <p:ph type="title"/>
          </p:nvPr>
        </p:nvSpPr>
        <p:spPr>
          <a:xfrm>
            <a:off x="6483096" y="624110"/>
            <a:ext cx="5021516" cy="1280890"/>
          </a:xfrm>
        </p:spPr>
        <p:txBody>
          <a:bodyPr>
            <a:normAutofit/>
          </a:bodyPr>
          <a:lstStyle/>
          <a:p>
            <a:r>
              <a:rPr lang="en-HK" dirty="0"/>
              <a:t>Healing PTSD</a:t>
            </a:r>
            <a:endParaRPr lang="en-US" dirty="0"/>
          </a:p>
        </p:txBody>
      </p:sp>
      <p:sp>
        <p:nvSpPr>
          <p:cNvPr id="39" name="Rectangle 38">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Plant growing in a concrete crack">
            <a:extLst>
              <a:ext uri="{FF2B5EF4-FFF2-40B4-BE49-F238E27FC236}">
                <a16:creationId xmlns:a16="http://schemas.microsoft.com/office/drawing/2014/main" id="{E16879BD-B323-B87F-D4FB-6C5A64750722}"/>
              </a:ext>
            </a:extLst>
          </p:cNvPr>
          <p:cNvPicPr>
            <a:picLocks noChangeAspect="1"/>
          </p:cNvPicPr>
          <p:nvPr/>
        </p:nvPicPr>
        <p:blipFill rotWithShape="1">
          <a:blip r:embed="rId2"/>
          <a:srcRect l="17951" r="36584" b="-2"/>
          <a:stretch/>
        </p:blipFill>
        <p:spPr>
          <a:xfrm>
            <a:off x="-1555" y="1731"/>
            <a:ext cx="4671091" cy="6858000"/>
          </a:xfrm>
          <a:prstGeom prst="rect">
            <a:avLst/>
          </a:prstGeom>
        </p:spPr>
      </p:pic>
      <p:sp>
        <p:nvSpPr>
          <p:cNvPr id="3" name="Content Placeholder 2">
            <a:extLst>
              <a:ext uri="{FF2B5EF4-FFF2-40B4-BE49-F238E27FC236}">
                <a16:creationId xmlns:a16="http://schemas.microsoft.com/office/drawing/2014/main" id="{1AABF035-5F89-5921-F33F-3D11AB69A094}"/>
              </a:ext>
            </a:extLst>
          </p:cNvPr>
          <p:cNvSpPr>
            <a:spLocks noGrp="1"/>
          </p:cNvSpPr>
          <p:nvPr>
            <p:ph idx="1"/>
          </p:nvPr>
        </p:nvSpPr>
        <p:spPr>
          <a:xfrm>
            <a:off x="6438191" y="2133600"/>
            <a:ext cx="5066419" cy="3777622"/>
          </a:xfrm>
        </p:spPr>
        <p:txBody>
          <a:bodyPr>
            <a:normAutofit lnSpcReduction="10000"/>
          </a:bodyPr>
          <a:lstStyle/>
          <a:p>
            <a:pPr>
              <a:lnSpc>
                <a:spcPct val="90000"/>
              </a:lnSpc>
            </a:pPr>
            <a:r>
              <a:rPr lang="en-HK" sz="1400"/>
              <a:t>One of the most powerful ways to heal PTSD is to create new experiences that serve as positive reference points in your life. </a:t>
            </a:r>
          </a:p>
          <a:p>
            <a:pPr lvl="1">
              <a:lnSpc>
                <a:spcPct val="90000"/>
              </a:lnSpc>
            </a:pPr>
            <a:r>
              <a:rPr lang="en-HK" sz="1400"/>
              <a:t>When you accumulate positive experiences, it will help you put the negative ones behind. </a:t>
            </a:r>
          </a:p>
          <a:p>
            <a:pPr>
              <a:lnSpc>
                <a:spcPct val="90000"/>
              </a:lnSpc>
            </a:pPr>
            <a:r>
              <a:rPr lang="en-HK" sz="1400"/>
              <a:t>These positive experiences don’t have to be big. </a:t>
            </a:r>
          </a:p>
          <a:p>
            <a:pPr lvl="1">
              <a:lnSpc>
                <a:spcPct val="90000"/>
              </a:lnSpc>
            </a:pPr>
            <a:r>
              <a:rPr lang="en-HK" sz="1400"/>
              <a:t>It can be a nice peaceful walk in the park. The important thing is how you perceive each new adventure. </a:t>
            </a:r>
          </a:p>
          <a:p>
            <a:pPr lvl="1">
              <a:lnSpc>
                <a:spcPct val="90000"/>
              </a:lnSpc>
            </a:pPr>
            <a:r>
              <a:rPr lang="en-HK" sz="1400"/>
              <a:t>For example, did you see any birds on your walk? Was it sunny? How did you feel? Keep a journal to record all your new positive experiences. </a:t>
            </a:r>
          </a:p>
          <a:p>
            <a:pPr lvl="1">
              <a:lnSpc>
                <a:spcPct val="90000"/>
              </a:lnSpc>
            </a:pPr>
            <a:r>
              <a:rPr lang="en-HK" sz="1400"/>
              <a:t>Journaling will help you become aware of all the goodness life brings even when you’re not looking for it, and it will help your mind put the negative experiences behind.</a:t>
            </a:r>
            <a:endParaRPr lang="en-US" sz="1400"/>
          </a:p>
        </p:txBody>
      </p:sp>
    </p:spTree>
    <p:extLst>
      <p:ext uri="{BB962C8B-B14F-4D97-AF65-F5344CB8AC3E}">
        <p14:creationId xmlns:p14="http://schemas.microsoft.com/office/powerpoint/2010/main" val="1287041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E869B-085D-43B3-AED8-9B0655612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C54E744A-A072-47AF-981A-3718617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Plant growing in a concrete crack">
            <a:extLst>
              <a:ext uri="{FF2B5EF4-FFF2-40B4-BE49-F238E27FC236}">
                <a16:creationId xmlns:a16="http://schemas.microsoft.com/office/drawing/2014/main" id="{5C6A6E16-9F77-2567-5088-110A88FEDED0}"/>
              </a:ext>
            </a:extLst>
          </p:cNvPr>
          <p:cNvPicPr>
            <a:picLocks noChangeAspect="1"/>
          </p:cNvPicPr>
          <p:nvPr/>
        </p:nvPicPr>
        <p:blipFill rotWithShape="1">
          <a:blip r:embed="rId2"/>
          <a:srcRect l="21400" r="40033" b="-1"/>
          <a:stretch/>
        </p:blipFill>
        <p:spPr>
          <a:xfrm>
            <a:off x="8229598" y="10"/>
            <a:ext cx="3962401" cy="6857990"/>
          </a:xfrm>
          <a:prstGeom prst="rect">
            <a:avLst/>
          </a:prstGeom>
        </p:spPr>
      </p:pic>
      <p:sp>
        <p:nvSpPr>
          <p:cNvPr id="13" name="Freeform 5">
            <a:extLst>
              <a:ext uri="{FF2B5EF4-FFF2-40B4-BE49-F238E27FC236}">
                <a16:creationId xmlns:a16="http://schemas.microsoft.com/office/drawing/2014/main" id="{F0254341-1068-4FB7-8AEF-220C6EB41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F9A9716-CF33-0B35-14C8-44A37147ED45}"/>
              </a:ext>
            </a:extLst>
          </p:cNvPr>
          <p:cNvSpPr>
            <a:spLocks noGrp="1"/>
          </p:cNvSpPr>
          <p:nvPr>
            <p:ph type="title"/>
          </p:nvPr>
        </p:nvSpPr>
        <p:spPr>
          <a:xfrm>
            <a:off x="541867" y="787400"/>
            <a:ext cx="7145866" cy="778933"/>
          </a:xfrm>
        </p:spPr>
        <p:txBody>
          <a:bodyPr anchor="ctr">
            <a:normAutofit/>
          </a:bodyPr>
          <a:lstStyle/>
          <a:p>
            <a:r>
              <a:rPr lang="en-HK" sz="3200">
                <a:solidFill>
                  <a:srgbClr val="FEFFFF"/>
                </a:solidFill>
              </a:rPr>
              <a:t>Healing PTSD</a:t>
            </a:r>
            <a:endParaRPr lang="en-US" sz="3200">
              <a:solidFill>
                <a:srgbClr val="FEFFFF"/>
              </a:solidFill>
            </a:endParaRPr>
          </a:p>
        </p:txBody>
      </p:sp>
      <p:sp>
        <p:nvSpPr>
          <p:cNvPr id="3" name="Content Placeholder 2">
            <a:extLst>
              <a:ext uri="{FF2B5EF4-FFF2-40B4-BE49-F238E27FC236}">
                <a16:creationId xmlns:a16="http://schemas.microsoft.com/office/drawing/2014/main" id="{69960B08-2735-001C-88BE-9F11D4B18DC0}"/>
              </a:ext>
            </a:extLst>
          </p:cNvPr>
          <p:cNvSpPr>
            <a:spLocks noGrp="1"/>
          </p:cNvSpPr>
          <p:nvPr>
            <p:ph idx="1"/>
          </p:nvPr>
        </p:nvSpPr>
        <p:spPr>
          <a:xfrm>
            <a:off x="541866" y="2032000"/>
            <a:ext cx="7145867" cy="3879222"/>
          </a:xfrm>
        </p:spPr>
        <p:txBody>
          <a:bodyPr>
            <a:normAutofit/>
          </a:bodyPr>
          <a:lstStyle/>
          <a:p>
            <a:r>
              <a:rPr lang="en-HK">
                <a:solidFill>
                  <a:srgbClr val="FEFFFF"/>
                </a:solidFill>
              </a:rPr>
              <a:t>Think of your mind as a garden. Those negative experiences are weeds. </a:t>
            </a:r>
          </a:p>
          <a:p>
            <a:r>
              <a:rPr lang="en-HK">
                <a:solidFill>
                  <a:srgbClr val="FEFFFF"/>
                </a:solidFill>
              </a:rPr>
              <a:t>Every time you recognize a positive experience and journal about it, it’s like plucking out a weed and planting a seed. It can take three to four months of doing this to feel like yourself again, so patience is key. </a:t>
            </a:r>
          </a:p>
          <a:p>
            <a:r>
              <a:rPr lang="en-HK">
                <a:solidFill>
                  <a:srgbClr val="FEFFFF"/>
                </a:solidFill>
              </a:rPr>
              <a:t>We can also eat healing foods to restore glucose to the brain and build up our glucose reserves. Some great foods are wild blueberries, melons, beets, bananas, persimmons, papayas, sweet potatoes, figs, oranges, mangoes, apples, and dates.</a:t>
            </a:r>
            <a:endParaRPr lang="en-US">
              <a:solidFill>
                <a:srgbClr val="FEFFFF"/>
              </a:solidFill>
            </a:endParaRPr>
          </a:p>
        </p:txBody>
      </p:sp>
    </p:spTree>
    <p:extLst>
      <p:ext uri="{BB962C8B-B14F-4D97-AF65-F5344CB8AC3E}">
        <p14:creationId xmlns:p14="http://schemas.microsoft.com/office/powerpoint/2010/main" val="713641402"/>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F1E87C-C9CB-44C0-A79E-F23843684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A4A957B-DB4E-4D89-ADEF-2767404BD9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73513" y="0"/>
            <a:ext cx="5613431" cy="6853245"/>
            <a:chOff x="2487613" y="285750"/>
            <a:chExt cx="2428876" cy="5654676"/>
          </a:xfrm>
          <a:solidFill>
            <a:schemeClr val="accent1"/>
          </a:solidFill>
        </p:grpSpPr>
        <p:sp>
          <p:nvSpPr>
            <p:cNvPr id="11" name="Freeform 11">
              <a:extLst>
                <a:ext uri="{FF2B5EF4-FFF2-40B4-BE49-F238E27FC236}">
                  <a16:creationId xmlns:a16="http://schemas.microsoft.com/office/drawing/2014/main" id="{FEFD42E2-99CE-445B-AA1F-C21E53519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2" name="Freeform 12">
              <a:extLst>
                <a:ext uri="{FF2B5EF4-FFF2-40B4-BE49-F238E27FC236}">
                  <a16:creationId xmlns:a16="http://schemas.microsoft.com/office/drawing/2014/main" id="{8E92F5F9-DE8A-4BBB-997F-4E44BB9A1B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3" name="Freeform 13">
              <a:extLst>
                <a:ext uri="{FF2B5EF4-FFF2-40B4-BE49-F238E27FC236}">
                  <a16:creationId xmlns:a16="http://schemas.microsoft.com/office/drawing/2014/main" id="{5C77A6FD-178A-4B20-AA36-3461ACD5A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4" name="Freeform 14">
              <a:extLst>
                <a:ext uri="{FF2B5EF4-FFF2-40B4-BE49-F238E27FC236}">
                  <a16:creationId xmlns:a16="http://schemas.microsoft.com/office/drawing/2014/main" id="{45B92CCA-B898-4F54-A2BD-95F8436C0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5" name="Freeform 15">
              <a:extLst>
                <a:ext uri="{FF2B5EF4-FFF2-40B4-BE49-F238E27FC236}">
                  <a16:creationId xmlns:a16="http://schemas.microsoft.com/office/drawing/2014/main" id="{E6D01F94-F16C-4C71-B0C2-DDB804F73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6" name="Freeform 16">
              <a:extLst>
                <a:ext uri="{FF2B5EF4-FFF2-40B4-BE49-F238E27FC236}">
                  <a16:creationId xmlns:a16="http://schemas.microsoft.com/office/drawing/2014/main" id="{DA7D28FD-A8D1-425D-B123-FE4CFB84EE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7" name="Freeform 17">
              <a:extLst>
                <a:ext uri="{FF2B5EF4-FFF2-40B4-BE49-F238E27FC236}">
                  <a16:creationId xmlns:a16="http://schemas.microsoft.com/office/drawing/2014/main" id="{7B3020C1-8314-4CA9-8B0A-98A516932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18" name="Freeform 18">
              <a:extLst>
                <a:ext uri="{FF2B5EF4-FFF2-40B4-BE49-F238E27FC236}">
                  <a16:creationId xmlns:a16="http://schemas.microsoft.com/office/drawing/2014/main" id="{04D0BE3D-E410-49F1-B3BD-83B7BE5A4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19" name="Freeform 19">
              <a:extLst>
                <a:ext uri="{FF2B5EF4-FFF2-40B4-BE49-F238E27FC236}">
                  <a16:creationId xmlns:a16="http://schemas.microsoft.com/office/drawing/2014/main" id="{35429240-0626-4EED-8118-78FA4661AB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0" name="Freeform 20">
              <a:extLst>
                <a:ext uri="{FF2B5EF4-FFF2-40B4-BE49-F238E27FC236}">
                  <a16:creationId xmlns:a16="http://schemas.microsoft.com/office/drawing/2014/main" id="{AFD09B3B-0200-4C44-9419-2DC69B53E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1" name="Freeform 21">
              <a:extLst>
                <a:ext uri="{FF2B5EF4-FFF2-40B4-BE49-F238E27FC236}">
                  <a16:creationId xmlns:a16="http://schemas.microsoft.com/office/drawing/2014/main" id="{B4953E3F-F70C-429A-B9A5-D49FB6484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2" name="Freeform 22">
              <a:extLst>
                <a:ext uri="{FF2B5EF4-FFF2-40B4-BE49-F238E27FC236}">
                  <a16:creationId xmlns:a16="http://schemas.microsoft.com/office/drawing/2014/main" id="{20E66111-8E38-4E7A-85D6-9CD7FAE4D6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 name="Title 1">
            <a:extLst>
              <a:ext uri="{FF2B5EF4-FFF2-40B4-BE49-F238E27FC236}">
                <a16:creationId xmlns:a16="http://schemas.microsoft.com/office/drawing/2014/main" id="{FBCF5F67-D2A6-AE35-C212-B2CFB169EA39}"/>
              </a:ext>
            </a:extLst>
          </p:cNvPr>
          <p:cNvSpPr>
            <a:spLocks noGrp="1"/>
          </p:cNvSpPr>
          <p:nvPr>
            <p:ph type="title"/>
          </p:nvPr>
        </p:nvSpPr>
        <p:spPr>
          <a:xfrm>
            <a:off x="7839756" y="1159566"/>
            <a:ext cx="3662939" cy="4568264"/>
          </a:xfrm>
        </p:spPr>
        <p:txBody>
          <a:bodyPr anchor="ctr">
            <a:normAutofit/>
          </a:bodyPr>
          <a:lstStyle/>
          <a:p>
            <a:r>
              <a:rPr lang="en-HK">
                <a:solidFill>
                  <a:srgbClr val="FFFFFF"/>
                </a:solidFill>
              </a:rPr>
              <a:t>3: Depression</a:t>
            </a:r>
            <a:endParaRPr lang="en-US">
              <a:solidFill>
                <a:srgbClr val="FFFFFF"/>
              </a:solidFill>
            </a:endParaRPr>
          </a:p>
        </p:txBody>
      </p:sp>
      <p:sp>
        <p:nvSpPr>
          <p:cNvPr id="24" name="Freeform 6">
            <a:extLst>
              <a:ext uri="{FF2B5EF4-FFF2-40B4-BE49-F238E27FC236}">
                <a16:creationId xmlns:a16="http://schemas.microsoft.com/office/drawing/2014/main" id="{31FE9B99-9825-4E0E-B4FB-432E59A85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643467"/>
            <a:ext cx="7560245" cy="5571068"/>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3" name="Content Placeholder 2">
            <a:extLst>
              <a:ext uri="{FF2B5EF4-FFF2-40B4-BE49-F238E27FC236}">
                <a16:creationId xmlns:a16="http://schemas.microsoft.com/office/drawing/2014/main" id="{DEC02022-4D68-4922-029A-2707FD1D04A1}"/>
              </a:ext>
            </a:extLst>
          </p:cNvPr>
          <p:cNvSpPr>
            <a:spLocks noGrp="1"/>
          </p:cNvSpPr>
          <p:nvPr>
            <p:ph idx="1"/>
          </p:nvPr>
        </p:nvSpPr>
        <p:spPr>
          <a:xfrm>
            <a:off x="643466" y="1286934"/>
            <a:ext cx="5286279" cy="4284134"/>
          </a:xfrm>
        </p:spPr>
        <p:txBody>
          <a:bodyPr anchor="ctr">
            <a:normAutofit fontScale="92500"/>
          </a:bodyPr>
          <a:lstStyle/>
          <a:p>
            <a:pPr>
              <a:lnSpc>
                <a:spcPct val="90000"/>
              </a:lnSpc>
            </a:pPr>
            <a:r>
              <a:rPr lang="en-HK" sz="1300">
                <a:solidFill>
                  <a:srgbClr val="FFFFFF"/>
                </a:solidFill>
              </a:rPr>
              <a:t>Real clinical depression is completely different from just feeling down or low in energy. Telling someone with depression to just “cheer up” isn’t helpful. </a:t>
            </a:r>
          </a:p>
          <a:p>
            <a:pPr>
              <a:lnSpc>
                <a:spcPct val="90000"/>
              </a:lnSpc>
            </a:pPr>
            <a:r>
              <a:rPr lang="en-HK" sz="1300">
                <a:solidFill>
                  <a:srgbClr val="FFFFFF"/>
                </a:solidFill>
              </a:rPr>
              <a:t>A person with depression told the Medical Medium that depression felt like someone dropped her off a train in the middle of nowhere, then the train left her all alone, with no way home.</a:t>
            </a:r>
          </a:p>
          <a:p>
            <a:pPr>
              <a:lnSpc>
                <a:spcPct val="90000"/>
              </a:lnSpc>
            </a:pPr>
            <a:r>
              <a:rPr lang="en-HK" sz="1300">
                <a:solidFill>
                  <a:srgbClr val="FFFFFF"/>
                </a:solidFill>
              </a:rPr>
              <a:t>Someone who is clinically depressed may have symptoms such as </a:t>
            </a:r>
          </a:p>
          <a:p>
            <a:pPr lvl="1">
              <a:lnSpc>
                <a:spcPct val="90000"/>
              </a:lnSpc>
            </a:pPr>
            <a:r>
              <a:rPr lang="en-HK" sz="1300">
                <a:solidFill>
                  <a:srgbClr val="FFFFFF"/>
                </a:solidFill>
              </a:rPr>
              <a:t>• Sadness </a:t>
            </a:r>
          </a:p>
          <a:p>
            <a:pPr lvl="1">
              <a:lnSpc>
                <a:spcPct val="90000"/>
              </a:lnSpc>
            </a:pPr>
            <a:r>
              <a:rPr lang="en-HK" sz="1300">
                <a:solidFill>
                  <a:srgbClr val="FFFFFF"/>
                </a:solidFill>
              </a:rPr>
              <a:t>• Loss of interest in activities that used to provide pleasure </a:t>
            </a:r>
          </a:p>
          <a:p>
            <a:pPr lvl="1">
              <a:lnSpc>
                <a:spcPct val="90000"/>
              </a:lnSpc>
            </a:pPr>
            <a:r>
              <a:rPr lang="en-HK" sz="1300">
                <a:solidFill>
                  <a:srgbClr val="FFFFFF"/>
                </a:solidFill>
              </a:rPr>
              <a:t>• Slow thinking, speaking, or movement </a:t>
            </a:r>
          </a:p>
          <a:p>
            <a:pPr lvl="1">
              <a:lnSpc>
                <a:spcPct val="90000"/>
              </a:lnSpc>
            </a:pPr>
            <a:r>
              <a:rPr lang="en-HK" sz="1300">
                <a:solidFill>
                  <a:srgbClr val="FFFFFF"/>
                </a:solidFill>
              </a:rPr>
              <a:t>• Thoughts of self-harm </a:t>
            </a:r>
          </a:p>
          <a:p>
            <a:pPr>
              <a:lnSpc>
                <a:spcPct val="90000"/>
              </a:lnSpc>
            </a:pPr>
            <a:r>
              <a:rPr lang="en-HK" sz="1300">
                <a:solidFill>
                  <a:srgbClr val="FFFFFF"/>
                </a:solidFill>
              </a:rPr>
              <a:t>Depression can be caused emotionally or physically. </a:t>
            </a:r>
          </a:p>
          <a:p>
            <a:pPr lvl="1">
              <a:lnSpc>
                <a:spcPct val="90000"/>
              </a:lnSpc>
            </a:pPr>
            <a:r>
              <a:rPr lang="en-HK" sz="1300">
                <a:solidFill>
                  <a:srgbClr val="FFFFFF"/>
                </a:solidFill>
              </a:rPr>
              <a:t>From an emotional perspective, depression might get caused by traumatic loss and long-term stress. </a:t>
            </a:r>
          </a:p>
          <a:p>
            <a:pPr lvl="1">
              <a:lnSpc>
                <a:spcPct val="90000"/>
              </a:lnSpc>
            </a:pPr>
            <a:r>
              <a:rPr lang="en-HK" sz="1300">
                <a:solidFill>
                  <a:srgbClr val="FFFFFF"/>
                </a:solidFill>
              </a:rPr>
              <a:t>From a physical perspective, depression might get caused by heavy metals and the Epstein-Barr Virus (EBV).</a:t>
            </a:r>
            <a:endParaRPr lang="en-US" sz="1300">
              <a:solidFill>
                <a:srgbClr val="FFFFFF"/>
              </a:solidFill>
            </a:endParaRPr>
          </a:p>
        </p:txBody>
      </p:sp>
    </p:spTree>
    <p:extLst>
      <p:ext uri="{BB962C8B-B14F-4D97-AF65-F5344CB8AC3E}">
        <p14:creationId xmlns:p14="http://schemas.microsoft.com/office/powerpoint/2010/main" val="3113425513"/>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Lock with a love heart">
            <a:extLst>
              <a:ext uri="{FF2B5EF4-FFF2-40B4-BE49-F238E27FC236}">
                <a16:creationId xmlns:a16="http://schemas.microsoft.com/office/drawing/2014/main" id="{17F70991-0D68-47BC-F468-31692872C70E}"/>
              </a:ext>
            </a:extLst>
          </p:cNvPr>
          <p:cNvPicPr>
            <a:picLocks noChangeAspect="1"/>
          </p:cNvPicPr>
          <p:nvPr/>
        </p:nvPicPr>
        <p:blipFill rotWithShape="1">
          <a:blip r:embed="rId2"/>
          <a:srcRect l="19212" r="18662"/>
          <a:stretch/>
        </p:blipFill>
        <p:spPr>
          <a:xfrm>
            <a:off x="1" y="10"/>
            <a:ext cx="7574440" cy="6857990"/>
          </a:xfrm>
          <a:prstGeom prst="rect">
            <a:avLst/>
          </a:prstGeom>
        </p:spPr>
      </p:pic>
      <p:sp>
        <p:nvSpPr>
          <p:cNvPr id="11"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467598A-695C-4879-46E1-8DB008AA94C4}"/>
              </a:ext>
            </a:extLst>
          </p:cNvPr>
          <p:cNvSpPr>
            <a:spLocks noGrp="1"/>
          </p:cNvSpPr>
          <p:nvPr>
            <p:ph type="title"/>
          </p:nvPr>
        </p:nvSpPr>
        <p:spPr>
          <a:xfrm>
            <a:off x="541867" y="787400"/>
            <a:ext cx="7145866" cy="778933"/>
          </a:xfrm>
        </p:spPr>
        <p:txBody>
          <a:bodyPr anchor="ctr">
            <a:normAutofit/>
          </a:bodyPr>
          <a:lstStyle/>
          <a:p>
            <a:r>
              <a:rPr lang="en-HK" sz="3200">
                <a:solidFill>
                  <a:srgbClr val="FEFFFF"/>
                </a:solidFill>
              </a:rPr>
              <a:t>Traumatic Loss</a:t>
            </a:r>
            <a:endParaRPr lang="en-US" sz="3200">
              <a:solidFill>
                <a:srgbClr val="FEFFFF"/>
              </a:solidFill>
            </a:endParaRPr>
          </a:p>
        </p:txBody>
      </p:sp>
      <p:sp>
        <p:nvSpPr>
          <p:cNvPr id="3" name="Content Placeholder 2">
            <a:extLst>
              <a:ext uri="{FF2B5EF4-FFF2-40B4-BE49-F238E27FC236}">
                <a16:creationId xmlns:a16="http://schemas.microsoft.com/office/drawing/2014/main" id="{1AFC34CD-9F49-398B-11BF-BED6412C025E}"/>
              </a:ext>
            </a:extLst>
          </p:cNvPr>
          <p:cNvSpPr>
            <a:spLocks noGrp="1"/>
          </p:cNvSpPr>
          <p:nvPr>
            <p:ph idx="1"/>
          </p:nvPr>
        </p:nvSpPr>
        <p:spPr>
          <a:xfrm>
            <a:off x="7860770" y="2017668"/>
            <a:ext cx="3750205" cy="3857816"/>
          </a:xfrm>
        </p:spPr>
        <p:txBody>
          <a:bodyPr>
            <a:normAutofit lnSpcReduction="10000"/>
          </a:bodyPr>
          <a:lstStyle/>
          <a:p>
            <a:pPr>
              <a:lnSpc>
                <a:spcPct val="90000"/>
              </a:lnSpc>
            </a:pPr>
            <a:r>
              <a:rPr lang="en-HK" sz="1400">
                <a:solidFill>
                  <a:schemeClr val="tx1">
                    <a:lumMod val="95000"/>
                    <a:lumOff val="5000"/>
                  </a:schemeClr>
                </a:solidFill>
              </a:rPr>
              <a:t>Traumatic loss is the most obvious reason for depression </a:t>
            </a:r>
          </a:p>
          <a:p>
            <a:pPr lvl="1">
              <a:lnSpc>
                <a:spcPct val="90000"/>
              </a:lnSpc>
            </a:pPr>
            <a:r>
              <a:rPr lang="en-HK" sz="1400" b="1">
                <a:solidFill>
                  <a:schemeClr val="tx1">
                    <a:lumMod val="95000"/>
                    <a:lumOff val="5000"/>
                  </a:schemeClr>
                </a:solidFill>
              </a:rPr>
              <a:t>Loss of a loved one</a:t>
            </a:r>
            <a:r>
              <a:rPr lang="en-HK" sz="1400">
                <a:solidFill>
                  <a:schemeClr val="tx1">
                    <a:lumMod val="95000"/>
                    <a:lumOff val="5000"/>
                  </a:schemeClr>
                </a:solidFill>
              </a:rPr>
              <a:t>: The death of a family member or other loved one </a:t>
            </a:r>
          </a:p>
          <a:p>
            <a:pPr lvl="1">
              <a:lnSpc>
                <a:spcPct val="90000"/>
              </a:lnSpc>
            </a:pPr>
            <a:r>
              <a:rPr lang="en-HK" sz="1400" b="1">
                <a:solidFill>
                  <a:schemeClr val="tx1">
                    <a:lumMod val="95000"/>
                    <a:lumOff val="5000"/>
                  </a:schemeClr>
                </a:solidFill>
              </a:rPr>
              <a:t>Loss of trust and close relationship</a:t>
            </a:r>
            <a:r>
              <a:rPr lang="en-HK" sz="1400">
                <a:solidFill>
                  <a:schemeClr val="tx1">
                    <a:lumMod val="95000"/>
                    <a:lumOff val="5000"/>
                  </a:schemeClr>
                </a:solidFill>
              </a:rPr>
              <a:t>: Finding out your spouse cheated on you </a:t>
            </a:r>
          </a:p>
          <a:p>
            <a:pPr lvl="1">
              <a:lnSpc>
                <a:spcPct val="90000"/>
              </a:lnSpc>
            </a:pPr>
            <a:r>
              <a:rPr lang="en-HK" sz="1400" b="1">
                <a:solidFill>
                  <a:schemeClr val="tx1">
                    <a:lumMod val="95000"/>
                    <a:lumOff val="5000"/>
                  </a:schemeClr>
                </a:solidFill>
              </a:rPr>
              <a:t>Loss of security and identity</a:t>
            </a:r>
            <a:r>
              <a:rPr lang="en-HK" sz="1400">
                <a:solidFill>
                  <a:schemeClr val="tx1">
                    <a:lumMod val="95000"/>
                    <a:lumOff val="5000"/>
                  </a:schemeClr>
                </a:solidFill>
              </a:rPr>
              <a:t>: Getting fired from a job that was the center of your life </a:t>
            </a:r>
          </a:p>
          <a:p>
            <a:pPr lvl="1">
              <a:lnSpc>
                <a:spcPct val="90000"/>
              </a:lnSpc>
            </a:pPr>
            <a:r>
              <a:rPr lang="en-HK" sz="1400" b="1">
                <a:solidFill>
                  <a:schemeClr val="tx1">
                    <a:lumMod val="95000"/>
                    <a:lumOff val="5000"/>
                  </a:schemeClr>
                </a:solidFill>
              </a:rPr>
              <a:t>Loss of faith</a:t>
            </a:r>
            <a:r>
              <a:rPr lang="en-HK" sz="1400">
                <a:solidFill>
                  <a:schemeClr val="tx1">
                    <a:lumMod val="95000"/>
                    <a:lumOff val="5000"/>
                  </a:schemeClr>
                </a:solidFill>
              </a:rPr>
              <a:t>: Suffering a huge injustice that makes you decide the universe is cruel </a:t>
            </a:r>
          </a:p>
          <a:p>
            <a:pPr lvl="1">
              <a:lnSpc>
                <a:spcPct val="90000"/>
              </a:lnSpc>
            </a:pPr>
            <a:r>
              <a:rPr lang="en-HK" sz="1400" b="1">
                <a:solidFill>
                  <a:schemeClr val="tx1">
                    <a:lumMod val="95000"/>
                    <a:lumOff val="5000"/>
                  </a:schemeClr>
                </a:solidFill>
              </a:rPr>
              <a:t>Loss of your future</a:t>
            </a:r>
            <a:r>
              <a:rPr lang="en-HK" sz="1400">
                <a:solidFill>
                  <a:schemeClr val="tx1">
                    <a:lumMod val="95000"/>
                    <a:lumOff val="5000"/>
                  </a:schemeClr>
                </a:solidFill>
              </a:rPr>
              <a:t>: Having reason to believe you will die soon (loss of your future)</a:t>
            </a:r>
            <a:endParaRPr lang="en-US" sz="1400">
              <a:solidFill>
                <a:schemeClr val="tx1">
                  <a:lumMod val="95000"/>
                  <a:lumOff val="5000"/>
                </a:schemeClr>
              </a:solidFill>
            </a:endParaRPr>
          </a:p>
        </p:txBody>
      </p:sp>
    </p:spTree>
    <p:extLst>
      <p:ext uri="{BB962C8B-B14F-4D97-AF65-F5344CB8AC3E}">
        <p14:creationId xmlns:p14="http://schemas.microsoft.com/office/powerpoint/2010/main" val="2697966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879851-1A1D-4246-AAA1-C484E85833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ight bulb on yellow background with sketched light beams and cord">
            <a:extLst>
              <a:ext uri="{FF2B5EF4-FFF2-40B4-BE49-F238E27FC236}">
                <a16:creationId xmlns:a16="http://schemas.microsoft.com/office/drawing/2014/main" id="{ADEDB4EE-B525-2FFB-9EA2-9A0358056978}"/>
              </a:ext>
            </a:extLst>
          </p:cNvPr>
          <p:cNvPicPr>
            <a:picLocks noChangeAspect="1"/>
          </p:cNvPicPr>
          <p:nvPr/>
        </p:nvPicPr>
        <p:blipFill rotWithShape="1">
          <a:blip r:embed="rId2">
            <a:alphaModFix amt="35000"/>
          </a:blip>
          <a:srcRect t="8537"/>
          <a:stretch/>
        </p:blipFill>
        <p:spPr>
          <a:xfrm>
            <a:off x="-8825" y="-5610"/>
            <a:ext cx="12192000" cy="6858000"/>
          </a:xfrm>
          <a:prstGeom prst="rect">
            <a:avLst/>
          </a:prstGeom>
        </p:spPr>
      </p:pic>
      <p:sp>
        <p:nvSpPr>
          <p:cNvPr id="2" name="Title 1">
            <a:extLst>
              <a:ext uri="{FF2B5EF4-FFF2-40B4-BE49-F238E27FC236}">
                <a16:creationId xmlns:a16="http://schemas.microsoft.com/office/drawing/2014/main" id="{CE1EA786-3E29-1E42-C003-D360892C94CA}"/>
              </a:ext>
            </a:extLst>
          </p:cNvPr>
          <p:cNvSpPr>
            <a:spLocks noGrp="1"/>
          </p:cNvSpPr>
          <p:nvPr>
            <p:ph type="title"/>
          </p:nvPr>
        </p:nvSpPr>
        <p:spPr>
          <a:xfrm>
            <a:off x="2592925" y="624110"/>
            <a:ext cx="8911687" cy="1280890"/>
          </a:xfrm>
        </p:spPr>
        <p:txBody>
          <a:bodyPr>
            <a:normAutofit/>
          </a:bodyPr>
          <a:lstStyle/>
          <a:p>
            <a:r>
              <a:rPr lang="en-HK">
                <a:solidFill>
                  <a:srgbClr val="FFFFFF"/>
                </a:solidFill>
              </a:rPr>
              <a:t>Traumatic Loss</a:t>
            </a:r>
            <a:endParaRPr lang="en-US">
              <a:solidFill>
                <a:srgbClr val="FFFFFF"/>
              </a:solidFill>
            </a:endParaRPr>
          </a:p>
        </p:txBody>
      </p:sp>
      <p:sp>
        <p:nvSpPr>
          <p:cNvPr id="3" name="Content Placeholder 2">
            <a:extLst>
              <a:ext uri="{FF2B5EF4-FFF2-40B4-BE49-F238E27FC236}">
                <a16:creationId xmlns:a16="http://schemas.microsoft.com/office/drawing/2014/main" id="{F2EF913D-B225-1712-A8A1-37113FF69E03}"/>
              </a:ext>
            </a:extLst>
          </p:cNvPr>
          <p:cNvSpPr>
            <a:spLocks noGrp="1"/>
          </p:cNvSpPr>
          <p:nvPr>
            <p:ph idx="1"/>
          </p:nvPr>
        </p:nvSpPr>
        <p:spPr>
          <a:xfrm>
            <a:off x="2589212" y="2133600"/>
            <a:ext cx="8915400" cy="3777622"/>
          </a:xfrm>
        </p:spPr>
        <p:txBody>
          <a:bodyPr>
            <a:normAutofit/>
          </a:bodyPr>
          <a:lstStyle/>
          <a:p>
            <a:pPr>
              <a:buClr>
                <a:srgbClr val="F5E835"/>
              </a:buClr>
            </a:pPr>
            <a:r>
              <a:rPr lang="en-HK" dirty="0"/>
              <a:t>These traumatic emotions can create micro-strokes in the brain, which scar the brain tissue on a level so small that current brain scans cannot detect them. </a:t>
            </a:r>
            <a:endParaRPr lang="en-HK"/>
          </a:p>
          <a:p>
            <a:pPr>
              <a:buClr>
                <a:srgbClr val="F5E835"/>
              </a:buClr>
            </a:pPr>
            <a:r>
              <a:rPr lang="en-HK" dirty="0"/>
              <a:t>The news of a traumatic loss makes our brain shut down the emotional </a:t>
            </a:r>
            <a:r>
              <a:rPr lang="en-HK" dirty="0" err="1"/>
              <a:t>center</a:t>
            </a:r>
            <a:r>
              <a:rPr lang="en-HK" dirty="0"/>
              <a:t> as a way to protect us from too much pain at once. It’s kind of like putting up a wall against an attack. This is why depressed people also feel numb and pessimistic. </a:t>
            </a:r>
            <a:endParaRPr lang="en-HK"/>
          </a:p>
          <a:p>
            <a:pPr>
              <a:buClr>
                <a:srgbClr val="F5E835"/>
              </a:buClr>
            </a:pPr>
            <a:r>
              <a:rPr lang="en-HK" dirty="0"/>
              <a:t>The good news though is that we can rebuild our mental resources and heal our depression.</a:t>
            </a:r>
            <a:endParaRPr lang="en-US"/>
          </a:p>
        </p:txBody>
      </p:sp>
    </p:spTree>
    <p:extLst>
      <p:ext uri="{BB962C8B-B14F-4D97-AF65-F5344CB8AC3E}">
        <p14:creationId xmlns:p14="http://schemas.microsoft.com/office/powerpoint/2010/main" val="39261411"/>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6AFD431-09B7-42CA-BF39-9FE5DBE5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711C96E-3D2D-48C8-AAB9-C1CB02D1D5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accent1">
              <a:alpha val="30000"/>
            </a:schemeClr>
          </a:solidFill>
        </p:grpSpPr>
        <p:sp>
          <p:nvSpPr>
            <p:cNvPr id="11" name="Freeform 11">
              <a:extLst>
                <a:ext uri="{FF2B5EF4-FFF2-40B4-BE49-F238E27FC236}">
                  <a16:creationId xmlns:a16="http://schemas.microsoft.com/office/drawing/2014/main" id="{0D18AF42-7CD5-4754-91D4-1BE53B5D1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2" name="Freeform 12">
              <a:extLst>
                <a:ext uri="{FF2B5EF4-FFF2-40B4-BE49-F238E27FC236}">
                  <a16:creationId xmlns:a16="http://schemas.microsoft.com/office/drawing/2014/main" id="{A28C8F1A-9407-4D67-8250-D8923BC6D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3" name="Freeform 13">
              <a:extLst>
                <a:ext uri="{FF2B5EF4-FFF2-40B4-BE49-F238E27FC236}">
                  <a16:creationId xmlns:a16="http://schemas.microsoft.com/office/drawing/2014/main" id="{5CE0A2B0-F7F1-442C-A287-CD6F729E2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4" name="Freeform 14">
              <a:extLst>
                <a:ext uri="{FF2B5EF4-FFF2-40B4-BE49-F238E27FC236}">
                  <a16:creationId xmlns:a16="http://schemas.microsoft.com/office/drawing/2014/main" id="{9E69CFA3-AE12-4EAF-A3A1-564BEEFEF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5" name="Freeform 15">
              <a:extLst>
                <a:ext uri="{FF2B5EF4-FFF2-40B4-BE49-F238E27FC236}">
                  <a16:creationId xmlns:a16="http://schemas.microsoft.com/office/drawing/2014/main" id="{ECB64037-2AE8-4CA9-AD8E-7ACC8618F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6" name="Freeform 16">
              <a:extLst>
                <a:ext uri="{FF2B5EF4-FFF2-40B4-BE49-F238E27FC236}">
                  <a16:creationId xmlns:a16="http://schemas.microsoft.com/office/drawing/2014/main" id="{8D319B10-EE8E-453F-A137-D7EEFA2089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7" name="Freeform 17">
              <a:extLst>
                <a:ext uri="{FF2B5EF4-FFF2-40B4-BE49-F238E27FC236}">
                  <a16:creationId xmlns:a16="http://schemas.microsoft.com/office/drawing/2014/main" id="{3283F486-509C-4A42-8EED-794A991D2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18" name="Freeform 18">
              <a:extLst>
                <a:ext uri="{FF2B5EF4-FFF2-40B4-BE49-F238E27FC236}">
                  <a16:creationId xmlns:a16="http://schemas.microsoft.com/office/drawing/2014/main" id="{EBBFBB12-E756-4386-9C17-CA5743838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19" name="Freeform 19">
              <a:extLst>
                <a:ext uri="{FF2B5EF4-FFF2-40B4-BE49-F238E27FC236}">
                  <a16:creationId xmlns:a16="http://schemas.microsoft.com/office/drawing/2014/main" id="{7ADD0E7E-F4A6-4B3F-8A2F-BCBFAFBA23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0" name="Freeform 20">
              <a:extLst>
                <a:ext uri="{FF2B5EF4-FFF2-40B4-BE49-F238E27FC236}">
                  <a16:creationId xmlns:a16="http://schemas.microsoft.com/office/drawing/2014/main" id="{C19FCFB7-5E71-4197-8EC7-2ACB6DB02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1" name="Freeform 21">
              <a:extLst>
                <a:ext uri="{FF2B5EF4-FFF2-40B4-BE49-F238E27FC236}">
                  <a16:creationId xmlns:a16="http://schemas.microsoft.com/office/drawing/2014/main" id="{EAA533FE-4903-48DD-A921-421A9C44AF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2" name="Freeform 22">
              <a:extLst>
                <a:ext uri="{FF2B5EF4-FFF2-40B4-BE49-F238E27FC236}">
                  <a16:creationId xmlns:a16="http://schemas.microsoft.com/office/drawing/2014/main" id="{54CC5D8E-0D6C-4021-B84E-5D6182C0E1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 name="Title 1">
            <a:extLst>
              <a:ext uri="{FF2B5EF4-FFF2-40B4-BE49-F238E27FC236}">
                <a16:creationId xmlns:a16="http://schemas.microsoft.com/office/drawing/2014/main" id="{87DA2A17-1D58-CB19-901B-ED8CD2A2DAEF}"/>
              </a:ext>
            </a:extLst>
          </p:cNvPr>
          <p:cNvSpPr>
            <a:spLocks noGrp="1"/>
          </p:cNvSpPr>
          <p:nvPr>
            <p:ph type="title"/>
          </p:nvPr>
        </p:nvSpPr>
        <p:spPr>
          <a:xfrm>
            <a:off x="7839756" y="1159566"/>
            <a:ext cx="3662939" cy="4568264"/>
          </a:xfrm>
        </p:spPr>
        <p:txBody>
          <a:bodyPr anchor="ctr">
            <a:normAutofit/>
          </a:bodyPr>
          <a:lstStyle/>
          <a:p>
            <a:r>
              <a:rPr lang="en-HK">
                <a:solidFill>
                  <a:schemeClr val="tx1"/>
                </a:solidFill>
              </a:rPr>
              <a:t>Traumatic Stress</a:t>
            </a:r>
            <a:endParaRPr lang="en-US">
              <a:solidFill>
                <a:schemeClr val="tx1"/>
              </a:solidFill>
            </a:endParaRPr>
          </a:p>
        </p:txBody>
      </p:sp>
      <p:sp>
        <p:nvSpPr>
          <p:cNvPr id="24" name="Freeform 6">
            <a:extLst>
              <a:ext uri="{FF2B5EF4-FFF2-40B4-BE49-F238E27FC236}">
                <a16:creationId xmlns:a16="http://schemas.microsoft.com/office/drawing/2014/main" id="{E7D63BAB-D0DB-4F66-92F9-4D2E0A2E5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643468"/>
            <a:ext cx="7560245" cy="5571066"/>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3" name="Content Placeholder 2">
            <a:extLst>
              <a:ext uri="{FF2B5EF4-FFF2-40B4-BE49-F238E27FC236}">
                <a16:creationId xmlns:a16="http://schemas.microsoft.com/office/drawing/2014/main" id="{A41C5B82-CDD1-8342-7A02-4029527A0986}"/>
              </a:ext>
            </a:extLst>
          </p:cNvPr>
          <p:cNvSpPr>
            <a:spLocks noGrp="1"/>
          </p:cNvSpPr>
          <p:nvPr>
            <p:ph idx="1"/>
          </p:nvPr>
        </p:nvSpPr>
        <p:spPr>
          <a:xfrm>
            <a:off x="637310" y="1286934"/>
            <a:ext cx="5292436" cy="4284134"/>
          </a:xfrm>
        </p:spPr>
        <p:txBody>
          <a:bodyPr anchor="ctr">
            <a:normAutofit fontScale="92500" lnSpcReduction="10000"/>
          </a:bodyPr>
          <a:lstStyle/>
          <a:p>
            <a:pPr>
              <a:lnSpc>
                <a:spcPct val="90000"/>
              </a:lnSpc>
            </a:pPr>
            <a:r>
              <a:rPr lang="en-HK" sz="1700">
                <a:solidFill>
                  <a:srgbClr val="FFFFFF"/>
                </a:solidFill>
              </a:rPr>
              <a:t>Another major cause of depression is severe stress sustained over long periods of time. Examples include: </a:t>
            </a:r>
          </a:p>
          <a:p>
            <a:pPr lvl="1">
              <a:lnSpc>
                <a:spcPct val="90000"/>
              </a:lnSpc>
            </a:pPr>
            <a:r>
              <a:rPr lang="en-HK" sz="1700">
                <a:solidFill>
                  <a:srgbClr val="FFFFFF"/>
                </a:solidFill>
              </a:rPr>
              <a:t>Being unemployed for many months and constantly worrying about how you will pay the bills </a:t>
            </a:r>
          </a:p>
          <a:p>
            <a:pPr lvl="1">
              <a:lnSpc>
                <a:spcPct val="90000"/>
              </a:lnSpc>
            </a:pPr>
            <a:r>
              <a:rPr lang="en-HK" sz="1700">
                <a:solidFill>
                  <a:srgbClr val="FFFFFF"/>
                </a:solidFill>
              </a:rPr>
              <a:t>Going through a combative divorce </a:t>
            </a:r>
          </a:p>
          <a:p>
            <a:pPr lvl="1">
              <a:lnSpc>
                <a:spcPct val="90000"/>
              </a:lnSpc>
            </a:pPr>
            <a:r>
              <a:rPr lang="en-HK" sz="1700">
                <a:solidFill>
                  <a:srgbClr val="FFFFFF"/>
                </a:solidFill>
              </a:rPr>
              <a:t>Enduring a major illness that makes you feel afraid and helpless </a:t>
            </a:r>
          </a:p>
          <a:p>
            <a:pPr>
              <a:lnSpc>
                <a:spcPct val="90000"/>
              </a:lnSpc>
            </a:pPr>
            <a:r>
              <a:rPr lang="en-HK" sz="1700">
                <a:solidFill>
                  <a:srgbClr val="FFFFFF"/>
                </a:solidFill>
              </a:rPr>
              <a:t>Well-intentioned people might tell to a depressed person “have perspective”. </a:t>
            </a:r>
          </a:p>
          <a:p>
            <a:pPr lvl="1">
              <a:lnSpc>
                <a:spcPct val="90000"/>
              </a:lnSpc>
            </a:pPr>
            <a:r>
              <a:rPr lang="en-HK" sz="1700">
                <a:solidFill>
                  <a:srgbClr val="FFFFFF"/>
                </a:solidFill>
              </a:rPr>
              <a:t>For example, they might tell you that there are starving children in Arica, or that at least you still have your arms and legs. </a:t>
            </a:r>
          </a:p>
          <a:p>
            <a:pPr lvl="1">
              <a:lnSpc>
                <a:spcPct val="90000"/>
              </a:lnSpc>
            </a:pPr>
            <a:r>
              <a:rPr lang="en-HK" sz="1700">
                <a:solidFill>
                  <a:srgbClr val="FFFFFF"/>
                </a:solidFill>
              </a:rPr>
              <a:t>But logic like this doesn’t always help with our emotional experience of a situation.</a:t>
            </a:r>
            <a:endParaRPr lang="en-US" sz="1700">
              <a:solidFill>
                <a:srgbClr val="FFFFFF"/>
              </a:solidFill>
            </a:endParaRPr>
          </a:p>
        </p:txBody>
      </p:sp>
    </p:spTree>
    <p:extLst>
      <p:ext uri="{BB962C8B-B14F-4D97-AF65-F5344CB8AC3E}">
        <p14:creationId xmlns:p14="http://schemas.microsoft.com/office/powerpoint/2010/main" val="717019575"/>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F612AE-A7D8-6511-090E-2FA1B8C397E9}"/>
              </a:ext>
            </a:extLst>
          </p:cNvPr>
          <p:cNvSpPr>
            <a:spLocks noGrp="1"/>
          </p:cNvSpPr>
          <p:nvPr>
            <p:ph type="title"/>
          </p:nvPr>
        </p:nvSpPr>
        <p:spPr>
          <a:xfrm>
            <a:off x="1259893" y="3101093"/>
            <a:ext cx="2454052" cy="3029344"/>
          </a:xfrm>
        </p:spPr>
        <p:txBody>
          <a:bodyPr>
            <a:normAutofit/>
          </a:bodyPr>
          <a:lstStyle/>
          <a:p>
            <a:r>
              <a:rPr lang="en-HK" sz="3200">
                <a:solidFill>
                  <a:schemeClr val="bg1"/>
                </a:solidFill>
              </a:rPr>
              <a:t>Traumatic Stress</a:t>
            </a:r>
            <a:endParaRPr lang="en-US" sz="3200">
              <a:solidFill>
                <a:schemeClr val="bg1"/>
              </a:solidFill>
            </a:endParaRPr>
          </a:p>
        </p:txBody>
      </p:sp>
      <p:sp>
        <p:nvSpPr>
          <p:cNvPr id="1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3"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D214807-3CF4-85E0-9333-37E1157F3A4E}"/>
              </a:ext>
            </a:extLst>
          </p:cNvPr>
          <p:cNvGraphicFramePr>
            <a:graphicFrameLocks noGrp="1"/>
          </p:cNvGraphicFramePr>
          <p:nvPr>
            <p:ph idx="1"/>
            <p:extLst>
              <p:ext uri="{D42A27DB-BD31-4B8C-83A1-F6EECF244321}">
                <p14:modId xmlns:p14="http://schemas.microsoft.com/office/powerpoint/2010/main" val="1067295154"/>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8522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White stones balanced in a stack">
            <a:extLst>
              <a:ext uri="{FF2B5EF4-FFF2-40B4-BE49-F238E27FC236}">
                <a16:creationId xmlns:a16="http://schemas.microsoft.com/office/drawing/2014/main" id="{872653E0-2157-8033-4AFF-173B64B23342}"/>
              </a:ext>
            </a:extLst>
          </p:cNvPr>
          <p:cNvPicPr>
            <a:picLocks noChangeAspect="1"/>
          </p:cNvPicPr>
          <p:nvPr/>
        </p:nvPicPr>
        <p:blipFill rotWithShape="1">
          <a:blip r:embed="rId2"/>
          <a:srcRect l="26277" r="-1" b="-1"/>
          <a:stretch/>
        </p:blipFill>
        <p:spPr>
          <a:xfrm>
            <a:off x="1" y="10"/>
            <a:ext cx="7574440" cy="6857990"/>
          </a:xfrm>
          <a:prstGeom prst="rect">
            <a:avLst/>
          </a:prstGeom>
        </p:spPr>
      </p:pic>
      <p:sp>
        <p:nvSpPr>
          <p:cNvPr id="11"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706B6F7-FC65-0288-BF7B-2021D0BC408A}"/>
              </a:ext>
            </a:extLst>
          </p:cNvPr>
          <p:cNvSpPr>
            <a:spLocks noGrp="1"/>
          </p:cNvSpPr>
          <p:nvPr>
            <p:ph type="title"/>
          </p:nvPr>
        </p:nvSpPr>
        <p:spPr>
          <a:xfrm>
            <a:off x="541867" y="787400"/>
            <a:ext cx="7145866" cy="778933"/>
          </a:xfrm>
        </p:spPr>
        <p:txBody>
          <a:bodyPr anchor="ctr">
            <a:normAutofit/>
          </a:bodyPr>
          <a:lstStyle/>
          <a:p>
            <a:r>
              <a:rPr lang="en-HK" sz="3200">
                <a:solidFill>
                  <a:srgbClr val="FEFFFF"/>
                </a:solidFill>
              </a:rPr>
              <a:t>Heavy Metals and Other Toxins</a:t>
            </a:r>
            <a:endParaRPr lang="en-US" sz="3200">
              <a:solidFill>
                <a:srgbClr val="FEFFFF"/>
              </a:solidFill>
            </a:endParaRPr>
          </a:p>
        </p:txBody>
      </p:sp>
      <p:sp>
        <p:nvSpPr>
          <p:cNvPr id="3" name="Content Placeholder 2">
            <a:extLst>
              <a:ext uri="{FF2B5EF4-FFF2-40B4-BE49-F238E27FC236}">
                <a16:creationId xmlns:a16="http://schemas.microsoft.com/office/drawing/2014/main" id="{9F24EA26-F332-9920-C018-D11D7FE281E8}"/>
              </a:ext>
            </a:extLst>
          </p:cNvPr>
          <p:cNvSpPr>
            <a:spLocks noGrp="1"/>
          </p:cNvSpPr>
          <p:nvPr>
            <p:ph idx="1"/>
          </p:nvPr>
        </p:nvSpPr>
        <p:spPr>
          <a:xfrm>
            <a:off x="7860770" y="2017668"/>
            <a:ext cx="3750205" cy="3857816"/>
          </a:xfrm>
        </p:spPr>
        <p:txBody>
          <a:bodyPr>
            <a:normAutofit/>
          </a:bodyPr>
          <a:lstStyle/>
          <a:p>
            <a:pPr>
              <a:lnSpc>
                <a:spcPct val="90000"/>
              </a:lnSpc>
            </a:pPr>
            <a:r>
              <a:rPr lang="en-HK" sz="1500">
                <a:solidFill>
                  <a:schemeClr val="tx1">
                    <a:lumMod val="95000"/>
                    <a:lumOff val="5000"/>
                  </a:schemeClr>
                </a:solidFill>
              </a:rPr>
              <a:t>Another type of depression happens to people where it seems like everything is perfect. They have a loving family, a great job, a beautiful house, and they feel gratitude for all of it. </a:t>
            </a:r>
          </a:p>
          <a:p>
            <a:pPr>
              <a:lnSpc>
                <a:spcPct val="90000"/>
              </a:lnSpc>
            </a:pPr>
            <a:r>
              <a:rPr lang="en-HK" sz="1500">
                <a:solidFill>
                  <a:schemeClr val="tx1">
                    <a:lumMod val="95000"/>
                    <a:lumOff val="5000"/>
                  </a:schemeClr>
                </a:solidFill>
              </a:rPr>
              <a:t>Yet, somehow, an unexplainable cloud of depression arrives and looms over everything. It makes them feel like something is missing, and they feel unable to get out of bed. </a:t>
            </a:r>
          </a:p>
          <a:p>
            <a:pPr>
              <a:lnSpc>
                <a:spcPct val="90000"/>
              </a:lnSpc>
            </a:pPr>
            <a:r>
              <a:rPr lang="en-HK" sz="1500">
                <a:solidFill>
                  <a:schemeClr val="tx1">
                    <a:lumMod val="95000"/>
                    <a:lumOff val="5000"/>
                  </a:schemeClr>
                </a:solidFill>
              </a:rPr>
              <a:t>The people around them can’t understand, saying things like “You’ve got everything so good! How can you be depressed?”</a:t>
            </a:r>
            <a:endParaRPr lang="en-US" sz="1500">
              <a:solidFill>
                <a:schemeClr val="tx1">
                  <a:lumMod val="95000"/>
                  <a:lumOff val="5000"/>
                </a:schemeClr>
              </a:solidFill>
            </a:endParaRPr>
          </a:p>
        </p:txBody>
      </p:sp>
    </p:spTree>
    <p:extLst>
      <p:ext uri="{BB962C8B-B14F-4D97-AF65-F5344CB8AC3E}">
        <p14:creationId xmlns:p14="http://schemas.microsoft.com/office/powerpoint/2010/main" val="329425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879851-1A1D-4246-AAA1-C484E85833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umbbells on a gym floor">
            <a:extLst>
              <a:ext uri="{FF2B5EF4-FFF2-40B4-BE49-F238E27FC236}">
                <a16:creationId xmlns:a16="http://schemas.microsoft.com/office/drawing/2014/main" id="{9C27DF3B-975A-FA23-F80E-C897FB49A4B9}"/>
              </a:ext>
            </a:extLst>
          </p:cNvPr>
          <p:cNvPicPr>
            <a:picLocks noChangeAspect="1"/>
          </p:cNvPicPr>
          <p:nvPr/>
        </p:nvPicPr>
        <p:blipFill rotWithShape="1">
          <a:blip r:embed="rId2">
            <a:alphaModFix amt="35000"/>
          </a:blip>
          <a:srcRect b="15094"/>
          <a:stretch/>
        </p:blipFill>
        <p:spPr>
          <a:xfrm>
            <a:off x="-8825" y="-5610"/>
            <a:ext cx="12192000" cy="6858000"/>
          </a:xfrm>
          <a:prstGeom prst="rect">
            <a:avLst/>
          </a:prstGeom>
        </p:spPr>
      </p:pic>
      <p:sp>
        <p:nvSpPr>
          <p:cNvPr id="2" name="Title 1">
            <a:extLst>
              <a:ext uri="{FF2B5EF4-FFF2-40B4-BE49-F238E27FC236}">
                <a16:creationId xmlns:a16="http://schemas.microsoft.com/office/drawing/2014/main" id="{F810A01A-3599-6639-2163-D1A0DAC49458}"/>
              </a:ext>
            </a:extLst>
          </p:cNvPr>
          <p:cNvSpPr>
            <a:spLocks noGrp="1"/>
          </p:cNvSpPr>
          <p:nvPr>
            <p:ph type="title"/>
          </p:nvPr>
        </p:nvSpPr>
        <p:spPr>
          <a:xfrm>
            <a:off x="2592925" y="624110"/>
            <a:ext cx="8911687" cy="1280890"/>
          </a:xfrm>
        </p:spPr>
        <p:txBody>
          <a:bodyPr>
            <a:normAutofit/>
          </a:bodyPr>
          <a:lstStyle/>
          <a:p>
            <a:r>
              <a:rPr lang="en-HK">
                <a:solidFill>
                  <a:srgbClr val="FFFFFF"/>
                </a:solidFill>
              </a:rPr>
              <a:t>Heavy Metals and Other Toxins</a:t>
            </a:r>
            <a:endParaRPr lang="en-US">
              <a:solidFill>
                <a:srgbClr val="FFFFFF"/>
              </a:solidFill>
            </a:endParaRPr>
          </a:p>
        </p:txBody>
      </p:sp>
      <p:sp>
        <p:nvSpPr>
          <p:cNvPr id="3" name="Content Placeholder 2">
            <a:extLst>
              <a:ext uri="{FF2B5EF4-FFF2-40B4-BE49-F238E27FC236}">
                <a16:creationId xmlns:a16="http://schemas.microsoft.com/office/drawing/2014/main" id="{9EDEFACA-0FA1-C2AB-65E3-9653BACF9F1F}"/>
              </a:ext>
            </a:extLst>
          </p:cNvPr>
          <p:cNvSpPr>
            <a:spLocks noGrp="1"/>
          </p:cNvSpPr>
          <p:nvPr>
            <p:ph idx="1"/>
          </p:nvPr>
        </p:nvSpPr>
        <p:spPr>
          <a:xfrm>
            <a:off x="2589212" y="2133600"/>
            <a:ext cx="8915400" cy="3777622"/>
          </a:xfrm>
        </p:spPr>
        <p:txBody>
          <a:bodyPr>
            <a:normAutofit/>
          </a:bodyPr>
          <a:lstStyle/>
          <a:p>
            <a:r>
              <a:rPr lang="en-HK" dirty="0"/>
              <a:t>This type of depression is due heavy metals, such as mercury, </a:t>
            </a:r>
            <a:r>
              <a:rPr lang="en-HK" dirty="0" err="1"/>
              <a:t>aluminum</a:t>
            </a:r>
            <a:r>
              <a:rPr lang="en-HK" dirty="0"/>
              <a:t>, and copper, being in the central area of the brain. </a:t>
            </a:r>
          </a:p>
          <a:p>
            <a:r>
              <a:rPr lang="en-HK" dirty="0"/>
              <a:t>People accumulate heavy metals through daily life. Seafood often contains mercury, soda cans have </a:t>
            </a:r>
            <a:r>
              <a:rPr lang="en-HK" dirty="0" err="1"/>
              <a:t>aluminum</a:t>
            </a:r>
            <a:r>
              <a:rPr lang="en-HK" dirty="0"/>
              <a:t>, and your tap water might come from copper pipes. </a:t>
            </a:r>
          </a:p>
          <a:p>
            <a:r>
              <a:rPr lang="en-HK" dirty="0"/>
              <a:t>When these heavy metals are in the brain, and the person also eats a high-fat high-protein diet, then the metals will start oxidizing, which disrupts the brain’s electrical impulse activity, which can then create depression. </a:t>
            </a:r>
          </a:p>
          <a:p>
            <a:r>
              <a:rPr lang="en-HK" dirty="0"/>
              <a:t>The oxidizing isn’t continuous either, which means you might episodes of depression randomly, with no apparent reason for each episode.</a:t>
            </a:r>
            <a:endParaRPr lang="en-US" dirty="0"/>
          </a:p>
        </p:txBody>
      </p:sp>
    </p:spTree>
    <p:extLst>
      <p:ext uri="{BB962C8B-B14F-4D97-AF65-F5344CB8AC3E}">
        <p14:creationId xmlns:p14="http://schemas.microsoft.com/office/powerpoint/2010/main" val="1633262579"/>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Bowl of cereal">
            <a:extLst>
              <a:ext uri="{FF2B5EF4-FFF2-40B4-BE49-F238E27FC236}">
                <a16:creationId xmlns:a16="http://schemas.microsoft.com/office/drawing/2014/main" id="{5D5B3ED7-3AE0-85D0-BC5F-EB6EB15BD672}"/>
              </a:ext>
            </a:extLst>
          </p:cNvPr>
          <p:cNvPicPr>
            <a:picLocks noChangeAspect="1"/>
          </p:cNvPicPr>
          <p:nvPr/>
        </p:nvPicPr>
        <p:blipFill rotWithShape="1">
          <a:blip r:embed="rId2"/>
          <a:srcRect l="8133" r="12898"/>
          <a:stretch/>
        </p:blipFill>
        <p:spPr>
          <a:xfrm>
            <a:off x="1" y="10"/>
            <a:ext cx="7574440" cy="6857990"/>
          </a:xfrm>
          <a:prstGeom prst="rect">
            <a:avLst/>
          </a:prstGeom>
        </p:spPr>
      </p:pic>
      <p:sp>
        <p:nvSpPr>
          <p:cNvPr id="11"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C195F44-76BA-BC65-52E1-AB1BEA8B9419}"/>
              </a:ext>
            </a:extLst>
          </p:cNvPr>
          <p:cNvSpPr>
            <a:spLocks noGrp="1"/>
          </p:cNvSpPr>
          <p:nvPr>
            <p:ph type="title"/>
          </p:nvPr>
        </p:nvSpPr>
        <p:spPr>
          <a:xfrm>
            <a:off x="541867" y="787400"/>
            <a:ext cx="7145866" cy="778933"/>
          </a:xfrm>
        </p:spPr>
        <p:txBody>
          <a:bodyPr anchor="ctr">
            <a:normAutofit/>
          </a:bodyPr>
          <a:lstStyle/>
          <a:p>
            <a:r>
              <a:rPr lang="en-HK" sz="3200">
                <a:solidFill>
                  <a:srgbClr val="FEFFFF"/>
                </a:solidFill>
              </a:rPr>
              <a:t>Heavy Metals and Other Toxins</a:t>
            </a:r>
            <a:endParaRPr lang="en-US" sz="3200">
              <a:solidFill>
                <a:srgbClr val="FEFFFF"/>
              </a:solidFill>
            </a:endParaRPr>
          </a:p>
        </p:txBody>
      </p:sp>
      <p:sp>
        <p:nvSpPr>
          <p:cNvPr id="3" name="Content Placeholder 2">
            <a:extLst>
              <a:ext uri="{FF2B5EF4-FFF2-40B4-BE49-F238E27FC236}">
                <a16:creationId xmlns:a16="http://schemas.microsoft.com/office/drawing/2014/main" id="{871A561C-9833-5CFE-BAB5-D32353BECE1F}"/>
              </a:ext>
            </a:extLst>
          </p:cNvPr>
          <p:cNvSpPr>
            <a:spLocks noGrp="1"/>
          </p:cNvSpPr>
          <p:nvPr>
            <p:ph idx="1"/>
          </p:nvPr>
        </p:nvSpPr>
        <p:spPr>
          <a:xfrm>
            <a:off x="7860770" y="2017668"/>
            <a:ext cx="3750205" cy="3857816"/>
          </a:xfrm>
        </p:spPr>
        <p:txBody>
          <a:bodyPr>
            <a:normAutofit fontScale="92500" lnSpcReduction="20000"/>
          </a:bodyPr>
          <a:lstStyle/>
          <a:p>
            <a:pPr>
              <a:lnSpc>
                <a:spcPct val="90000"/>
              </a:lnSpc>
            </a:pPr>
            <a:r>
              <a:rPr lang="en-HK" sz="1700">
                <a:solidFill>
                  <a:schemeClr val="tx1">
                    <a:lumMod val="95000"/>
                    <a:lumOff val="5000"/>
                  </a:schemeClr>
                </a:solidFill>
              </a:rPr>
              <a:t>Non-metal toxins can also do the same thing, and they include </a:t>
            </a:r>
          </a:p>
          <a:p>
            <a:pPr lvl="1">
              <a:lnSpc>
                <a:spcPct val="90000"/>
              </a:lnSpc>
            </a:pPr>
            <a:r>
              <a:rPr lang="en-HK" sz="1700">
                <a:solidFill>
                  <a:schemeClr val="tx1">
                    <a:lumMod val="95000"/>
                    <a:lumOff val="5000"/>
                  </a:schemeClr>
                </a:solidFill>
              </a:rPr>
              <a:t>Pesticides and herbicides: These in are the air near a farm, non-organic food, parks </a:t>
            </a:r>
          </a:p>
          <a:p>
            <a:pPr lvl="1">
              <a:lnSpc>
                <a:spcPct val="90000"/>
              </a:lnSpc>
            </a:pPr>
            <a:r>
              <a:rPr lang="en-HK" sz="1700">
                <a:solidFill>
                  <a:schemeClr val="tx1">
                    <a:lumMod val="95000"/>
                    <a:lumOff val="5000"/>
                  </a:schemeClr>
                </a:solidFill>
              </a:rPr>
              <a:t>Formaldehyde: This chemical is in thousands of household products and also used as a food preservative </a:t>
            </a:r>
          </a:p>
          <a:p>
            <a:pPr lvl="1">
              <a:lnSpc>
                <a:spcPct val="90000"/>
              </a:lnSpc>
            </a:pPr>
            <a:r>
              <a:rPr lang="en-HK" sz="1700">
                <a:solidFill>
                  <a:schemeClr val="tx1">
                    <a:lumMod val="95000"/>
                    <a:lumOff val="5000"/>
                  </a:schemeClr>
                </a:solidFill>
              </a:rPr>
              <a:t>Solvents: These are in household cleaning products </a:t>
            </a:r>
          </a:p>
          <a:p>
            <a:pPr lvl="1">
              <a:lnSpc>
                <a:spcPct val="90000"/>
              </a:lnSpc>
            </a:pPr>
            <a:r>
              <a:rPr lang="en-HK" sz="1700">
                <a:solidFill>
                  <a:schemeClr val="tx1">
                    <a:lumMod val="95000"/>
                    <a:lumOff val="5000"/>
                  </a:schemeClr>
                </a:solidFill>
              </a:rPr>
              <a:t>Food additives: sulfites (a preservative in dried fruit), aspartame</a:t>
            </a:r>
            <a:endParaRPr lang="en-US" sz="1700">
              <a:solidFill>
                <a:schemeClr val="tx1">
                  <a:lumMod val="95000"/>
                  <a:lumOff val="5000"/>
                </a:schemeClr>
              </a:solidFill>
            </a:endParaRPr>
          </a:p>
        </p:txBody>
      </p:sp>
    </p:spTree>
    <p:extLst>
      <p:ext uri="{BB962C8B-B14F-4D97-AF65-F5344CB8AC3E}">
        <p14:creationId xmlns:p14="http://schemas.microsoft.com/office/powerpoint/2010/main" val="2098958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1B121-12B5-4977-A064-636AB0B9B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3690BD-07B7-BE6E-357F-26D1E749BE65}"/>
              </a:ext>
            </a:extLst>
          </p:cNvPr>
          <p:cNvSpPr>
            <a:spLocks noGrp="1"/>
          </p:cNvSpPr>
          <p:nvPr>
            <p:ph type="title"/>
          </p:nvPr>
        </p:nvSpPr>
        <p:spPr>
          <a:xfrm>
            <a:off x="649224" y="645106"/>
            <a:ext cx="6574536" cy="1259894"/>
          </a:xfrm>
        </p:spPr>
        <p:txBody>
          <a:bodyPr>
            <a:normAutofit/>
          </a:bodyPr>
          <a:lstStyle/>
          <a:p>
            <a:r>
              <a:rPr lang="en-US" dirty="0"/>
              <a:t>Class announcement </a:t>
            </a:r>
          </a:p>
        </p:txBody>
      </p:sp>
      <p:sp>
        <p:nvSpPr>
          <p:cNvPr id="12" name="Rectangle 11">
            <a:extLst>
              <a:ext uri="{FF2B5EF4-FFF2-40B4-BE49-F238E27FC236}">
                <a16:creationId xmlns:a16="http://schemas.microsoft.com/office/drawing/2014/main" id="{2ED05F70-AB3E-4472-B26B-EFE6A5A59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B81C3531-E37F-A212-C74E-ED6A15AD1807}"/>
              </a:ext>
            </a:extLst>
          </p:cNvPr>
          <p:cNvSpPr>
            <a:spLocks noGrp="1"/>
          </p:cNvSpPr>
          <p:nvPr>
            <p:ph idx="1"/>
          </p:nvPr>
        </p:nvSpPr>
        <p:spPr>
          <a:xfrm>
            <a:off x="649224" y="2133600"/>
            <a:ext cx="6574535" cy="3759253"/>
          </a:xfrm>
        </p:spPr>
        <p:txBody>
          <a:bodyPr>
            <a:normAutofit/>
          </a:bodyPr>
          <a:lstStyle/>
          <a:p>
            <a:r>
              <a:rPr lang="en-US" dirty="0"/>
              <a:t>Pay attention to Assignment 2 deadlines </a:t>
            </a:r>
          </a:p>
          <a:p>
            <a:r>
              <a:rPr lang="en-US" dirty="0"/>
              <a:t>Word counts and plagiarism in homework and classwork </a:t>
            </a:r>
          </a:p>
          <a:p>
            <a:endParaRPr lang="en-US" dirty="0"/>
          </a:p>
        </p:txBody>
      </p:sp>
      <p:pic>
        <p:nvPicPr>
          <p:cNvPr id="7" name="Graphic 6" descr="Report Hacked">
            <a:extLst>
              <a:ext uri="{FF2B5EF4-FFF2-40B4-BE49-F238E27FC236}">
                <a16:creationId xmlns:a16="http://schemas.microsoft.com/office/drawing/2014/main" id="{E4F10E3E-4ACE-A62B-0BFE-8643A5BD57B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62088" y="1278252"/>
            <a:ext cx="3981455" cy="3981455"/>
          </a:xfrm>
          <a:prstGeom prst="rect">
            <a:avLst/>
          </a:prstGeom>
        </p:spPr>
      </p:pic>
      <p:sp>
        <p:nvSpPr>
          <p:cNvPr id="14" name="Freeform 11">
            <a:extLst>
              <a:ext uri="{FF2B5EF4-FFF2-40B4-BE49-F238E27FC236}">
                <a16:creationId xmlns:a16="http://schemas.microsoft.com/office/drawing/2014/main" id="{21F6BE39-9E37-45F0-B10C-92305CFB7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4710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91F1EE-F0C7-B82D-9040-13E53DB780E0}"/>
              </a:ext>
            </a:extLst>
          </p:cNvPr>
          <p:cNvSpPr>
            <a:spLocks noGrp="1"/>
          </p:cNvSpPr>
          <p:nvPr>
            <p:ph type="title"/>
          </p:nvPr>
        </p:nvSpPr>
        <p:spPr>
          <a:xfrm>
            <a:off x="1046019" y="942108"/>
            <a:ext cx="3256550" cy="4969113"/>
          </a:xfrm>
        </p:spPr>
        <p:txBody>
          <a:bodyPr anchor="ctr">
            <a:normAutofit/>
          </a:bodyPr>
          <a:lstStyle/>
          <a:p>
            <a:r>
              <a:rPr lang="en-HK">
                <a:solidFill>
                  <a:schemeClr val="tx2">
                    <a:lumMod val="75000"/>
                  </a:schemeClr>
                </a:solidFill>
              </a:rPr>
              <a:t>Viral Infection</a:t>
            </a:r>
            <a:endParaRPr lang="en-US">
              <a:solidFill>
                <a:schemeClr val="tx2">
                  <a:lumMod val="75000"/>
                </a:schemeClr>
              </a:solidFill>
            </a:endParaRPr>
          </a:p>
        </p:txBody>
      </p:sp>
      <p:sp>
        <p:nvSpPr>
          <p:cNvPr id="10"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Content Placeholder 2">
            <a:extLst>
              <a:ext uri="{FF2B5EF4-FFF2-40B4-BE49-F238E27FC236}">
                <a16:creationId xmlns:a16="http://schemas.microsoft.com/office/drawing/2014/main" id="{C66BC086-1AC7-31D4-CF99-0A771C22E4A2}"/>
              </a:ext>
            </a:extLst>
          </p:cNvPr>
          <p:cNvSpPr>
            <a:spLocks noGrp="1"/>
          </p:cNvSpPr>
          <p:nvPr>
            <p:ph idx="1"/>
          </p:nvPr>
        </p:nvSpPr>
        <p:spPr>
          <a:xfrm>
            <a:off x="5049062" y="942108"/>
            <a:ext cx="6455549" cy="4969114"/>
          </a:xfrm>
        </p:spPr>
        <p:txBody>
          <a:bodyPr anchor="ctr">
            <a:normAutofit/>
          </a:bodyPr>
          <a:lstStyle/>
          <a:p>
            <a:r>
              <a:rPr lang="en-HK">
                <a:solidFill>
                  <a:schemeClr val="tx2">
                    <a:lumMod val="75000"/>
                  </a:schemeClr>
                </a:solidFill>
              </a:rPr>
              <a:t>Millions of people suffer from depression as a result of a virus such as EBV.</a:t>
            </a:r>
          </a:p>
          <a:p>
            <a:r>
              <a:rPr lang="en-HK">
                <a:solidFill>
                  <a:schemeClr val="tx2">
                    <a:lumMod val="75000"/>
                  </a:schemeClr>
                </a:solidFill>
              </a:rPr>
              <a:t>The viruses attaches onto nerves and continually inflames them. </a:t>
            </a:r>
          </a:p>
          <a:p>
            <a:r>
              <a:rPr lang="en-HK">
                <a:solidFill>
                  <a:schemeClr val="tx2">
                    <a:lumMod val="75000"/>
                  </a:schemeClr>
                </a:solidFill>
              </a:rPr>
              <a:t>They also release a poison, called neurotoxin, which inflames brain cells and disrupt the electric signals in the brain, which can lead to depression.</a:t>
            </a:r>
            <a:endParaRPr lang="en-US">
              <a:solidFill>
                <a:schemeClr val="tx2">
                  <a:lumMod val="75000"/>
                </a:schemeClr>
              </a:solidFill>
            </a:endParaRPr>
          </a:p>
        </p:txBody>
      </p:sp>
    </p:spTree>
    <p:extLst>
      <p:ext uri="{BB962C8B-B14F-4D97-AF65-F5344CB8AC3E}">
        <p14:creationId xmlns:p14="http://schemas.microsoft.com/office/powerpoint/2010/main" val="4214098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2"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6"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50285760-D072-304B-5317-59E2242A2965}"/>
              </a:ext>
            </a:extLst>
          </p:cNvPr>
          <p:cNvSpPr>
            <a:spLocks noGrp="1"/>
          </p:cNvSpPr>
          <p:nvPr>
            <p:ph type="title"/>
          </p:nvPr>
        </p:nvSpPr>
        <p:spPr>
          <a:xfrm>
            <a:off x="6483096" y="624110"/>
            <a:ext cx="5021516" cy="1280890"/>
          </a:xfrm>
        </p:spPr>
        <p:txBody>
          <a:bodyPr>
            <a:normAutofit/>
          </a:bodyPr>
          <a:lstStyle/>
          <a:p>
            <a:r>
              <a:rPr lang="en-HK" dirty="0"/>
              <a:t>Healing from Depression</a:t>
            </a:r>
            <a:endParaRPr lang="en-US" dirty="0"/>
          </a:p>
        </p:txBody>
      </p:sp>
      <p:sp>
        <p:nvSpPr>
          <p:cNvPr id="39" name="Rectangle 38">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Close-up unopened pill packets">
            <a:extLst>
              <a:ext uri="{FF2B5EF4-FFF2-40B4-BE49-F238E27FC236}">
                <a16:creationId xmlns:a16="http://schemas.microsoft.com/office/drawing/2014/main" id="{786EBFB9-1BD5-3CB1-1F52-E5A6D59B110E}"/>
              </a:ext>
            </a:extLst>
          </p:cNvPr>
          <p:cNvPicPr>
            <a:picLocks noChangeAspect="1"/>
          </p:cNvPicPr>
          <p:nvPr/>
        </p:nvPicPr>
        <p:blipFill rotWithShape="1">
          <a:blip r:embed="rId2"/>
          <a:srcRect l="30634" r="24582"/>
          <a:stretch/>
        </p:blipFill>
        <p:spPr>
          <a:xfrm>
            <a:off x="-1555" y="1731"/>
            <a:ext cx="4671091" cy="6858000"/>
          </a:xfrm>
          <a:prstGeom prst="rect">
            <a:avLst/>
          </a:prstGeom>
        </p:spPr>
      </p:pic>
      <p:sp>
        <p:nvSpPr>
          <p:cNvPr id="3" name="Content Placeholder 2">
            <a:extLst>
              <a:ext uri="{FF2B5EF4-FFF2-40B4-BE49-F238E27FC236}">
                <a16:creationId xmlns:a16="http://schemas.microsoft.com/office/drawing/2014/main" id="{4E4CD435-4FAF-4093-3A62-DDB50A6F13B5}"/>
              </a:ext>
            </a:extLst>
          </p:cNvPr>
          <p:cNvSpPr>
            <a:spLocks noGrp="1"/>
          </p:cNvSpPr>
          <p:nvPr>
            <p:ph idx="1"/>
          </p:nvPr>
        </p:nvSpPr>
        <p:spPr>
          <a:xfrm>
            <a:off x="6438191" y="2133600"/>
            <a:ext cx="5066419" cy="3777622"/>
          </a:xfrm>
        </p:spPr>
        <p:txBody>
          <a:bodyPr>
            <a:normAutofit/>
          </a:bodyPr>
          <a:lstStyle/>
          <a:p>
            <a:pPr>
              <a:lnSpc>
                <a:spcPct val="90000"/>
              </a:lnSpc>
            </a:pPr>
            <a:r>
              <a:rPr lang="en-HK" sz="1400"/>
              <a:t>The first step is to identify your cause of depression, then address that cause. Just knowing what’s behind your depression can have an enormously validating and healing effect. </a:t>
            </a:r>
          </a:p>
          <a:p>
            <a:pPr>
              <a:lnSpc>
                <a:spcPct val="90000"/>
              </a:lnSpc>
            </a:pPr>
            <a:r>
              <a:rPr lang="en-HK" sz="1400"/>
              <a:t>If it’s a traumatic loss, then healing it would be similar to healing PTSD. </a:t>
            </a:r>
          </a:p>
          <a:p>
            <a:pPr>
              <a:lnSpc>
                <a:spcPct val="90000"/>
              </a:lnSpc>
            </a:pPr>
            <a:r>
              <a:rPr lang="en-HK" sz="1400"/>
              <a:t>If it’s traumatic stress, then healing it would be similar to handling burnout. </a:t>
            </a:r>
          </a:p>
          <a:p>
            <a:pPr>
              <a:lnSpc>
                <a:spcPct val="90000"/>
              </a:lnSpc>
            </a:pPr>
            <a:r>
              <a:rPr lang="en-HK" sz="1400"/>
              <a:t>If it’s toxins or viral infections, then eat healing foods to strengthen your brain tissue and detoxify your brain. </a:t>
            </a:r>
          </a:p>
          <a:p>
            <a:pPr lvl="1">
              <a:lnSpc>
                <a:spcPct val="90000"/>
              </a:lnSpc>
            </a:pPr>
            <a:r>
              <a:rPr lang="en-HK" sz="1400"/>
              <a:t>The best foods to add to your diet to help with depression are wild blueberries, spinach, hemp seeds, cilantro, walnuts, coconut oil, sprouts, kale, apricots, and avocados. Medical Medium also has a heavy metal detox smoothie.</a:t>
            </a:r>
            <a:endParaRPr lang="en-US" sz="1400"/>
          </a:p>
        </p:txBody>
      </p:sp>
    </p:spTree>
    <p:extLst>
      <p:ext uri="{BB962C8B-B14F-4D97-AF65-F5344CB8AC3E}">
        <p14:creationId xmlns:p14="http://schemas.microsoft.com/office/powerpoint/2010/main" val="1539932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Yellow dots on blue">
            <a:extLst>
              <a:ext uri="{FF2B5EF4-FFF2-40B4-BE49-F238E27FC236}">
                <a16:creationId xmlns:a16="http://schemas.microsoft.com/office/drawing/2014/main" id="{E4E8A97C-B335-4E17-C112-D8F8DA398A03}"/>
              </a:ext>
            </a:extLst>
          </p:cNvPr>
          <p:cNvPicPr>
            <a:picLocks noChangeAspect="1"/>
          </p:cNvPicPr>
          <p:nvPr/>
        </p:nvPicPr>
        <p:blipFill rotWithShape="1">
          <a:blip r:embed="rId2"/>
          <a:srcRect l="13578" r="13250" b="-1"/>
          <a:stretch/>
        </p:blipFill>
        <p:spPr>
          <a:xfrm>
            <a:off x="1" y="10"/>
            <a:ext cx="7574440" cy="6857990"/>
          </a:xfrm>
          <a:prstGeom prst="rect">
            <a:avLst/>
          </a:prstGeom>
        </p:spPr>
      </p:pic>
      <p:sp>
        <p:nvSpPr>
          <p:cNvPr id="11"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DA21000-C60C-4677-2655-3569AA69526B}"/>
              </a:ext>
            </a:extLst>
          </p:cNvPr>
          <p:cNvSpPr>
            <a:spLocks noGrp="1"/>
          </p:cNvSpPr>
          <p:nvPr>
            <p:ph type="title"/>
          </p:nvPr>
        </p:nvSpPr>
        <p:spPr>
          <a:xfrm>
            <a:off x="541867" y="787400"/>
            <a:ext cx="7145866" cy="778933"/>
          </a:xfrm>
        </p:spPr>
        <p:txBody>
          <a:bodyPr anchor="ctr">
            <a:normAutofit/>
          </a:bodyPr>
          <a:lstStyle/>
          <a:p>
            <a:r>
              <a:rPr lang="en-HK" sz="3200">
                <a:solidFill>
                  <a:srgbClr val="FEFFFF"/>
                </a:solidFill>
              </a:rPr>
              <a:t>4: Addiction</a:t>
            </a:r>
            <a:endParaRPr lang="en-US" sz="3200">
              <a:solidFill>
                <a:srgbClr val="FEFFFF"/>
              </a:solidFill>
            </a:endParaRPr>
          </a:p>
        </p:txBody>
      </p:sp>
      <p:sp>
        <p:nvSpPr>
          <p:cNvPr id="3" name="Content Placeholder 2">
            <a:extLst>
              <a:ext uri="{FF2B5EF4-FFF2-40B4-BE49-F238E27FC236}">
                <a16:creationId xmlns:a16="http://schemas.microsoft.com/office/drawing/2014/main" id="{1354DD26-333C-E65C-82BC-358DDEB5E01A}"/>
              </a:ext>
            </a:extLst>
          </p:cNvPr>
          <p:cNvSpPr>
            <a:spLocks noGrp="1"/>
          </p:cNvSpPr>
          <p:nvPr>
            <p:ph idx="1"/>
          </p:nvPr>
        </p:nvSpPr>
        <p:spPr>
          <a:xfrm>
            <a:off x="7860770" y="2017668"/>
            <a:ext cx="3750205" cy="3857816"/>
          </a:xfrm>
        </p:spPr>
        <p:txBody>
          <a:bodyPr>
            <a:normAutofit/>
          </a:bodyPr>
          <a:lstStyle/>
          <a:p>
            <a:pPr>
              <a:lnSpc>
                <a:spcPct val="90000"/>
              </a:lnSpc>
            </a:pPr>
            <a:r>
              <a:rPr lang="en-HK">
                <a:solidFill>
                  <a:schemeClr val="tx1">
                    <a:lumMod val="95000"/>
                    <a:lumOff val="5000"/>
                  </a:schemeClr>
                </a:solidFill>
              </a:rPr>
              <a:t>We probably all know people who have some sort of addiction, whether it be to cigarettes, alcohol, drugs, video games, shopping, or sweets. </a:t>
            </a:r>
          </a:p>
          <a:p>
            <a:pPr>
              <a:lnSpc>
                <a:spcPct val="90000"/>
              </a:lnSpc>
            </a:pPr>
            <a:r>
              <a:rPr lang="en-HK">
                <a:solidFill>
                  <a:schemeClr val="tx1">
                    <a:lumMod val="95000"/>
                    <a:lumOff val="5000"/>
                  </a:schemeClr>
                </a:solidFill>
              </a:rPr>
              <a:t>Addictions can be one of the hardest battles we fight in our lives. According to the Medical Medium, there are actually two different roots behind addiction: glucose deficiency and adrenaline dependency.</a:t>
            </a:r>
            <a:endParaRPr lang="en-US">
              <a:solidFill>
                <a:schemeClr val="tx1">
                  <a:lumMod val="95000"/>
                  <a:lumOff val="5000"/>
                </a:schemeClr>
              </a:solidFill>
            </a:endParaRPr>
          </a:p>
        </p:txBody>
      </p:sp>
    </p:spTree>
    <p:extLst>
      <p:ext uri="{BB962C8B-B14F-4D97-AF65-F5344CB8AC3E}">
        <p14:creationId xmlns:p14="http://schemas.microsoft.com/office/powerpoint/2010/main" val="1734740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2"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6"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3726E24A-DBEF-F173-5B5E-9FE2484C8F13}"/>
              </a:ext>
            </a:extLst>
          </p:cNvPr>
          <p:cNvSpPr>
            <a:spLocks noGrp="1"/>
          </p:cNvSpPr>
          <p:nvPr>
            <p:ph type="title"/>
          </p:nvPr>
        </p:nvSpPr>
        <p:spPr>
          <a:xfrm>
            <a:off x="6483096" y="624110"/>
            <a:ext cx="5021516" cy="1280890"/>
          </a:xfrm>
        </p:spPr>
        <p:txBody>
          <a:bodyPr>
            <a:normAutofit/>
          </a:bodyPr>
          <a:lstStyle/>
          <a:p>
            <a:r>
              <a:rPr lang="en-HK" dirty="0"/>
              <a:t>4: Addiction</a:t>
            </a:r>
            <a:endParaRPr lang="en-US" dirty="0"/>
          </a:p>
        </p:txBody>
      </p:sp>
      <p:sp>
        <p:nvSpPr>
          <p:cNvPr id="39" name="Rectangle 38">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Piles of various wholegrain foods">
            <a:extLst>
              <a:ext uri="{FF2B5EF4-FFF2-40B4-BE49-F238E27FC236}">
                <a16:creationId xmlns:a16="http://schemas.microsoft.com/office/drawing/2014/main" id="{CB9B0CEA-C000-2F64-AC2C-883AC392C662}"/>
              </a:ext>
            </a:extLst>
          </p:cNvPr>
          <p:cNvPicPr>
            <a:picLocks noChangeAspect="1"/>
          </p:cNvPicPr>
          <p:nvPr/>
        </p:nvPicPr>
        <p:blipFill rotWithShape="1">
          <a:blip r:embed="rId2"/>
          <a:srcRect l="22873" r="31662" b="-2"/>
          <a:stretch/>
        </p:blipFill>
        <p:spPr>
          <a:xfrm>
            <a:off x="-1555" y="1731"/>
            <a:ext cx="4671091" cy="6858000"/>
          </a:xfrm>
          <a:prstGeom prst="rect">
            <a:avLst/>
          </a:prstGeom>
        </p:spPr>
      </p:pic>
      <p:sp>
        <p:nvSpPr>
          <p:cNvPr id="3" name="Content Placeholder 2">
            <a:extLst>
              <a:ext uri="{FF2B5EF4-FFF2-40B4-BE49-F238E27FC236}">
                <a16:creationId xmlns:a16="http://schemas.microsoft.com/office/drawing/2014/main" id="{8141C402-9D98-901C-1B27-82164AB8F381}"/>
              </a:ext>
            </a:extLst>
          </p:cNvPr>
          <p:cNvSpPr>
            <a:spLocks noGrp="1"/>
          </p:cNvSpPr>
          <p:nvPr>
            <p:ph idx="1"/>
          </p:nvPr>
        </p:nvSpPr>
        <p:spPr>
          <a:xfrm>
            <a:off x="6438191" y="2133600"/>
            <a:ext cx="5066419" cy="3777622"/>
          </a:xfrm>
        </p:spPr>
        <p:txBody>
          <a:bodyPr>
            <a:normAutofit fontScale="92500" lnSpcReduction="10000"/>
          </a:bodyPr>
          <a:lstStyle/>
          <a:p>
            <a:pPr>
              <a:lnSpc>
                <a:spcPct val="90000"/>
              </a:lnSpc>
            </a:pPr>
            <a:r>
              <a:rPr lang="en-HK" sz="1300" b="1"/>
              <a:t>Cause 1: Glucose Deficiency</a:t>
            </a:r>
            <a:r>
              <a:rPr lang="en-HK" sz="1300"/>
              <a:t> </a:t>
            </a:r>
          </a:p>
          <a:p>
            <a:pPr>
              <a:lnSpc>
                <a:spcPct val="90000"/>
              </a:lnSpc>
            </a:pPr>
            <a:r>
              <a:rPr lang="en-HK" sz="1300"/>
              <a:t>Glucose is a sugar found in fruits and starchy vegetables. The brain needs enough glucose to function. </a:t>
            </a:r>
          </a:p>
          <a:p>
            <a:pPr lvl="1">
              <a:lnSpc>
                <a:spcPct val="90000"/>
              </a:lnSpc>
            </a:pPr>
            <a:r>
              <a:rPr lang="en-HK" sz="1300"/>
              <a:t>When we’re lacking glucose, we might crave a sugary treat or bread or pasta, but what our body really needs is glucose from fruits and vegetables. </a:t>
            </a:r>
          </a:p>
          <a:p>
            <a:pPr lvl="1">
              <a:lnSpc>
                <a:spcPct val="90000"/>
              </a:lnSpc>
            </a:pPr>
            <a:r>
              <a:rPr lang="en-HK" sz="1300"/>
              <a:t>Glucose deficiency in the brain contributes to 90% of addictions. Almost everyone has depleted glucose reserves, and that’s due to a high fat diet (meat and other animal products are high in fat). </a:t>
            </a:r>
          </a:p>
          <a:p>
            <a:pPr lvl="1">
              <a:lnSpc>
                <a:spcPct val="90000"/>
              </a:lnSpc>
            </a:pPr>
            <a:r>
              <a:rPr lang="en-HK" sz="1300"/>
              <a:t>When our blood has too much fat, it’s hard for the glucose in the blood to move around. Then the body needs more insulin to move transport the glucose and push it into our cells, which creates insulin resistance. </a:t>
            </a:r>
          </a:p>
          <a:p>
            <a:pPr lvl="1">
              <a:lnSpc>
                <a:spcPct val="90000"/>
              </a:lnSpc>
            </a:pPr>
            <a:r>
              <a:rPr lang="en-HK" sz="1300"/>
              <a:t>If you’re trying to break any addiction, then keep the fats low, whether you’re a meat eater, vegetarian, or vegan. That means limit the meat, dairy, oils, nuts, and seeds. Even though nuts and seeds are healthier fats, they are still fat and need to be limited.</a:t>
            </a:r>
            <a:endParaRPr lang="en-US" sz="1300"/>
          </a:p>
        </p:txBody>
      </p:sp>
    </p:spTree>
    <p:extLst>
      <p:ext uri="{BB962C8B-B14F-4D97-AF65-F5344CB8AC3E}">
        <p14:creationId xmlns:p14="http://schemas.microsoft.com/office/powerpoint/2010/main" val="328371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3C2D7E-3F2E-404E-9B30-CB12DC972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1F7FD00-BF97-4325-B7C2-E451F2084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5B1C0FE-BDCE-F778-8E5A-2A82774E0661}"/>
              </a:ext>
            </a:extLst>
          </p:cNvPr>
          <p:cNvSpPr>
            <a:spLocks noGrp="1"/>
          </p:cNvSpPr>
          <p:nvPr>
            <p:ph type="title"/>
          </p:nvPr>
        </p:nvSpPr>
        <p:spPr>
          <a:xfrm>
            <a:off x="1843391" y="624110"/>
            <a:ext cx="9383408" cy="1280890"/>
          </a:xfrm>
        </p:spPr>
        <p:txBody>
          <a:bodyPr>
            <a:normAutofit/>
          </a:bodyPr>
          <a:lstStyle/>
          <a:p>
            <a:r>
              <a:rPr lang="en-HK">
                <a:solidFill>
                  <a:srgbClr val="FFFFFF"/>
                </a:solidFill>
              </a:rPr>
              <a:t>4: Addiction</a:t>
            </a:r>
            <a:endParaRPr lang="en-US">
              <a:solidFill>
                <a:srgbClr val="FFFFFF"/>
              </a:solidFill>
            </a:endParaRPr>
          </a:p>
        </p:txBody>
      </p:sp>
      <p:sp>
        <p:nvSpPr>
          <p:cNvPr id="12"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Content Placeholder 2">
            <a:extLst>
              <a:ext uri="{FF2B5EF4-FFF2-40B4-BE49-F238E27FC236}">
                <a16:creationId xmlns:a16="http://schemas.microsoft.com/office/drawing/2014/main" id="{F7016268-A05B-F702-4019-3ACAD583D8F5}"/>
              </a:ext>
            </a:extLst>
          </p:cNvPr>
          <p:cNvSpPr>
            <a:spLocks noGrp="1"/>
          </p:cNvSpPr>
          <p:nvPr>
            <p:ph idx="1"/>
          </p:nvPr>
        </p:nvSpPr>
        <p:spPr>
          <a:xfrm>
            <a:off x="1843392" y="2623930"/>
            <a:ext cx="9383408" cy="3287292"/>
          </a:xfrm>
        </p:spPr>
        <p:txBody>
          <a:bodyPr>
            <a:normAutofit/>
          </a:bodyPr>
          <a:lstStyle/>
          <a:p>
            <a:r>
              <a:rPr lang="en-HK" b="1" dirty="0"/>
              <a:t>Cause 2: Adrenaline Dependency </a:t>
            </a:r>
          </a:p>
          <a:p>
            <a:r>
              <a:rPr lang="en-HK" dirty="0"/>
              <a:t>When our glucose levels get depleted, that opens the door to addictions, and that sets us up for adrenaline addiction. </a:t>
            </a:r>
          </a:p>
          <a:p>
            <a:r>
              <a:rPr lang="en-HK" dirty="0"/>
              <a:t>If our glucose reserves are empty, then the adrenal glands will begin pumping adrenaline into the body so that we can get through our day. That adrenaline surge should feel like a rush of energy, almost like you’re shaking inside. </a:t>
            </a:r>
          </a:p>
          <a:p>
            <a:r>
              <a:rPr lang="en-HK" dirty="0"/>
              <a:t>But nowadays, people are always running on adrenaline that they don’t even notice it. Becoming hooked on the feeling of adrenaline usually happens unconsciously, and it contributes to almost all addictions.</a:t>
            </a:r>
            <a:endParaRPr lang="en-US" dirty="0"/>
          </a:p>
        </p:txBody>
      </p:sp>
    </p:spTree>
    <p:extLst>
      <p:ext uri="{BB962C8B-B14F-4D97-AF65-F5344CB8AC3E}">
        <p14:creationId xmlns:p14="http://schemas.microsoft.com/office/powerpoint/2010/main" val="4250993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2"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6"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2A6393DD-2B67-CDDA-515C-B7F4C7A9AD38}"/>
              </a:ext>
            </a:extLst>
          </p:cNvPr>
          <p:cNvSpPr>
            <a:spLocks noGrp="1"/>
          </p:cNvSpPr>
          <p:nvPr>
            <p:ph type="title"/>
          </p:nvPr>
        </p:nvSpPr>
        <p:spPr>
          <a:xfrm>
            <a:off x="6483096" y="624110"/>
            <a:ext cx="5021516" cy="1280890"/>
          </a:xfrm>
        </p:spPr>
        <p:txBody>
          <a:bodyPr>
            <a:normAutofit/>
          </a:bodyPr>
          <a:lstStyle/>
          <a:p>
            <a:r>
              <a:rPr lang="en-HK" dirty="0"/>
              <a:t>Addressing Addictions</a:t>
            </a:r>
            <a:endParaRPr lang="en-US" dirty="0"/>
          </a:p>
        </p:txBody>
      </p:sp>
      <p:sp>
        <p:nvSpPr>
          <p:cNvPr id="39" name="Rectangle 38">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Heart shaped chocolate truffle">
            <a:extLst>
              <a:ext uri="{FF2B5EF4-FFF2-40B4-BE49-F238E27FC236}">
                <a16:creationId xmlns:a16="http://schemas.microsoft.com/office/drawing/2014/main" id="{6559B35E-5ABE-563A-84D4-777C0A6F6658}"/>
              </a:ext>
            </a:extLst>
          </p:cNvPr>
          <p:cNvPicPr>
            <a:picLocks noChangeAspect="1"/>
          </p:cNvPicPr>
          <p:nvPr/>
        </p:nvPicPr>
        <p:blipFill rotWithShape="1">
          <a:blip r:embed="rId2"/>
          <a:srcRect l="30783" r="23752" b="-2"/>
          <a:stretch/>
        </p:blipFill>
        <p:spPr>
          <a:xfrm>
            <a:off x="-1555" y="1731"/>
            <a:ext cx="4671091" cy="6858000"/>
          </a:xfrm>
          <a:prstGeom prst="rect">
            <a:avLst/>
          </a:prstGeom>
        </p:spPr>
      </p:pic>
      <p:sp>
        <p:nvSpPr>
          <p:cNvPr id="3" name="Content Placeholder 2">
            <a:extLst>
              <a:ext uri="{FF2B5EF4-FFF2-40B4-BE49-F238E27FC236}">
                <a16:creationId xmlns:a16="http://schemas.microsoft.com/office/drawing/2014/main" id="{CA9D7896-1AC8-BFEE-F496-595C74E4440F}"/>
              </a:ext>
            </a:extLst>
          </p:cNvPr>
          <p:cNvSpPr>
            <a:spLocks noGrp="1"/>
          </p:cNvSpPr>
          <p:nvPr>
            <p:ph idx="1"/>
          </p:nvPr>
        </p:nvSpPr>
        <p:spPr>
          <a:xfrm>
            <a:off x="6438191" y="2133600"/>
            <a:ext cx="5066419" cy="3777622"/>
          </a:xfrm>
        </p:spPr>
        <p:txBody>
          <a:bodyPr>
            <a:normAutofit/>
          </a:bodyPr>
          <a:lstStyle/>
          <a:p>
            <a:pPr>
              <a:lnSpc>
                <a:spcPct val="90000"/>
              </a:lnSpc>
            </a:pPr>
            <a:r>
              <a:rPr lang="en-HK" sz="1400"/>
              <a:t>Most people nowadays have some kind of issue with food. Some eat too much; others eat too little, still others are always concerned about what to eat, while others forget to eat altogether. </a:t>
            </a:r>
          </a:p>
          <a:p>
            <a:pPr>
              <a:lnSpc>
                <a:spcPct val="90000"/>
              </a:lnSpc>
            </a:pPr>
            <a:r>
              <a:rPr lang="en-HK" sz="1400"/>
              <a:t>Many people use food to cope with emotionally difficulty. People often grab sugary foods like candy, cakes, sodas, processed foods, and even alcohol. </a:t>
            </a:r>
          </a:p>
          <a:p>
            <a:pPr>
              <a:lnSpc>
                <a:spcPct val="90000"/>
              </a:lnSpc>
            </a:pPr>
            <a:r>
              <a:rPr lang="en-HK" sz="1400"/>
              <a:t>But these foods give the wrong type of glucose, and as a result, we can get addicted to the wrong kind of sugar. What the body is really craving is the natural glucose from fresh fruits, leafy greens, and starchy vegetables (like potatoes). These foods having healing glucose that support neurotransmitters and keep addiction away.</a:t>
            </a:r>
            <a:endParaRPr lang="en-US" sz="1400"/>
          </a:p>
        </p:txBody>
      </p:sp>
    </p:spTree>
    <p:extLst>
      <p:ext uri="{BB962C8B-B14F-4D97-AF65-F5344CB8AC3E}">
        <p14:creationId xmlns:p14="http://schemas.microsoft.com/office/powerpoint/2010/main" val="28976159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5CD74B-9CE8-4F20-A3E4-A22A7F0360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367EE0-C320-6BCF-6CDA-433F6504E6D2}"/>
              </a:ext>
            </a:extLst>
          </p:cNvPr>
          <p:cNvSpPr>
            <a:spLocks noGrp="1"/>
          </p:cNvSpPr>
          <p:nvPr>
            <p:ph type="title"/>
          </p:nvPr>
        </p:nvSpPr>
        <p:spPr>
          <a:xfrm>
            <a:off x="1794897" y="624110"/>
            <a:ext cx="9712998" cy="1280890"/>
          </a:xfrm>
        </p:spPr>
        <p:txBody>
          <a:bodyPr>
            <a:normAutofit/>
          </a:bodyPr>
          <a:lstStyle/>
          <a:p>
            <a:r>
              <a:rPr lang="en-HK" dirty="0"/>
              <a:t>Addressing Addictions</a:t>
            </a:r>
            <a:endParaRPr lang="en-US" dirty="0"/>
          </a:p>
        </p:txBody>
      </p:sp>
      <p:sp>
        <p:nvSpPr>
          <p:cNvPr id="11" name="Rectangle 10">
            <a:extLst>
              <a:ext uri="{FF2B5EF4-FFF2-40B4-BE49-F238E27FC236}">
                <a16:creationId xmlns:a16="http://schemas.microsoft.com/office/drawing/2014/main" id="{99C44665-BECF-4482-A00C-E4BE2A87D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1">
            <a:extLst>
              <a:ext uri="{FF2B5EF4-FFF2-40B4-BE49-F238E27FC236}">
                <a16:creationId xmlns:a16="http://schemas.microsoft.com/office/drawing/2014/main" id="{20398C1D-D011-4BA8-AC81-E829677B8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Content Placeholder 2">
            <a:extLst>
              <a:ext uri="{FF2B5EF4-FFF2-40B4-BE49-F238E27FC236}">
                <a16:creationId xmlns:a16="http://schemas.microsoft.com/office/drawing/2014/main" id="{D781A711-C8F4-758A-0DAC-FDE76614AF84}"/>
              </a:ext>
            </a:extLst>
          </p:cNvPr>
          <p:cNvGraphicFramePr>
            <a:graphicFrameLocks noGrp="1"/>
          </p:cNvGraphicFramePr>
          <p:nvPr>
            <p:ph idx="1"/>
            <p:extLst>
              <p:ext uri="{D42A27DB-BD31-4B8C-83A1-F6EECF244321}">
                <p14:modId xmlns:p14="http://schemas.microsoft.com/office/powerpoint/2010/main" val="2783042606"/>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4590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BD858B-DD1F-DB0A-9D10-A27F6E62CE79}"/>
              </a:ext>
            </a:extLst>
          </p:cNvPr>
          <p:cNvSpPr>
            <a:spLocks noGrp="1"/>
          </p:cNvSpPr>
          <p:nvPr>
            <p:ph type="title"/>
          </p:nvPr>
        </p:nvSpPr>
        <p:spPr>
          <a:xfrm>
            <a:off x="1046019" y="942108"/>
            <a:ext cx="3256550" cy="4969113"/>
          </a:xfrm>
        </p:spPr>
        <p:txBody>
          <a:bodyPr anchor="ctr">
            <a:normAutofit/>
          </a:bodyPr>
          <a:lstStyle/>
          <a:p>
            <a:r>
              <a:rPr lang="en-HK">
                <a:solidFill>
                  <a:schemeClr val="tx2">
                    <a:lumMod val="75000"/>
                  </a:schemeClr>
                </a:solidFill>
              </a:rPr>
              <a:t>Specific Addiction Examples</a:t>
            </a:r>
            <a:endParaRPr lang="en-US">
              <a:solidFill>
                <a:schemeClr val="tx2">
                  <a:lumMod val="75000"/>
                </a:schemeClr>
              </a:solidFill>
            </a:endParaRPr>
          </a:p>
        </p:txBody>
      </p:sp>
      <p:sp>
        <p:nvSpPr>
          <p:cNvPr id="10"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Content Placeholder 2">
            <a:extLst>
              <a:ext uri="{FF2B5EF4-FFF2-40B4-BE49-F238E27FC236}">
                <a16:creationId xmlns:a16="http://schemas.microsoft.com/office/drawing/2014/main" id="{3ACD7E05-6E94-E61B-B61E-335C0557A370}"/>
              </a:ext>
            </a:extLst>
          </p:cNvPr>
          <p:cNvSpPr>
            <a:spLocks noGrp="1"/>
          </p:cNvSpPr>
          <p:nvPr>
            <p:ph idx="1"/>
          </p:nvPr>
        </p:nvSpPr>
        <p:spPr>
          <a:xfrm>
            <a:off x="5049062" y="942108"/>
            <a:ext cx="6455549" cy="4969114"/>
          </a:xfrm>
        </p:spPr>
        <p:txBody>
          <a:bodyPr anchor="ctr">
            <a:normAutofit lnSpcReduction="10000"/>
          </a:bodyPr>
          <a:lstStyle/>
          <a:p>
            <a:pPr>
              <a:lnSpc>
                <a:spcPct val="90000"/>
              </a:lnSpc>
            </a:pPr>
            <a:r>
              <a:rPr lang="en-HK" sz="1500" b="1">
                <a:solidFill>
                  <a:schemeClr val="tx2">
                    <a:lumMod val="75000"/>
                  </a:schemeClr>
                </a:solidFill>
              </a:rPr>
              <a:t>Alcohol</a:t>
            </a:r>
            <a:r>
              <a:rPr lang="en-HK" sz="1500">
                <a:solidFill>
                  <a:schemeClr val="tx2">
                    <a:lumMod val="75000"/>
                  </a:schemeClr>
                </a:solidFill>
              </a:rPr>
              <a:t> </a:t>
            </a:r>
          </a:p>
          <a:p>
            <a:pPr lvl="1">
              <a:lnSpc>
                <a:spcPct val="90000"/>
              </a:lnSpc>
            </a:pPr>
            <a:r>
              <a:rPr lang="en-HK" sz="1500">
                <a:solidFill>
                  <a:schemeClr val="tx2">
                    <a:lumMod val="75000"/>
                  </a:schemeClr>
                </a:solidFill>
              </a:rPr>
              <a:t>If you’re addicted to alcohol, then your brain is desperate for glucose. </a:t>
            </a:r>
          </a:p>
          <a:p>
            <a:pPr lvl="1">
              <a:lnSpc>
                <a:spcPct val="90000"/>
              </a:lnSpc>
            </a:pPr>
            <a:r>
              <a:rPr lang="en-HK" sz="1500">
                <a:solidFill>
                  <a:schemeClr val="tx2">
                    <a:lumMod val="75000"/>
                  </a:schemeClr>
                </a:solidFill>
              </a:rPr>
              <a:t>The sugar in alcohol gets into the brain quickly, but it is very harmful. </a:t>
            </a:r>
          </a:p>
          <a:p>
            <a:pPr lvl="1">
              <a:lnSpc>
                <a:spcPct val="90000"/>
              </a:lnSpc>
            </a:pPr>
            <a:r>
              <a:rPr lang="en-HK" sz="1500">
                <a:solidFill>
                  <a:schemeClr val="tx2">
                    <a:lumMod val="75000"/>
                  </a:schemeClr>
                </a:solidFill>
              </a:rPr>
              <a:t>Replace your wine and vodka from the actual fruit that the drinks come from: grapes and potatoes. You can also eat snacks between meals like dates, dried mango, and fresh papaya. </a:t>
            </a:r>
          </a:p>
          <a:p>
            <a:pPr>
              <a:lnSpc>
                <a:spcPct val="90000"/>
              </a:lnSpc>
            </a:pPr>
            <a:r>
              <a:rPr lang="en-HK" sz="1500" b="1">
                <a:solidFill>
                  <a:schemeClr val="tx2">
                    <a:lumMod val="75000"/>
                  </a:schemeClr>
                </a:solidFill>
              </a:rPr>
              <a:t>Drugs</a:t>
            </a:r>
            <a:r>
              <a:rPr lang="en-HK" sz="1500">
                <a:solidFill>
                  <a:schemeClr val="tx2">
                    <a:lumMod val="75000"/>
                  </a:schemeClr>
                </a:solidFill>
              </a:rPr>
              <a:t> </a:t>
            </a:r>
          </a:p>
          <a:p>
            <a:pPr lvl="1">
              <a:lnSpc>
                <a:spcPct val="90000"/>
              </a:lnSpc>
            </a:pPr>
            <a:r>
              <a:rPr lang="en-HK" sz="1500">
                <a:solidFill>
                  <a:schemeClr val="tx2">
                    <a:lumMod val="75000"/>
                  </a:schemeClr>
                </a:solidFill>
              </a:rPr>
              <a:t>If you’re addicted to any kind of drug, then you’re probably suffering both glucose deficiency and adrenaline addiction. </a:t>
            </a:r>
          </a:p>
          <a:p>
            <a:pPr lvl="1">
              <a:lnSpc>
                <a:spcPct val="90000"/>
              </a:lnSpc>
            </a:pPr>
            <a:r>
              <a:rPr lang="en-HK" sz="1500">
                <a:solidFill>
                  <a:schemeClr val="tx2">
                    <a:lumMod val="75000"/>
                  </a:schemeClr>
                </a:solidFill>
              </a:rPr>
              <a:t>To break a drug addiction, you need lots of mineral salts from vegetables, leafy greens, and fruits. A glass of lemon water in the morning is a great way to get mineral salts. </a:t>
            </a:r>
          </a:p>
          <a:p>
            <a:pPr lvl="1">
              <a:lnSpc>
                <a:spcPct val="90000"/>
              </a:lnSpc>
            </a:pPr>
            <a:r>
              <a:rPr lang="en-HK" sz="1500">
                <a:solidFill>
                  <a:schemeClr val="tx2">
                    <a:lumMod val="75000"/>
                  </a:schemeClr>
                </a:solidFill>
              </a:rPr>
              <a:t>You also need to get healing glucose from fruits like wild blueberries, apples, melons, mangoes, and papaya. Celery juice is another great tool to heal from all addictions, but especially drug addictions, because it detoxifies the body.</a:t>
            </a:r>
            <a:endParaRPr lang="en-US" sz="1500">
              <a:solidFill>
                <a:schemeClr val="tx2">
                  <a:lumMod val="75000"/>
                </a:schemeClr>
              </a:solidFill>
            </a:endParaRPr>
          </a:p>
        </p:txBody>
      </p:sp>
    </p:spTree>
    <p:extLst>
      <p:ext uri="{BB962C8B-B14F-4D97-AF65-F5344CB8AC3E}">
        <p14:creationId xmlns:p14="http://schemas.microsoft.com/office/powerpoint/2010/main" val="6248476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41BAD7-68D9-2E53-F2D3-90037EECD2BD}"/>
              </a:ext>
            </a:extLst>
          </p:cNvPr>
          <p:cNvSpPr>
            <a:spLocks noGrp="1"/>
          </p:cNvSpPr>
          <p:nvPr>
            <p:ph type="title"/>
          </p:nvPr>
        </p:nvSpPr>
        <p:spPr>
          <a:xfrm>
            <a:off x="1046019" y="942108"/>
            <a:ext cx="3256550" cy="4969113"/>
          </a:xfrm>
        </p:spPr>
        <p:txBody>
          <a:bodyPr anchor="ctr">
            <a:normAutofit/>
          </a:bodyPr>
          <a:lstStyle/>
          <a:p>
            <a:r>
              <a:rPr lang="en-HK">
                <a:solidFill>
                  <a:schemeClr val="tx2">
                    <a:lumMod val="75000"/>
                  </a:schemeClr>
                </a:solidFill>
              </a:rPr>
              <a:t>Specific Addiction Examples</a:t>
            </a:r>
            <a:endParaRPr lang="en-US">
              <a:solidFill>
                <a:schemeClr val="tx2">
                  <a:lumMod val="75000"/>
                </a:schemeClr>
              </a:solidFill>
            </a:endParaRPr>
          </a:p>
        </p:txBody>
      </p:sp>
      <p:sp>
        <p:nvSpPr>
          <p:cNvPr id="10"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Content Placeholder 2">
            <a:extLst>
              <a:ext uri="{FF2B5EF4-FFF2-40B4-BE49-F238E27FC236}">
                <a16:creationId xmlns:a16="http://schemas.microsoft.com/office/drawing/2014/main" id="{A0CEA4BA-F279-1646-CA4A-E6CE93D34F3D}"/>
              </a:ext>
            </a:extLst>
          </p:cNvPr>
          <p:cNvSpPr>
            <a:spLocks noGrp="1"/>
          </p:cNvSpPr>
          <p:nvPr>
            <p:ph idx="1"/>
          </p:nvPr>
        </p:nvSpPr>
        <p:spPr>
          <a:xfrm>
            <a:off x="5049062" y="942108"/>
            <a:ext cx="6455549" cy="4969114"/>
          </a:xfrm>
        </p:spPr>
        <p:txBody>
          <a:bodyPr anchor="ctr">
            <a:normAutofit fontScale="92500" lnSpcReduction="10000"/>
          </a:bodyPr>
          <a:lstStyle/>
          <a:p>
            <a:pPr>
              <a:lnSpc>
                <a:spcPct val="90000"/>
              </a:lnSpc>
            </a:pPr>
            <a:r>
              <a:rPr lang="en-HK" sz="1400" b="1">
                <a:solidFill>
                  <a:schemeClr val="tx2">
                    <a:lumMod val="75000"/>
                  </a:schemeClr>
                </a:solidFill>
              </a:rPr>
              <a:t>Salt</a:t>
            </a:r>
            <a:r>
              <a:rPr lang="en-HK" sz="1400">
                <a:solidFill>
                  <a:schemeClr val="tx2">
                    <a:lumMod val="75000"/>
                  </a:schemeClr>
                </a:solidFill>
              </a:rPr>
              <a:t> </a:t>
            </a:r>
          </a:p>
          <a:p>
            <a:pPr lvl="1">
              <a:lnSpc>
                <a:spcPct val="90000"/>
              </a:lnSpc>
            </a:pPr>
            <a:r>
              <a:rPr lang="en-HK" sz="1400">
                <a:solidFill>
                  <a:schemeClr val="tx2">
                    <a:lumMod val="75000"/>
                  </a:schemeClr>
                </a:solidFill>
              </a:rPr>
              <a:t>If you’re addicted to salty foods, it’s likely that your body lacks mineral salts needed for your brain’s neurotransmitters and for the adrenal glands. </a:t>
            </a:r>
          </a:p>
          <a:p>
            <a:pPr lvl="1">
              <a:lnSpc>
                <a:spcPct val="90000"/>
              </a:lnSpc>
            </a:pPr>
            <a:r>
              <a:rPr lang="en-HK" sz="1400">
                <a:solidFill>
                  <a:schemeClr val="tx2">
                    <a:lumMod val="75000"/>
                  </a:schemeClr>
                </a:solidFill>
              </a:rPr>
              <a:t>This addiction happens when someone overuses their adrenals. Mineral salts do not come from the refined salt, sea salt, or Himalayan salt that we add to food for flavor. </a:t>
            </a:r>
          </a:p>
          <a:p>
            <a:pPr lvl="1">
              <a:lnSpc>
                <a:spcPct val="90000"/>
              </a:lnSpc>
            </a:pPr>
            <a:r>
              <a:rPr lang="en-HK" sz="1400">
                <a:solidFill>
                  <a:schemeClr val="tx2">
                    <a:lumMod val="75000"/>
                  </a:schemeClr>
                </a:solidFill>
              </a:rPr>
              <a:t>Mineral salts come from fruits, leafy greens, vegetables, and celery juice. Supporting our adrenal glands with mineral salts is a critical first step to break or prevent an addiction. </a:t>
            </a:r>
          </a:p>
          <a:p>
            <a:pPr>
              <a:lnSpc>
                <a:spcPct val="90000"/>
              </a:lnSpc>
            </a:pPr>
            <a:r>
              <a:rPr lang="en-HK" sz="1400" b="1">
                <a:solidFill>
                  <a:schemeClr val="tx2">
                    <a:lumMod val="75000"/>
                  </a:schemeClr>
                </a:solidFill>
              </a:rPr>
              <a:t>Sugar and Fat </a:t>
            </a:r>
          </a:p>
          <a:p>
            <a:pPr lvl="1">
              <a:lnSpc>
                <a:spcPct val="90000"/>
              </a:lnSpc>
            </a:pPr>
            <a:r>
              <a:rPr lang="en-HK" sz="1400">
                <a:solidFill>
                  <a:schemeClr val="tx2">
                    <a:lumMod val="75000"/>
                  </a:schemeClr>
                </a:solidFill>
              </a:rPr>
              <a:t>If you’re addicted to sugary processed foods, it’s a sign of glucose deficiency. Your brain and liver need the natural glucose from fruits and vegetables to survive, not the refined sugar from processed foods. </a:t>
            </a:r>
          </a:p>
          <a:p>
            <a:pPr lvl="1">
              <a:lnSpc>
                <a:spcPct val="90000"/>
              </a:lnSpc>
            </a:pPr>
            <a:r>
              <a:rPr lang="en-HK" sz="1400">
                <a:solidFill>
                  <a:schemeClr val="tx2">
                    <a:lumMod val="75000"/>
                  </a:schemeClr>
                </a:solidFill>
              </a:rPr>
              <a:t>Processed foods are addictive because of the combination of unhealthy sugars and unhealthy fat, which make them taste so great. A prime example is ice cream. But foods high in unhealthy fat don’t allow the sugar to go into the body’s cells and organs. So even after eating those sugary foods, you still don’t feel satisfied. </a:t>
            </a:r>
          </a:p>
          <a:p>
            <a:pPr lvl="1">
              <a:lnSpc>
                <a:spcPct val="90000"/>
              </a:lnSpc>
            </a:pPr>
            <a:r>
              <a:rPr lang="en-HK" sz="1400">
                <a:solidFill>
                  <a:schemeClr val="tx2">
                    <a:lumMod val="75000"/>
                  </a:schemeClr>
                </a:solidFill>
              </a:rPr>
              <a:t>If you swap your unhealthy sugars for healthy sugars from foods like dates, apples, honey, dried apricots, or figs, then your addiction to the bad sugar will disappear.</a:t>
            </a:r>
            <a:endParaRPr lang="en-US" sz="1400">
              <a:solidFill>
                <a:schemeClr val="tx2">
                  <a:lumMod val="75000"/>
                </a:schemeClr>
              </a:solidFill>
            </a:endParaRPr>
          </a:p>
        </p:txBody>
      </p:sp>
    </p:spTree>
    <p:extLst>
      <p:ext uri="{BB962C8B-B14F-4D97-AF65-F5344CB8AC3E}">
        <p14:creationId xmlns:p14="http://schemas.microsoft.com/office/powerpoint/2010/main" val="25419810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2A3CF6-E0E5-FDE8-C6C2-0FF731BC23CB}"/>
              </a:ext>
            </a:extLst>
          </p:cNvPr>
          <p:cNvSpPr>
            <a:spLocks noGrp="1"/>
          </p:cNvSpPr>
          <p:nvPr>
            <p:ph type="title"/>
          </p:nvPr>
        </p:nvSpPr>
        <p:spPr>
          <a:xfrm>
            <a:off x="1046019" y="942108"/>
            <a:ext cx="3256550" cy="4969113"/>
          </a:xfrm>
        </p:spPr>
        <p:txBody>
          <a:bodyPr anchor="ctr">
            <a:normAutofit/>
          </a:bodyPr>
          <a:lstStyle/>
          <a:p>
            <a:r>
              <a:rPr lang="en-HK">
                <a:solidFill>
                  <a:schemeClr val="tx2">
                    <a:lumMod val="75000"/>
                  </a:schemeClr>
                </a:solidFill>
              </a:rPr>
              <a:t>Specific Addiction Examples</a:t>
            </a:r>
            <a:endParaRPr lang="en-US">
              <a:solidFill>
                <a:schemeClr val="tx2">
                  <a:lumMod val="75000"/>
                </a:schemeClr>
              </a:solidFill>
            </a:endParaRPr>
          </a:p>
        </p:txBody>
      </p:sp>
      <p:sp>
        <p:nvSpPr>
          <p:cNvPr id="10"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Content Placeholder 2">
            <a:extLst>
              <a:ext uri="{FF2B5EF4-FFF2-40B4-BE49-F238E27FC236}">
                <a16:creationId xmlns:a16="http://schemas.microsoft.com/office/drawing/2014/main" id="{205F5719-9E67-FFB6-7011-286486523F98}"/>
              </a:ext>
            </a:extLst>
          </p:cNvPr>
          <p:cNvSpPr>
            <a:spLocks noGrp="1"/>
          </p:cNvSpPr>
          <p:nvPr>
            <p:ph idx="1"/>
          </p:nvPr>
        </p:nvSpPr>
        <p:spPr>
          <a:xfrm>
            <a:off x="5049062" y="942108"/>
            <a:ext cx="6455549" cy="4969114"/>
          </a:xfrm>
        </p:spPr>
        <p:txBody>
          <a:bodyPr anchor="ctr">
            <a:normAutofit/>
          </a:bodyPr>
          <a:lstStyle/>
          <a:p>
            <a:pPr>
              <a:lnSpc>
                <a:spcPct val="90000"/>
              </a:lnSpc>
            </a:pPr>
            <a:r>
              <a:rPr lang="en-HK" b="1">
                <a:solidFill>
                  <a:schemeClr val="tx2">
                    <a:lumMod val="75000"/>
                  </a:schemeClr>
                </a:solidFill>
              </a:rPr>
              <a:t>Cigarettes</a:t>
            </a:r>
            <a:r>
              <a:rPr lang="en-HK">
                <a:solidFill>
                  <a:schemeClr val="tx2">
                    <a:lumMod val="75000"/>
                  </a:schemeClr>
                </a:solidFill>
              </a:rPr>
              <a:t> </a:t>
            </a:r>
          </a:p>
          <a:p>
            <a:pPr lvl="1">
              <a:lnSpc>
                <a:spcPct val="90000"/>
              </a:lnSpc>
            </a:pPr>
            <a:r>
              <a:rPr lang="en-HK">
                <a:solidFill>
                  <a:schemeClr val="tx2">
                    <a:lumMod val="75000"/>
                  </a:schemeClr>
                </a:solidFill>
              </a:rPr>
              <a:t>Yes, nicotine is an addictive drug, and it’s one of the reasons why smokers are addicted to cigarettes. But another reason is because of the adrenaline that floods your blood when you’re an active smoker. </a:t>
            </a:r>
          </a:p>
          <a:p>
            <a:pPr lvl="1">
              <a:lnSpc>
                <a:spcPct val="90000"/>
              </a:lnSpc>
            </a:pPr>
            <a:r>
              <a:rPr lang="en-HK">
                <a:solidFill>
                  <a:schemeClr val="tx2">
                    <a:lumMod val="75000"/>
                  </a:schemeClr>
                </a:solidFill>
              </a:rPr>
              <a:t>Before you even smoke that cigarette, that anticipation already causes an adrenaline rush. When people try to quit smoking, their appetite ramps up. That’s because when the adrenaline surge finally calms down, they can feel the low. </a:t>
            </a:r>
          </a:p>
          <a:p>
            <a:pPr lvl="1">
              <a:lnSpc>
                <a:spcPct val="90000"/>
              </a:lnSpc>
            </a:pPr>
            <a:r>
              <a:rPr lang="en-HK">
                <a:solidFill>
                  <a:schemeClr val="tx2">
                    <a:lumMod val="75000"/>
                  </a:schemeClr>
                </a:solidFill>
              </a:rPr>
              <a:t>One way to help fight a cigarette addiction is to use high-quality chocolate. Chocolate isn’t great for all addictions, but it can be good to fight smoking.</a:t>
            </a:r>
          </a:p>
          <a:p>
            <a:pPr lvl="1">
              <a:lnSpc>
                <a:spcPct val="90000"/>
              </a:lnSpc>
            </a:pPr>
            <a:r>
              <a:rPr lang="en-HK">
                <a:solidFill>
                  <a:schemeClr val="tx2">
                    <a:lumMod val="75000"/>
                  </a:schemeClr>
                </a:solidFill>
              </a:rPr>
              <a:t>Get two packs of cigarettes. Empty the first box and take some cigarettes out of the second box. Break a part off a highquality chocolate bar, and put it in the empty box. Keep the two boxes next to each other. Since nicotine is aromatic, the chocolate pieces will soak up some nicotine.</a:t>
            </a:r>
            <a:endParaRPr lang="en-US">
              <a:solidFill>
                <a:schemeClr val="tx2">
                  <a:lumMod val="75000"/>
                </a:schemeClr>
              </a:solidFill>
            </a:endParaRPr>
          </a:p>
        </p:txBody>
      </p:sp>
    </p:spTree>
    <p:extLst>
      <p:ext uri="{BB962C8B-B14F-4D97-AF65-F5344CB8AC3E}">
        <p14:creationId xmlns:p14="http://schemas.microsoft.com/office/powerpoint/2010/main" val="1187565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2"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6"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BE556237-2D9A-7F8A-51D7-3D79EDA44CB8}"/>
              </a:ext>
            </a:extLst>
          </p:cNvPr>
          <p:cNvSpPr>
            <a:spLocks noGrp="1"/>
          </p:cNvSpPr>
          <p:nvPr>
            <p:ph type="title"/>
          </p:nvPr>
        </p:nvSpPr>
        <p:spPr>
          <a:xfrm>
            <a:off x="6483096" y="624110"/>
            <a:ext cx="5021516" cy="1280890"/>
          </a:xfrm>
        </p:spPr>
        <p:txBody>
          <a:bodyPr>
            <a:normAutofit/>
          </a:bodyPr>
          <a:lstStyle/>
          <a:p>
            <a:r>
              <a:rPr lang="en-US" dirty="0"/>
              <a:t>Unit 2: Mental Health (21 hours) </a:t>
            </a:r>
          </a:p>
        </p:txBody>
      </p:sp>
      <p:sp>
        <p:nvSpPr>
          <p:cNvPr id="39" name="Rectangle 38">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Light bulb on yellow background with sketched light beams and cord">
            <a:extLst>
              <a:ext uri="{FF2B5EF4-FFF2-40B4-BE49-F238E27FC236}">
                <a16:creationId xmlns:a16="http://schemas.microsoft.com/office/drawing/2014/main" id="{D5B3CF01-460D-4059-F96A-24B0CB366337}"/>
              </a:ext>
            </a:extLst>
          </p:cNvPr>
          <p:cNvPicPr>
            <a:picLocks noChangeAspect="1"/>
          </p:cNvPicPr>
          <p:nvPr/>
        </p:nvPicPr>
        <p:blipFill rotWithShape="1">
          <a:blip r:embed="rId2"/>
          <a:srcRect l="51185" r="6927"/>
          <a:stretch/>
        </p:blipFill>
        <p:spPr>
          <a:xfrm>
            <a:off x="-1555" y="1731"/>
            <a:ext cx="4671091" cy="6858000"/>
          </a:xfrm>
          <a:prstGeom prst="rect">
            <a:avLst/>
          </a:prstGeom>
        </p:spPr>
      </p:pic>
      <p:sp>
        <p:nvSpPr>
          <p:cNvPr id="3" name="Content Placeholder 2">
            <a:extLst>
              <a:ext uri="{FF2B5EF4-FFF2-40B4-BE49-F238E27FC236}">
                <a16:creationId xmlns:a16="http://schemas.microsoft.com/office/drawing/2014/main" id="{0E3C3B6A-84E9-737A-47AB-6C0A60B28168}"/>
              </a:ext>
            </a:extLst>
          </p:cNvPr>
          <p:cNvSpPr>
            <a:spLocks noGrp="1"/>
          </p:cNvSpPr>
          <p:nvPr>
            <p:ph idx="1"/>
          </p:nvPr>
        </p:nvSpPr>
        <p:spPr>
          <a:xfrm>
            <a:off x="6438191" y="2133600"/>
            <a:ext cx="5066419" cy="3777622"/>
          </a:xfrm>
        </p:spPr>
        <p:txBody>
          <a:bodyPr>
            <a:normAutofit fontScale="92500" lnSpcReduction="20000"/>
          </a:bodyPr>
          <a:lstStyle/>
          <a:p>
            <a:r>
              <a:rPr lang="en-US" dirty="0"/>
              <a:t>Tentative schedule: </a:t>
            </a:r>
          </a:p>
          <a:p>
            <a:pPr lvl="1"/>
            <a:r>
              <a:rPr lang="en-US" b="1" dirty="0">
                <a:solidFill>
                  <a:schemeClr val="tx1"/>
                </a:solidFill>
              </a:rPr>
              <a:t>Lesson 2.1 – Stress (16 May 2023)</a:t>
            </a:r>
          </a:p>
          <a:p>
            <a:pPr lvl="1"/>
            <a:r>
              <a:rPr lang="en-US" b="1" dirty="0"/>
              <a:t>Lesson 2.2 – Happiness (17 May 2023)</a:t>
            </a:r>
          </a:p>
          <a:p>
            <a:pPr lvl="1"/>
            <a:r>
              <a:rPr lang="en-US" b="1" dirty="0">
                <a:solidFill>
                  <a:schemeClr val="tx1"/>
                </a:solidFill>
              </a:rPr>
              <a:t>Lesson 2.3 – Relationship (18 May 2023)</a:t>
            </a:r>
          </a:p>
          <a:p>
            <a:pPr lvl="1"/>
            <a:r>
              <a:rPr lang="en-US" b="1" dirty="0">
                <a:solidFill>
                  <a:schemeClr val="tx1"/>
                </a:solidFill>
              </a:rPr>
              <a:t>Lesson 2.4 – Purpose (19 May 2023)</a:t>
            </a:r>
          </a:p>
          <a:p>
            <a:pPr lvl="1"/>
            <a:r>
              <a:rPr lang="en-US" b="1" dirty="0">
                <a:solidFill>
                  <a:srgbClr val="FF0000"/>
                </a:solidFill>
              </a:rPr>
              <a:t>Lesson 2.5 – Mental Illness (23 May 2023)</a:t>
            </a:r>
          </a:p>
          <a:p>
            <a:pPr lvl="1"/>
            <a:r>
              <a:rPr lang="en-US" b="1" dirty="0"/>
              <a:t>Lesson 2.6 - Doctor in the House Episode 2 (24 May 2023)</a:t>
            </a:r>
          </a:p>
          <a:p>
            <a:pPr lvl="1"/>
            <a:r>
              <a:rPr lang="en-US" b="1" dirty="0"/>
              <a:t>Lesson 2.7 – Assignment 2 Presentation (25 May 2023)</a:t>
            </a:r>
            <a:endParaRPr lang="en-US" dirty="0"/>
          </a:p>
          <a:p>
            <a:pPr lvl="1"/>
            <a:r>
              <a:rPr lang="en-US" b="1" dirty="0">
                <a:solidFill>
                  <a:schemeClr val="bg2">
                    <a:lumMod val="50000"/>
                  </a:schemeClr>
                </a:solidFill>
              </a:rPr>
              <a:t>Lesson 2.8 – Midterm test review (26 May 2023)</a:t>
            </a:r>
          </a:p>
          <a:p>
            <a:pPr lvl="1"/>
            <a:r>
              <a:rPr lang="en-US" b="1" dirty="0">
                <a:solidFill>
                  <a:schemeClr val="bg2">
                    <a:lumMod val="50000"/>
                  </a:schemeClr>
                </a:solidFill>
              </a:rPr>
              <a:t>Lesson 2.9 – Midterm test (29 May 2023)</a:t>
            </a:r>
          </a:p>
        </p:txBody>
      </p:sp>
    </p:spTree>
    <p:extLst>
      <p:ext uri="{BB962C8B-B14F-4D97-AF65-F5344CB8AC3E}">
        <p14:creationId xmlns:p14="http://schemas.microsoft.com/office/powerpoint/2010/main" val="32479896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Explosion of a cloud of powder of particles of colour white and a black background">
            <a:extLst>
              <a:ext uri="{FF2B5EF4-FFF2-40B4-BE49-F238E27FC236}">
                <a16:creationId xmlns:a16="http://schemas.microsoft.com/office/drawing/2014/main" id="{8D0E3B85-8A11-984D-B42A-E81DD453925B}"/>
              </a:ext>
            </a:extLst>
          </p:cNvPr>
          <p:cNvPicPr>
            <a:picLocks noChangeAspect="1"/>
          </p:cNvPicPr>
          <p:nvPr/>
        </p:nvPicPr>
        <p:blipFill rotWithShape="1">
          <a:blip r:embed="rId2"/>
          <a:srcRect l="2342" r="14823"/>
          <a:stretch/>
        </p:blipFill>
        <p:spPr>
          <a:xfrm>
            <a:off x="1" y="10"/>
            <a:ext cx="7574440" cy="6857990"/>
          </a:xfrm>
          <a:prstGeom prst="rect">
            <a:avLst/>
          </a:prstGeom>
        </p:spPr>
      </p:pic>
      <p:sp>
        <p:nvSpPr>
          <p:cNvPr id="11"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CBBF0DF-A674-E07D-77F5-C779CB37DF94}"/>
              </a:ext>
            </a:extLst>
          </p:cNvPr>
          <p:cNvSpPr>
            <a:spLocks noGrp="1"/>
          </p:cNvSpPr>
          <p:nvPr>
            <p:ph type="title"/>
          </p:nvPr>
        </p:nvSpPr>
        <p:spPr>
          <a:xfrm>
            <a:off x="541867" y="787400"/>
            <a:ext cx="7145866" cy="778933"/>
          </a:xfrm>
        </p:spPr>
        <p:txBody>
          <a:bodyPr anchor="ctr">
            <a:normAutofit/>
          </a:bodyPr>
          <a:lstStyle/>
          <a:p>
            <a:r>
              <a:rPr lang="en-HK" sz="3200">
                <a:solidFill>
                  <a:srgbClr val="FEFFFF"/>
                </a:solidFill>
              </a:rPr>
              <a:t>Specific Addiction Examples</a:t>
            </a:r>
            <a:endParaRPr lang="en-US" sz="3200">
              <a:solidFill>
                <a:srgbClr val="FEFFFF"/>
              </a:solidFill>
            </a:endParaRPr>
          </a:p>
        </p:txBody>
      </p:sp>
      <p:sp>
        <p:nvSpPr>
          <p:cNvPr id="3" name="Content Placeholder 2">
            <a:extLst>
              <a:ext uri="{FF2B5EF4-FFF2-40B4-BE49-F238E27FC236}">
                <a16:creationId xmlns:a16="http://schemas.microsoft.com/office/drawing/2014/main" id="{FD6FAC24-CBBB-215D-3898-27172F8DF2E0}"/>
              </a:ext>
            </a:extLst>
          </p:cNvPr>
          <p:cNvSpPr>
            <a:spLocks noGrp="1"/>
          </p:cNvSpPr>
          <p:nvPr>
            <p:ph idx="1"/>
          </p:nvPr>
        </p:nvSpPr>
        <p:spPr>
          <a:xfrm>
            <a:off x="7860770" y="2017668"/>
            <a:ext cx="3750205" cy="3857816"/>
          </a:xfrm>
        </p:spPr>
        <p:txBody>
          <a:bodyPr>
            <a:normAutofit/>
          </a:bodyPr>
          <a:lstStyle/>
          <a:p>
            <a:pPr>
              <a:lnSpc>
                <a:spcPct val="90000"/>
              </a:lnSpc>
            </a:pPr>
            <a:r>
              <a:rPr lang="en-HK" sz="1300">
                <a:solidFill>
                  <a:schemeClr val="tx1">
                    <a:lumMod val="95000"/>
                    <a:lumOff val="5000"/>
                  </a:schemeClr>
                </a:solidFill>
              </a:rPr>
              <a:t>When you feel the urge to smoke, take a piece of chocolate and put it in your mouth. Don’t chew or swallow; just let them melt in your mouth completely. Then the next time, take a cigarette from the box with cigarettes. Over time, reduce the amount of cigarettes at a pace that feels manageable. </a:t>
            </a:r>
          </a:p>
          <a:p>
            <a:pPr>
              <a:lnSpc>
                <a:spcPct val="90000"/>
              </a:lnSpc>
            </a:pPr>
            <a:r>
              <a:rPr lang="en-HK" sz="1300">
                <a:solidFill>
                  <a:schemeClr val="tx1">
                    <a:lumMod val="95000"/>
                    <a:lumOff val="5000"/>
                  </a:schemeClr>
                </a:solidFill>
              </a:rPr>
              <a:t>Another way is to only smoke when you’re walking outside. Walking will help you take in more oxygen, and you may feel more calm due to the gentle movement. The adrenaline form your body is also better used when you’re walking compared to when you’re just standing and smoking. </a:t>
            </a:r>
          </a:p>
          <a:p>
            <a:pPr>
              <a:lnSpc>
                <a:spcPct val="90000"/>
              </a:lnSpc>
            </a:pPr>
            <a:r>
              <a:rPr lang="en-HK" sz="1300">
                <a:solidFill>
                  <a:schemeClr val="tx1">
                    <a:lumMod val="95000"/>
                    <a:lumOff val="5000"/>
                  </a:schemeClr>
                </a:solidFill>
              </a:rPr>
              <a:t>Finally, it’s more challenging to walk and smoke, which might make you less tempted to smoke.</a:t>
            </a:r>
            <a:endParaRPr lang="en-US" sz="1300">
              <a:solidFill>
                <a:schemeClr val="tx1">
                  <a:lumMod val="95000"/>
                  <a:lumOff val="5000"/>
                </a:schemeClr>
              </a:solidFill>
            </a:endParaRPr>
          </a:p>
        </p:txBody>
      </p:sp>
    </p:spTree>
    <p:extLst>
      <p:ext uri="{BB962C8B-B14F-4D97-AF65-F5344CB8AC3E}">
        <p14:creationId xmlns:p14="http://schemas.microsoft.com/office/powerpoint/2010/main" val="18254886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4DF12-9168-B262-A9BF-944D7E85130E}"/>
              </a:ext>
            </a:extLst>
          </p:cNvPr>
          <p:cNvSpPr>
            <a:spLocks noGrp="1"/>
          </p:cNvSpPr>
          <p:nvPr>
            <p:ph type="title"/>
          </p:nvPr>
        </p:nvSpPr>
        <p:spPr>
          <a:xfrm>
            <a:off x="1433889" y="1059872"/>
            <a:ext cx="3012216" cy="4851349"/>
          </a:xfrm>
        </p:spPr>
        <p:txBody>
          <a:bodyPr>
            <a:normAutofit/>
          </a:bodyPr>
          <a:lstStyle/>
          <a:p>
            <a:r>
              <a:rPr lang="en-US"/>
              <a:t>Classwork 2.5 (part 2)</a:t>
            </a:r>
            <a:endParaRPr lang="en-US" dirty="0"/>
          </a:p>
        </p:txBody>
      </p:sp>
      <p:sp>
        <p:nvSpPr>
          <p:cNvPr id="10"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Content Placeholder 2">
            <a:extLst>
              <a:ext uri="{FF2B5EF4-FFF2-40B4-BE49-F238E27FC236}">
                <a16:creationId xmlns:a16="http://schemas.microsoft.com/office/drawing/2014/main" id="{D90E848D-1C91-3C78-7C8B-59863D9FC149}"/>
              </a:ext>
            </a:extLst>
          </p:cNvPr>
          <p:cNvSpPr>
            <a:spLocks noGrp="1"/>
          </p:cNvSpPr>
          <p:nvPr>
            <p:ph idx="1"/>
          </p:nvPr>
        </p:nvSpPr>
        <p:spPr>
          <a:xfrm>
            <a:off x="5280368" y="1059872"/>
            <a:ext cx="6224244" cy="4851350"/>
          </a:xfrm>
        </p:spPr>
        <p:txBody>
          <a:bodyPr>
            <a:normAutofit/>
          </a:bodyPr>
          <a:lstStyle/>
          <a:p>
            <a:pPr>
              <a:lnSpc>
                <a:spcPct val="90000"/>
              </a:lnSpc>
              <a:buFont typeface="+mj-lt"/>
              <a:buAutoNum type="arabicPeriod"/>
            </a:pPr>
            <a:r>
              <a:rPr lang="en-HK" sz="1500" b="0" i="0">
                <a:effectLst/>
                <a:latin typeface="Open Sans" panose="020B0606030504020204" pitchFamily="34" charset="0"/>
              </a:rPr>
              <a:t>What does adrenaline do and what is adrenal fatigue?</a:t>
            </a:r>
            <a:br>
              <a:rPr lang="en-HK" sz="1500" b="0" i="0">
                <a:effectLst/>
                <a:latin typeface="Open Sans" panose="020B0606030504020204" pitchFamily="34" charset="0"/>
              </a:rPr>
            </a:br>
            <a:endParaRPr lang="en-HK" sz="1500" b="0" i="0">
              <a:effectLst/>
              <a:latin typeface="Open Sans" panose="020B0606030504020204" pitchFamily="34" charset="0"/>
            </a:endParaRPr>
          </a:p>
          <a:p>
            <a:pPr>
              <a:lnSpc>
                <a:spcPct val="90000"/>
              </a:lnSpc>
              <a:buFont typeface="+mj-lt"/>
              <a:buAutoNum type="arabicPeriod"/>
            </a:pPr>
            <a:r>
              <a:rPr lang="en-HK" sz="1500" b="0" i="0">
                <a:effectLst/>
                <a:latin typeface="Open Sans" panose="020B0606030504020204" pitchFamily="34" charset="0"/>
              </a:rPr>
              <a:t>How can we deal with stress in a healthy way?</a:t>
            </a:r>
            <a:br>
              <a:rPr lang="en-HK" sz="1500" b="0" i="0">
                <a:effectLst/>
                <a:latin typeface="Open Sans" panose="020B0606030504020204" pitchFamily="34" charset="0"/>
              </a:rPr>
            </a:br>
            <a:endParaRPr lang="en-HK" sz="1500" b="0" i="0">
              <a:effectLst/>
              <a:latin typeface="Open Sans" panose="020B0606030504020204" pitchFamily="34" charset="0"/>
            </a:endParaRPr>
          </a:p>
          <a:p>
            <a:pPr>
              <a:lnSpc>
                <a:spcPct val="90000"/>
              </a:lnSpc>
              <a:buFont typeface="+mj-lt"/>
              <a:buAutoNum type="arabicPeriod"/>
            </a:pPr>
            <a:r>
              <a:rPr lang="en-HK" sz="1500" b="0" i="0">
                <a:effectLst/>
                <a:latin typeface="Open Sans" panose="020B0606030504020204" pitchFamily="34" charset="0"/>
              </a:rPr>
              <a:t>How does a traumatic event lead to a lasting impact on a person’s brain?</a:t>
            </a:r>
            <a:br>
              <a:rPr lang="en-HK" sz="1500" b="0" i="0">
                <a:effectLst/>
                <a:latin typeface="Open Sans" panose="020B0606030504020204" pitchFamily="34" charset="0"/>
              </a:rPr>
            </a:br>
            <a:endParaRPr lang="en-HK" sz="1500" b="0" i="0">
              <a:effectLst/>
              <a:latin typeface="Open Sans" panose="020B0606030504020204" pitchFamily="34" charset="0"/>
            </a:endParaRPr>
          </a:p>
          <a:p>
            <a:pPr>
              <a:lnSpc>
                <a:spcPct val="90000"/>
              </a:lnSpc>
              <a:buFont typeface="+mj-lt"/>
              <a:buAutoNum type="arabicPeriod"/>
            </a:pPr>
            <a:r>
              <a:rPr lang="en-HK" sz="1500" b="0" i="0">
                <a:effectLst/>
                <a:latin typeface="Open Sans" panose="020B0606030504020204" pitchFamily="34" charset="0"/>
              </a:rPr>
              <a:t>How can people heal from PTSD?</a:t>
            </a:r>
            <a:br>
              <a:rPr lang="en-HK" sz="1500" b="0" i="0">
                <a:effectLst/>
                <a:latin typeface="Open Sans" panose="020B0606030504020204" pitchFamily="34" charset="0"/>
              </a:rPr>
            </a:br>
            <a:endParaRPr lang="en-HK" sz="1500" b="0" i="0">
              <a:effectLst/>
              <a:latin typeface="Open Sans" panose="020B0606030504020204" pitchFamily="34" charset="0"/>
            </a:endParaRPr>
          </a:p>
          <a:p>
            <a:pPr>
              <a:lnSpc>
                <a:spcPct val="90000"/>
              </a:lnSpc>
              <a:buFont typeface="+mj-lt"/>
              <a:buAutoNum type="arabicPeriod"/>
            </a:pPr>
            <a:r>
              <a:rPr lang="en-HK" sz="1500" b="0" i="0">
                <a:effectLst/>
                <a:latin typeface="Open Sans" panose="020B0606030504020204" pitchFamily="34" charset="0"/>
              </a:rPr>
              <a:t>What are symptoms of clinical depression?</a:t>
            </a:r>
            <a:br>
              <a:rPr lang="en-HK" sz="1500" b="0" i="0">
                <a:effectLst/>
                <a:latin typeface="Open Sans" panose="020B0606030504020204" pitchFamily="34" charset="0"/>
              </a:rPr>
            </a:br>
            <a:endParaRPr lang="en-HK" sz="1500" b="0" i="0">
              <a:effectLst/>
              <a:latin typeface="Open Sans" panose="020B0606030504020204" pitchFamily="34" charset="0"/>
            </a:endParaRPr>
          </a:p>
          <a:p>
            <a:pPr>
              <a:lnSpc>
                <a:spcPct val="90000"/>
              </a:lnSpc>
              <a:buFont typeface="+mj-lt"/>
              <a:buAutoNum type="arabicPeriod"/>
            </a:pPr>
            <a:r>
              <a:rPr lang="en-HK" sz="1500" b="0" i="0">
                <a:effectLst/>
                <a:latin typeface="Open Sans" panose="020B0606030504020204" pitchFamily="34" charset="0"/>
              </a:rPr>
              <a:t>What are four causes of depression? How can people heal from each cause?</a:t>
            </a:r>
            <a:br>
              <a:rPr lang="en-HK" sz="1500" b="0" i="0">
                <a:effectLst/>
                <a:latin typeface="Open Sans" panose="020B0606030504020204" pitchFamily="34" charset="0"/>
              </a:rPr>
            </a:br>
            <a:endParaRPr lang="en-HK" sz="1500" b="0" i="0">
              <a:effectLst/>
              <a:latin typeface="Open Sans" panose="020B0606030504020204" pitchFamily="34" charset="0"/>
            </a:endParaRPr>
          </a:p>
          <a:p>
            <a:pPr>
              <a:lnSpc>
                <a:spcPct val="90000"/>
              </a:lnSpc>
              <a:buFont typeface="+mj-lt"/>
              <a:buAutoNum type="arabicPeriod"/>
            </a:pPr>
            <a:r>
              <a:rPr lang="en-HK" sz="1500" b="0" i="0">
                <a:effectLst/>
                <a:latin typeface="Open Sans" panose="020B0606030504020204" pitchFamily="34" charset="0"/>
              </a:rPr>
              <a:t>What are two causes of addiction? Explain them.</a:t>
            </a:r>
            <a:br>
              <a:rPr lang="en-HK" sz="1500" b="0" i="0">
                <a:effectLst/>
                <a:latin typeface="Open Sans" panose="020B0606030504020204" pitchFamily="34" charset="0"/>
              </a:rPr>
            </a:br>
            <a:endParaRPr lang="en-HK" sz="1500" b="0" i="0">
              <a:effectLst/>
              <a:latin typeface="Open Sans" panose="020B0606030504020204" pitchFamily="34" charset="0"/>
            </a:endParaRPr>
          </a:p>
          <a:p>
            <a:pPr>
              <a:lnSpc>
                <a:spcPct val="90000"/>
              </a:lnSpc>
              <a:buFont typeface="+mj-lt"/>
              <a:buAutoNum type="arabicPeriod"/>
            </a:pPr>
            <a:r>
              <a:rPr lang="en-HK" sz="1500" b="0" i="0">
                <a:effectLst/>
                <a:latin typeface="Open Sans" panose="020B0606030504020204" pitchFamily="34" charset="0"/>
              </a:rPr>
              <a:t>How can people break addictions? Give two examples.</a:t>
            </a:r>
          </a:p>
          <a:p>
            <a:pPr>
              <a:lnSpc>
                <a:spcPct val="90000"/>
              </a:lnSpc>
            </a:pPr>
            <a:endParaRPr lang="en-US" sz="1500"/>
          </a:p>
        </p:txBody>
      </p:sp>
    </p:spTree>
    <p:extLst>
      <p:ext uri="{BB962C8B-B14F-4D97-AF65-F5344CB8AC3E}">
        <p14:creationId xmlns:p14="http://schemas.microsoft.com/office/powerpoint/2010/main" val="9051494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Picture 4" descr="Empty speech bubbles">
            <a:extLst>
              <a:ext uri="{FF2B5EF4-FFF2-40B4-BE49-F238E27FC236}">
                <a16:creationId xmlns:a16="http://schemas.microsoft.com/office/drawing/2014/main" id="{5E59E6DD-24D4-B9BE-9D3D-2EE97021E546}"/>
              </a:ext>
            </a:extLst>
          </p:cNvPr>
          <p:cNvPicPr>
            <a:picLocks noChangeAspect="1"/>
          </p:cNvPicPr>
          <p:nvPr/>
        </p:nvPicPr>
        <p:blipFill rotWithShape="1">
          <a:blip r:embed="rId2"/>
          <a:srcRect l="16743" r="8248" b="-1"/>
          <a:stretch/>
        </p:blipFill>
        <p:spPr>
          <a:xfrm>
            <a:off x="4485557" y="10"/>
            <a:ext cx="7706443" cy="6857990"/>
          </a:xfrm>
          <a:prstGeom prst="rect">
            <a:avLst/>
          </a:prstGeom>
        </p:spPr>
      </p:pic>
      <p:sp useBgFill="1">
        <p:nvSpPr>
          <p:cNvPr id="9" name="Freeform: Shape 8">
            <a:extLst>
              <a:ext uri="{FF2B5EF4-FFF2-40B4-BE49-F238E27FC236}">
                <a16:creationId xmlns:a16="http://schemas.microsoft.com/office/drawing/2014/main" id="{23C7736A-5A08-4021-9AB6-390DFF50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8170246"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dirty="0"/>
          </a:p>
        </p:txBody>
      </p:sp>
      <p:sp>
        <p:nvSpPr>
          <p:cNvPr id="2" name="Title 1">
            <a:extLst>
              <a:ext uri="{FF2B5EF4-FFF2-40B4-BE49-F238E27FC236}">
                <a16:creationId xmlns:a16="http://schemas.microsoft.com/office/drawing/2014/main" id="{370F1982-13D8-C94E-AA30-E81F81100C98}"/>
              </a:ext>
            </a:extLst>
          </p:cNvPr>
          <p:cNvSpPr>
            <a:spLocks noGrp="1"/>
          </p:cNvSpPr>
          <p:nvPr>
            <p:ph type="title"/>
          </p:nvPr>
        </p:nvSpPr>
        <p:spPr>
          <a:xfrm>
            <a:off x="535525" y="624110"/>
            <a:ext cx="4623955" cy="1280890"/>
          </a:xfrm>
        </p:spPr>
        <p:txBody>
          <a:bodyPr>
            <a:normAutofit/>
          </a:bodyPr>
          <a:lstStyle/>
          <a:p>
            <a:r>
              <a:rPr lang="en-US" dirty="0"/>
              <a:t>Homework 2.4</a:t>
            </a:r>
          </a:p>
        </p:txBody>
      </p:sp>
      <p:sp>
        <p:nvSpPr>
          <p:cNvPr id="11" name="Rectangle 10">
            <a:extLst>
              <a:ext uri="{FF2B5EF4-FFF2-40B4-BE49-F238E27FC236}">
                <a16:creationId xmlns:a16="http://schemas.microsoft.com/office/drawing/2014/main" id="{433DF4D3-8A35-461A-ABE0-F56B78A1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614A9397-A8C6-C630-C98D-1AA1BB379618}"/>
              </a:ext>
            </a:extLst>
          </p:cNvPr>
          <p:cNvSpPr>
            <a:spLocks noGrp="1"/>
          </p:cNvSpPr>
          <p:nvPr>
            <p:ph idx="1"/>
          </p:nvPr>
        </p:nvSpPr>
        <p:spPr>
          <a:xfrm>
            <a:off x="531812" y="2133600"/>
            <a:ext cx="4625882" cy="3777622"/>
          </a:xfrm>
        </p:spPr>
        <p:txBody>
          <a:bodyPr>
            <a:normAutofit/>
          </a:bodyPr>
          <a:lstStyle/>
          <a:p>
            <a:r>
              <a:rPr lang="en-HK" dirty="0">
                <a:latin typeface="Open Sans" panose="020B0606030504020204" pitchFamily="34" charset="0"/>
              </a:rPr>
              <a:t>Imagine your best friend has developed one of the four mental illness discussed in class today. </a:t>
            </a:r>
          </a:p>
          <a:p>
            <a:r>
              <a:rPr lang="en-HK" b="0" i="0" dirty="0">
                <a:effectLst/>
                <a:latin typeface="Open Sans" panose="020B0606030504020204" pitchFamily="34" charset="0"/>
              </a:rPr>
              <a:t>Write a letter to your </a:t>
            </a:r>
            <a:r>
              <a:rPr lang="en-HK" dirty="0">
                <a:latin typeface="Open Sans" panose="020B0606030504020204" pitchFamily="34" charset="0"/>
              </a:rPr>
              <a:t>friend to: </a:t>
            </a:r>
          </a:p>
          <a:p>
            <a:pPr lvl="1"/>
            <a:r>
              <a:rPr lang="en-HK" b="0" i="0" dirty="0">
                <a:effectLst/>
                <a:latin typeface="Open Sans" panose="020B0606030504020204" pitchFamily="34" charset="0"/>
              </a:rPr>
              <a:t>Suggest what he/she should do to alleviate the condition of the mental illness.</a:t>
            </a:r>
          </a:p>
          <a:p>
            <a:pPr lvl="1"/>
            <a:r>
              <a:rPr lang="en-HK" b="0" i="0" dirty="0">
                <a:effectLst/>
                <a:latin typeface="Open Sans" panose="020B0606030504020204" pitchFamily="34" charset="0"/>
              </a:rPr>
              <a:t>Encourage him/her to consult professional help. </a:t>
            </a:r>
          </a:p>
          <a:p>
            <a:r>
              <a:rPr lang="en-HK" dirty="0">
                <a:latin typeface="Open Sans" panose="020B0606030504020204" pitchFamily="34" charset="0"/>
              </a:rPr>
              <a:t>Write no less than 500 words. </a:t>
            </a:r>
            <a:endParaRPr lang="en-HK" b="0" i="0" dirty="0">
              <a:effectLst/>
              <a:latin typeface="Open Sans" panose="020B0606030504020204" pitchFamily="34" charset="0"/>
            </a:endParaRPr>
          </a:p>
        </p:txBody>
      </p:sp>
    </p:spTree>
    <p:extLst>
      <p:ext uri="{BB962C8B-B14F-4D97-AF65-F5344CB8AC3E}">
        <p14:creationId xmlns:p14="http://schemas.microsoft.com/office/powerpoint/2010/main" val="9570250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70872-704F-BD0F-5783-D36E99AC38FC}"/>
              </a:ext>
            </a:extLst>
          </p:cNvPr>
          <p:cNvSpPr>
            <a:spLocks noGrp="1"/>
          </p:cNvSpPr>
          <p:nvPr>
            <p:ph type="ctrTitle"/>
          </p:nvPr>
        </p:nvSpPr>
        <p:spPr/>
        <p:txBody>
          <a:bodyPr/>
          <a:lstStyle/>
          <a:p>
            <a:r>
              <a:rPr lang="en-US" dirty="0"/>
              <a:t>See you all! </a:t>
            </a:r>
          </a:p>
        </p:txBody>
      </p:sp>
      <p:sp>
        <p:nvSpPr>
          <p:cNvPr id="3" name="Subtitle 2">
            <a:extLst>
              <a:ext uri="{FF2B5EF4-FFF2-40B4-BE49-F238E27FC236}">
                <a16:creationId xmlns:a16="http://schemas.microsoft.com/office/drawing/2014/main" id="{66E63E84-9C06-81A7-829C-ED1D2776370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27831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E869B-085D-43B3-AED8-9B0655612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C54E744A-A072-47AF-981A-3718617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Working space background">
            <a:extLst>
              <a:ext uri="{FF2B5EF4-FFF2-40B4-BE49-F238E27FC236}">
                <a16:creationId xmlns:a16="http://schemas.microsoft.com/office/drawing/2014/main" id="{92F85085-13E7-15F9-8503-E30EA860F5DB}"/>
              </a:ext>
            </a:extLst>
          </p:cNvPr>
          <p:cNvPicPr>
            <a:picLocks noChangeAspect="1"/>
          </p:cNvPicPr>
          <p:nvPr/>
        </p:nvPicPr>
        <p:blipFill rotWithShape="1">
          <a:blip r:embed="rId2"/>
          <a:srcRect l="61434" r="-1" b="-1"/>
          <a:stretch/>
        </p:blipFill>
        <p:spPr>
          <a:xfrm>
            <a:off x="8229598" y="10"/>
            <a:ext cx="3962401" cy="6857990"/>
          </a:xfrm>
          <a:prstGeom prst="rect">
            <a:avLst/>
          </a:prstGeom>
        </p:spPr>
      </p:pic>
      <p:sp>
        <p:nvSpPr>
          <p:cNvPr id="13" name="Freeform 5">
            <a:extLst>
              <a:ext uri="{FF2B5EF4-FFF2-40B4-BE49-F238E27FC236}">
                <a16:creationId xmlns:a16="http://schemas.microsoft.com/office/drawing/2014/main" id="{F0254341-1068-4FB7-8AEF-220C6EB41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524F442-C823-E449-A7CA-D42307E95AA2}"/>
              </a:ext>
            </a:extLst>
          </p:cNvPr>
          <p:cNvSpPr>
            <a:spLocks noGrp="1"/>
          </p:cNvSpPr>
          <p:nvPr>
            <p:ph type="title"/>
          </p:nvPr>
        </p:nvSpPr>
        <p:spPr>
          <a:xfrm>
            <a:off x="541867" y="787400"/>
            <a:ext cx="7145866" cy="778933"/>
          </a:xfrm>
        </p:spPr>
        <p:txBody>
          <a:bodyPr anchor="ctr">
            <a:normAutofit/>
          </a:bodyPr>
          <a:lstStyle/>
          <a:p>
            <a:r>
              <a:rPr lang="en-US" sz="3200">
                <a:solidFill>
                  <a:srgbClr val="FEFFFF"/>
                </a:solidFill>
              </a:rPr>
              <a:t>Today’s lesson plan: </a:t>
            </a:r>
          </a:p>
        </p:txBody>
      </p:sp>
      <p:sp>
        <p:nvSpPr>
          <p:cNvPr id="3" name="Content Placeholder 2">
            <a:extLst>
              <a:ext uri="{FF2B5EF4-FFF2-40B4-BE49-F238E27FC236}">
                <a16:creationId xmlns:a16="http://schemas.microsoft.com/office/drawing/2014/main" id="{13C43CD6-9A20-6224-9174-24DC535AF73F}"/>
              </a:ext>
            </a:extLst>
          </p:cNvPr>
          <p:cNvSpPr>
            <a:spLocks noGrp="1"/>
          </p:cNvSpPr>
          <p:nvPr>
            <p:ph idx="1"/>
          </p:nvPr>
        </p:nvSpPr>
        <p:spPr>
          <a:xfrm>
            <a:off x="541866" y="2032000"/>
            <a:ext cx="7145867" cy="3879222"/>
          </a:xfrm>
        </p:spPr>
        <p:txBody>
          <a:bodyPr>
            <a:normAutofit/>
          </a:bodyPr>
          <a:lstStyle/>
          <a:p>
            <a:r>
              <a:rPr lang="en-US" dirty="0">
                <a:solidFill>
                  <a:srgbClr val="FEFFFF"/>
                </a:solidFill>
              </a:rPr>
              <a:t>Learn </a:t>
            </a:r>
            <a:r>
              <a:rPr lang="en-HK" dirty="0">
                <a:solidFill>
                  <a:srgbClr val="FEFFFF"/>
                </a:solidFill>
              </a:rPr>
              <a:t>about what is mental illnesses</a:t>
            </a:r>
            <a:endParaRPr lang="en-US" dirty="0">
              <a:solidFill>
                <a:srgbClr val="FEFFFF"/>
              </a:solidFill>
            </a:endParaRPr>
          </a:p>
        </p:txBody>
      </p:sp>
    </p:spTree>
    <p:extLst>
      <p:ext uri="{BB962C8B-B14F-4D97-AF65-F5344CB8AC3E}">
        <p14:creationId xmlns:p14="http://schemas.microsoft.com/office/powerpoint/2010/main" val="42061165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BD97C-8BD1-36DF-775E-D96D57A0D7E7}"/>
              </a:ext>
            </a:extLst>
          </p:cNvPr>
          <p:cNvSpPr>
            <a:spLocks noGrp="1"/>
          </p:cNvSpPr>
          <p:nvPr>
            <p:ph type="title"/>
          </p:nvPr>
        </p:nvSpPr>
        <p:spPr>
          <a:xfrm>
            <a:off x="1687669" y="624110"/>
            <a:ext cx="4137059" cy="1280890"/>
          </a:xfrm>
        </p:spPr>
        <p:txBody>
          <a:bodyPr>
            <a:normAutofit/>
          </a:bodyPr>
          <a:lstStyle/>
          <a:p>
            <a:r>
              <a:rPr lang="en-US" sz="3200"/>
              <a:t>Classwork 2.4 (part 1)</a:t>
            </a:r>
          </a:p>
        </p:txBody>
      </p:sp>
      <p:sp>
        <p:nvSpPr>
          <p:cNvPr id="3" name="Content Placeholder 2">
            <a:extLst>
              <a:ext uri="{FF2B5EF4-FFF2-40B4-BE49-F238E27FC236}">
                <a16:creationId xmlns:a16="http://schemas.microsoft.com/office/drawing/2014/main" id="{F296DD85-E5FC-E4C4-F2BC-28BADB039314}"/>
              </a:ext>
            </a:extLst>
          </p:cNvPr>
          <p:cNvSpPr>
            <a:spLocks noGrp="1"/>
          </p:cNvSpPr>
          <p:nvPr>
            <p:ph idx="1"/>
          </p:nvPr>
        </p:nvSpPr>
        <p:spPr>
          <a:xfrm>
            <a:off x="1683956" y="2133600"/>
            <a:ext cx="4140772" cy="3777622"/>
          </a:xfrm>
        </p:spPr>
        <p:txBody>
          <a:bodyPr>
            <a:normAutofit/>
          </a:bodyPr>
          <a:lstStyle/>
          <a:p>
            <a:r>
              <a:rPr lang="en-US" sz="1600" dirty="0">
                <a:solidFill>
                  <a:schemeClr val="tx1"/>
                </a:solidFill>
              </a:rPr>
              <a:t>What is the difference between physical illness and mental illness? </a:t>
            </a:r>
          </a:p>
          <a:p>
            <a:r>
              <a:rPr lang="en-US" sz="1600" dirty="0">
                <a:solidFill>
                  <a:schemeClr val="tx1"/>
                </a:solidFill>
              </a:rPr>
              <a:t>Why would people avoid seeing a doctor when they might have mental illness? </a:t>
            </a:r>
          </a:p>
          <a:p>
            <a:r>
              <a:rPr lang="en-US" sz="1600" dirty="0">
                <a:solidFill>
                  <a:schemeClr val="tx1"/>
                </a:solidFill>
              </a:rPr>
              <a:t>Write about 100 words. </a:t>
            </a:r>
          </a:p>
        </p:txBody>
      </p:sp>
      <p:pic>
        <p:nvPicPr>
          <p:cNvPr id="13" name="Picture 4" descr="Colourful pencils and books">
            <a:extLst>
              <a:ext uri="{FF2B5EF4-FFF2-40B4-BE49-F238E27FC236}">
                <a16:creationId xmlns:a16="http://schemas.microsoft.com/office/drawing/2014/main" id="{E8662958-73AA-C4CD-4F32-6B3C7CA6D3F4}"/>
              </a:ext>
            </a:extLst>
          </p:cNvPr>
          <p:cNvPicPr>
            <a:picLocks noChangeAspect="1"/>
          </p:cNvPicPr>
          <p:nvPr/>
        </p:nvPicPr>
        <p:blipFill rotWithShape="1">
          <a:blip r:embed="rId2"/>
          <a:srcRect l="35473" r="4933" b="2"/>
          <a:stretch/>
        </p:blipFill>
        <p:spPr>
          <a:xfrm>
            <a:off x="6091916" y="10"/>
            <a:ext cx="6100084" cy="6857990"/>
          </a:xfrm>
          <a:prstGeom prst="rect">
            <a:avLst/>
          </a:prstGeom>
        </p:spPr>
      </p:pic>
    </p:spTree>
    <p:extLst>
      <p:ext uri="{BB962C8B-B14F-4D97-AF65-F5344CB8AC3E}">
        <p14:creationId xmlns:p14="http://schemas.microsoft.com/office/powerpoint/2010/main" val="1124520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E869B-085D-43B3-AED8-9B0655612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C54E744A-A072-47AF-981A-3718617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Wood human figure">
            <a:extLst>
              <a:ext uri="{FF2B5EF4-FFF2-40B4-BE49-F238E27FC236}">
                <a16:creationId xmlns:a16="http://schemas.microsoft.com/office/drawing/2014/main" id="{A3550FBC-2388-CA91-7FAF-D9649D56E880}"/>
              </a:ext>
            </a:extLst>
          </p:cNvPr>
          <p:cNvPicPr>
            <a:picLocks noChangeAspect="1"/>
          </p:cNvPicPr>
          <p:nvPr/>
        </p:nvPicPr>
        <p:blipFill rotWithShape="1">
          <a:blip r:embed="rId2"/>
          <a:srcRect l="5430" r="56003" b="-1"/>
          <a:stretch/>
        </p:blipFill>
        <p:spPr>
          <a:xfrm>
            <a:off x="8229598" y="10"/>
            <a:ext cx="3962401" cy="6857990"/>
          </a:xfrm>
          <a:prstGeom prst="rect">
            <a:avLst/>
          </a:prstGeom>
        </p:spPr>
      </p:pic>
      <p:sp>
        <p:nvSpPr>
          <p:cNvPr id="13" name="Freeform 5">
            <a:extLst>
              <a:ext uri="{FF2B5EF4-FFF2-40B4-BE49-F238E27FC236}">
                <a16:creationId xmlns:a16="http://schemas.microsoft.com/office/drawing/2014/main" id="{F0254341-1068-4FB7-8AEF-220C6EB41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2E0649B-7847-A26B-B101-0A56E073FC86}"/>
              </a:ext>
            </a:extLst>
          </p:cNvPr>
          <p:cNvSpPr>
            <a:spLocks noGrp="1"/>
          </p:cNvSpPr>
          <p:nvPr>
            <p:ph type="title"/>
          </p:nvPr>
        </p:nvSpPr>
        <p:spPr>
          <a:xfrm>
            <a:off x="541867" y="787400"/>
            <a:ext cx="7145866" cy="778933"/>
          </a:xfrm>
        </p:spPr>
        <p:txBody>
          <a:bodyPr anchor="ctr">
            <a:normAutofit/>
          </a:bodyPr>
          <a:lstStyle/>
          <a:p>
            <a:r>
              <a:rPr lang="en-US" sz="3200" dirty="0">
                <a:solidFill>
                  <a:srgbClr val="FEFFFF"/>
                </a:solidFill>
              </a:rPr>
              <a:t>What is mental illness? </a:t>
            </a:r>
          </a:p>
        </p:txBody>
      </p:sp>
      <p:sp>
        <p:nvSpPr>
          <p:cNvPr id="3" name="Content Placeholder 2">
            <a:extLst>
              <a:ext uri="{FF2B5EF4-FFF2-40B4-BE49-F238E27FC236}">
                <a16:creationId xmlns:a16="http://schemas.microsoft.com/office/drawing/2014/main" id="{6116F750-D397-270C-B137-5737CB344557}"/>
              </a:ext>
            </a:extLst>
          </p:cNvPr>
          <p:cNvSpPr>
            <a:spLocks noGrp="1"/>
          </p:cNvSpPr>
          <p:nvPr>
            <p:ph idx="1"/>
          </p:nvPr>
        </p:nvSpPr>
        <p:spPr>
          <a:xfrm>
            <a:off x="541866" y="2032000"/>
            <a:ext cx="7145867" cy="3879222"/>
          </a:xfrm>
        </p:spPr>
        <p:txBody>
          <a:bodyPr>
            <a:normAutofit/>
          </a:bodyPr>
          <a:lstStyle/>
          <a:p>
            <a:r>
              <a:rPr lang="en-HK" dirty="0"/>
              <a:t>In the past, mental illness was a taboo topic. If you have to see a therapist, people thought something was wrong with you. </a:t>
            </a:r>
          </a:p>
          <a:p>
            <a:r>
              <a:rPr lang="en-HK" dirty="0"/>
              <a:t>While that stigma isn’t completely gone yet, nowadays, mental health and illness are becoming talked about more and more. Just like how no one looks down on you if you go to the doctor for a physical illness, no one should look down on you for seeking help for a mental illness.</a:t>
            </a:r>
            <a:endParaRPr lang="en-US" dirty="0">
              <a:solidFill>
                <a:srgbClr val="FEFFFF"/>
              </a:solidFill>
            </a:endParaRPr>
          </a:p>
        </p:txBody>
      </p:sp>
    </p:spTree>
    <p:extLst>
      <p:ext uri="{BB962C8B-B14F-4D97-AF65-F5344CB8AC3E}">
        <p14:creationId xmlns:p14="http://schemas.microsoft.com/office/powerpoint/2010/main" val="129294639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2"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6"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297A8EE5-E54F-129D-5AF3-B2EA20DD1503}"/>
              </a:ext>
            </a:extLst>
          </p:cNvPr>
          <p:cNvSpPr>
            <a:spLocks noGrp="1"/>
          </p:cNvSpPr>
          <p:nvPr>
            <p:ph type="title"/>
          </p:nvPr>
        </p:nvSpPr>
        <p:spPr>
          <a:xfrm>
            <a:off x="6483096" y="624110"/>
            <a:ext cx="5021516" cy="1280890"/>
          </a:xfrm>
        </p:spPr>
        <p:txBody>
          <a:bodyPr>
            <a:normAutofit/>
          </a:bodyPr>
          <a:lstStyle/>
          <a:p>
            <a:r>
              <a:rPr lang="en-US" dirty="0"/>
              <a:t>What is mental illness? </a:t>
            </a:r>
          </a:p>
        </p:txBody>
      </p:sp>
      <p:sp>
        <p:nvSpPr>
          <p:cNvPr id="39" name="Rectangle 38">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Scan of a human brain in a neurology clinic">
            <a:extLst>
              <a:ext uri="{FF2B5EF4-FFF2-40B4-BE49-F238E27FC236}">
                <a16:creationId xmlns:a16="http://schemas.microsoft.com/office/drawing/2014/main" id="{531B4682-BD22-6083-2ADA-4694ED60DEFF}"/>
              </a:ext>
            </a:extLst>
          </p:cNvPr>
          <p:cNvPicPr>
            <a:picLocks noChangeAspect="1"/>
          </p:cNvPicPr>
          <p:nvPr/>
        </p:nvPicPr>
        <p:blipFill rotWithShape="1">
          <a:blip r:embed="rId2"/>
          <a:srcRect l="48916"/>
          <a:stretch/>
        </p:blipFill>
        <p:spPr>
          <a:xfrm>
            <a:off x="-1555" y="1731"/>
            <a:ext cx="4671091" cy="6858000"/>
          </a:xfrm>
          <a:prstGeom prst="rect">
            <a:avLst/>
          </a:prstGeom>
        </p:spPr>
      </p:pic>
      <p:sp>
        <p:nvSpPr>
          <p:cNvPr id="3" name="Content Placeholder 2">
            <a:extLst>
              <a:ext uri="{FF2B5EF4-FFF2-40B4-BE49-F238E27FC236}">
                <a16:creationId xmlns:a16="http://schemas.microsoft.com/office/drawing/2014/main" id="{4E7BCC12-BD46-A618-9F11-1446F5476558}"/>
              </a:ext>
            </a:extLst>
          </p:cNvPr>
          <p:cNvSpPr>
            <a:spLocks noGrp="1"/>
          </p:cNvSpPr>
          <p:nvPr>
            <p:ph idx="1"/>
          </p:nvPr>
        </p:nvSpPr>
        <p:spPr>
          <a:xfrm>
            <a:off x="6438191" y="2133600"/>
            <a:ext cx="5066419" cy="3777622"/>
          </a:xfrm>
        </p:spPr>
        <p:txBody>
          <a:bodyPr>
            <a:normAutofit/>
          </a:bodyPr>
          <a:lstStyle/>
          <a:p>
            <a:r>
              <a:rPr lang="en-HK" dirty="0"/>
              <a:t>Mental illnesses are far and wide, and their causes and treatment and still being researched. </a:t>
            </a:r>
          </a:p>
          <a:p>
            <a:r>
              <a:rPr lang="en-HK" dirty="0"/>
              <a:t>This lesson will talk about four major mental illnesses: </a:t>
            </a:r>
          </a:p>
          <a:p>
            <a:pPr lvl="1"/>
            <a:r>
              <a:rPr lang="en-HK" dirty="0"/>
              <a:t>1. Stress and Burnout </a:t>
            </a:r>
          </a:p>
          <a:p>
            <a:pPr lvl="1"/>
            <a:r>
              <a:rPr lang="en-HK" dirty="0"/>
              <a:t>2. Trauma and PTSD </a:t>
            </a:r>
          </a:p>
          <a:p>
            <a:pPr lvl="1"/>
            <a:r>
              <a:rPr lang="en-HK" dirty="0"/>
              <a:t>3. Depression </a:t>
            </a:r>
          </a:p>
          <a:p>
            <a:pPr lvl="1"/>
            <a:r>
              <a:rPr lang="en-HK" dirty="0"/>
              <a:t>4. Addiction</a:t>
            </a:r>
            <a:endParaRPr lang="en-US" dirty="0"/>
          </a:p>
        </p:txBody>
      </p:sp>
    </p:spTree>
    <p:extLst>
      <p:ext uri="{BB962C8B-B14F-4D97-AF65-F5344CB8AC3E}">
        <p14:creationId xmlns:p14="http://schemas.microsoft.com/office/powerpoint/2010/main" val="911037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Desk with stethoscope and computer keyboard">
            <a:extLst>
              <a:ext uri="{FF2B5EF4-FFF2-40B4-BE49-F238E27FC236}">
                <a16:creationId xmlns:a16="http://schemas.microsoft.com/office/drawing/2014/main" id="{CC6E96DC-001D-397C-4FDE-8F94621DE79C}"/>
              </a:ext>
            </a:extLst>
          </p:cNvPr>
          <p:cNvPicPr>
            <a:picLocks noChangeAspect="1"/>
          </p:cNvPicPr>
          <p:nvPr/>
        </p:nvPicPr>
        <p:blipFill rotWithShape="1">
          <a:blip r:embed="rId2"/>
          <a:srcRect l="26277" r="-1" b="-1"/>
          <a:stretch/>
        </p:blipFill>
        <p:spPr>
          <a:xfrm>
            <a:off x="1" y="10"/>
            <a:ext cx="7574440" cy="6857990"/>
          </a:xfrm>
          <a:prstGeom prst="rect">
            <a:avLst/>
          </a:prstGeom>
        </p:spPr>
      </p:pic>
      <p:sp>
        <p:nvSpPr>
          <p:cNvPr id="11"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D7A65DA-EA32-3C3B-A7D3-B18A81E25AEA}"/>
              </a:ext>
            </a:extLst>
          </p:cNvPr>
          <p:cNvSpPr>
            <a:spLocks noGrp="1"/>
          </p:cNvSpPr>
          <p:nvPr>
            <p:ph type="title"/>
          </p:nvPr>
        </p:nvSpPr>
        <p:spPr>
          <a:xfrm>
            <a:off x="541867" y="787400"/>
            <a:ext cx="7145866" cy="778933"/>
          </a:xfrm>
        </p:spPr>
        <p:txBody>
          <a:bodyPr anchor="ctr">
            <a:normAutofit/>
          </a:bodyPr>
          <a:lstStyle/>
          <a:p>
            <a:r>
              <a:rPr lang="en-HK" sz="3200">
                <a:solidFill>
                  <a:srgbClr val="FEFFFF"/>
                </a:solidFill>
              </a:rPr>
              <a:t>1. Stress and Burnout</a:t>
            </a:r>
            <a:endParaRPr lang="en-US" sz="3200">
              <a:solidFill>
                <a:srgbClr val="FEFFFF"/>
              </a:solidFill>
            </a:endParaRPr>
          </a:p>
        </p:txBody>
      </p:sp>
      <p:sp>
        <p:nvSpPr>
          <p:cNvPr id="3" name="Content Placeholder 2">
            <a:extLst>
              <a:ext uri="{FF2B5EF4-FFF2-40B4-BE49-F238E27FC236}">
                <a16:creationId xmlns:a16="http://schemas.microsoft.com/office/drawing/2014/main" id="{E5039D98-73B8-4DD4-E545-B7EA99A4D16D}"/>
              </a:ext>
            </a:extLst>
          </p:cNvPr>
          <p:cNvSpPr>
            <a:spLocks noGrp="1"/>
          </p:cNvSpPr>
          <p:nvPr>
            <p:ph idx="1"/>
          </p:nvPr>
        </p:nvSpPr>
        <p:spPr>
          <a:xfrm>
            <a:off x="7860770" y="2017668"/>
            <a:ext cx="3750205" cy="3857816"/>
          </a:xfrm>
        </p:spPr>
        <p:txBody>
          <a:bodyPr>
            <a:normAutofit/>
          </a:bodyPr>
          <a:lstStyle/>
          <a:p>
            <a:r>
              <a:rPr lang="en-HK">
                <a:solidFill>
                  <a:schemeClr val="tx1">
                    <a:lumMod val="95000"/>
                    <a:lumOff val="5000"/>
                  </a:schemeClr>
                </a:solidFill>
              </a:rPr>
              <a:t>Stress has been deemed the health epidemic of the twenty-first century by The World Health Organization. According to the American Institute of stress, 73% of people say stress impacts their mental health, and 77% for physical health. Clearly, stress is a big and wide problem.</a:t>
            </a:r>
            <a:endParaRPr lang="en-US">
              <a:solidFill>
                <a:schemeClr val="tx1">
                  <a:lumMod val="95000"/>
                  <a:lumOff val="5000"/>
                </a:schemeClr>
              </a:solidFill>
            </a:endParaRPr>
          </a:p>
        </p:txBody>
      </p:sp>
    </p:spTree>
    <p:extLst>
      <p:ext uri="{BB962C8B-B14F-4D97-AF65-F5344CB8AC3E}">
        <p14:creationId xmlns:p14="http://schemas.microsoft.com/office/powerpoint/2010/main" val="99022553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{4D510A68-1F39-E642-A565-71B9564D4C16}tf10001069</Template>
  <TotalTime>2534</TotalTime>
  <Words>4041</Words>
  <Application>Microsoft Macintosh PowerPoint</Application>
  <PresentationFormat>Widescreen</PresentationFormat>
  <Paragraphs>217</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Century Gothic</vt:lpstr>
      <vt:lpstr>Open Sans</vt:lpstr>
      <vt:lpstr>Wingdings 3</vt:lpstr>
      <vt:lpstr>Wisp</vt:lpstr>
      <vt:lpstr>Lesson 2.5 Mental Illlness</vt:lpstr>
      <vt:lpstr>2.5 Check your understanding quiz </vt:lpstr>
      <vt:lpstr>Class announcement </vt:lpstr>
      <vt:lpstr>Unit 2: Mental Health (21 hours) </vt:lpstr>
      <vt:lpstr>Today’s lesson plan: </vt:lpstr>
      <vt:lpstr>Classwork 2.4 (part 1)</vt:lpstr>
      <vt:lpstr>What is mental illness? </vt:lpstr>
      <vt:lpstr>What is mental illness? </vt:lpstr>
      <vt:lpstr>1. Stress and Burnout</vt:lpstr>
      <vt:lpstr>Our Adrenal Addicted Culture</vt:lpstr>
      <vt:lpstr>Our Adrenal Addicted Culture</vt:lpstr>
      <vt:lpstr>Our Adrenal Addicted Culture</vt:lpstr>
      <vt:lpstr>Handling Stress</vt:lpstr>
      <vt:lpstr>Handling Stress</vt:lpstr>
      <vt:lpstr>Stress and Food</vt:lpstr>
      <vt:lpstr>2: Trauma and Post Traumatic Stress Disorder (PTSD)</vt:lpstr>
      <vt:lpstr>Causes</vt:lpstr>
      <vt:lpstr>Causes</vt:lpstr>
      <vt:lpstr>Causes</vt:lpstr>
      <vt:lpstr>Healing PTSD</vt:lpstr>
      <vt:lpstr>Healing PTSD</vt:lpstr>
      <vt:lpstr>3: Depression</vt:lpstr>
      <vt:lpstr>Traumatic Loss</vt:lpstr>
      <vt:lpstr>Traumatic Loss</vt:lpstr>
      <vt:lpstr>Traumatic Stress</vt:lpstr>
      <vt:lpstr>Traumatic Stress</vt:lpstr>
      <vt:lpstr>Heavy Metals and Other Toxins</vt:lpstr>
      <vt:lpstr>Heavy Metals and Other Toxins</vt:lpstr>
      <vt:lpstr>Heavy Metals and Other Toxins</vt:lpstr>
      <vt:lpstr>Viral Infection</vt:lpstr>
      <vt:lpstr>Healing from Depression</vt:lpstr>
      <vt:lpstr>4: Addiction</vt:lpstr>
      <vt:lpstr>4: Addiction</vt:lpstr>
      <vt:lpstr>4: Addiction</vt:lpstr>
      <vt:lpstr>Addressing Addictions</vt:lpstr>
      <vt:lpstr>Addressing Addictions</vt:lpstr>
      <vt:lpstr>Specific Addiction Examples</vt:lpstr>
      <vt:lpstr>Specific Addiction Examples</vt:lpstr>
      <vt:lpstr>Specific Addiction Examples</vt:lpstr>
      <vt:lpstr>Specific Addiction Examples</vt:lpstr>
      <vt:lpstr>Classwork 2.5 (part 2)</vt:lpstr>
      <vt:lpstr>Homework 2.4</vt:lpstr>
      <vt:lpstr>See you all!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2.1 Mental Health</dc:title>
  <dc:creator>Shiu Ting Calvin Chung</dc:creator>
  <cp:lastModifiedBy>Shiu Ting Calvin Chung</cp:lastModifiedBy>
  <cp:revision>7</cp:revision>
  <dcterms:created xsi:type="dcterms:W3CDTF">2023-05-16T01:28:13Z</dcterms:created>
  <dcterms:modified xsi:type="dcterms:W3CDTF">2023-05-23T04:47:46Z</dcterms:modified>
</cp:coreProperties>
</file>