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58" r:id="rId4"/>
    <p:sldId id="264" r:id="rId5"/>
    <p:sldId id="265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718"/>
  </p:normalViewPr>
  <p:slideViewPr>
    <p:cSldViewPr snapToGrid="0" snapToObjects="1">
      <p:cViewPr varScale="1">
        <p:scale>
          <a:sx n="76" d="100"/>
          <a:sy n="76" d="100"/>
        </p:scale>
        <p:origin x="21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91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18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909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043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5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468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7/4/20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611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7/4/20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869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7/4/20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340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06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8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7/4/20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27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cottjeffrey.com/archetypes-list/#Caroline_Mysss_Archetype_Cards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BECA42-CD1E-4C9C-8F99-A404E817EC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250"/>
          <a:stretch/>
        </p:blipFill>
        <p:spPr>
          <a:xfrm>
            <a:off x="0" y="-409413"/>
            <a:ext cx="1219200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0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47F7EE-375A-2F49-B9C0-48D45BE4A3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95716" y="0"/>
            <a:ext cx="4023360" cy="2807208"/>
          </a:xfrm>
        </p:spPr>
        <p:txBody>
          <a:bodyPr anchor="b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READING STRATEGIES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EA38D4-CAF5-FA46-AA36-D6DA4493E8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2190" y="3631971"/>
            <a:ext cx="10015864" cy="837643"/>
          </a:xfrm>
        </p:spPr>
        <p:txBody>
          <a:bodyPr>
            <a:normAutofit fontScale="85000" lnSpcReduction="20000"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+mj-lt"/>
              </a:rPr>
              <a:t>WHILE READING</a:t>
            </a:r>
          </a:p>
        </p:txBody>
      </p:sp>
    </p:spTree>
    <p:extLst>
      <p:ext uri="{BB962C8B-B14F-4D97-AF65-F5344CB8AC3E}">
        <p14:creationId xmlns:p14="http://schemas.microsoft.com/office/powerpoint/2010/main" val="3297600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0D331-350E-EB41-8300-BADB6AD44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38667" y="-406399"/>
            <a:ext cx="12141200" cy="238760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Adjust your reading rate</a:t>
            </a:r>
          </a:p>
        </p:txBody>
      </p:sp>
      <p:pic>
        <p:nvPicPr>
          <p:cNvPr id="5" name="Content Placeholder 4" descr="A picture containing game, table&#10;&#10;Description automatically generated">
            <a:extLst>
              <a:ext uri="{FF2B5EF4-FFF2-40B4-BE49-F238E27FC236}">
                <a16:creationId xmlns:a16="http://schemas.microsoft.com/office/drawing/2014/main" id="{E40096D0-2F9A-3145-A835-8E1F210202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727252"/>
            <a:ext cx="3810000" cy="425291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EBB8FED-3822-2048-9F83-D7881407C959}"/>
              </a:ext>
            </a:extLst>
          </p:cNvPr>
          <p:cNvSpPr txBox="1"/>
          <p:nvPr/>
        </p:nvSpPr>
        <p:spPr>
          <a:xfrm>
            <a:off x="3810000" y="2252185"/>
            <a:ext cx="8178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Skim</a:t>
            </a:r>
            <a:r>
              <a:rPr lang="en-US" sz="36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and </a:t>
            </a: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scan</a:t>
            </a:r>
            <a:r>
              <a:rPr lang="en-US" sz="36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text (when appropriate) to locate specific information or ideas in the text</a:t>
            </a:r>
          </a:p>
          <a:p>
            <a:endParaRPr lang="en-US" sz="36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Slow down </a:t>
            </a:r>
            <a:r>
              <a:rPr lang="en-US" sz="36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for detailed information (ex: character description, themes, literary devices </a:t>
            </a:r>
            <a:r>
              <a:rPr lang="en-US" sz="3600" dirty="0" err="1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etc</a:t>
            </a:r>
            <a:r>
              <a:rPr lang="en-US" sz="36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</a:p>
          <a:p>
            <a:endParaRPr lang="en-US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763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83D4-9479-E94C-8E5D-B4B3064B9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haroni" panose="020F0502020204030204" pitchFamily="34" charset="0"/>
                <a:cs typeface="Aharoni" panose="020F0502020204030204" pitchFamily="34" charset="0"/>
              </a:rPr>
              <a:t>Visualize the characters, the setting, and what you hope to discover …</a:t>
            </a:r>
          </a:p>
        </p:txBody>
      </p:sp>
      <p:pic>
        <p:nvPicPr>
          <p:cNvPr id="5" name="Content Placeholder 4" descr="A picture containing game, table&#10;&#10;Description automatically generated">
            <a:extLst>
              <a:ext uri="{FF2B5EF4-FFF2-40B4-BE49-F238E27FC236}">
                <a16:creationId xmlns:a16="http://schemas.microsoft.com/office/drawing/2014/main" id="{8F4BCDE9-B75E-8E41-B77A-66BEFA365F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114021"/>
            <a:ext cx="4252912" cy="425291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D9954C9-2849-8F47-ABED-038BF0A56991}"/>
              </a:ext>
            </a:extLst>
          </p:cNvPr>
          <p:cNvSpPr txBox="1"/>
          <p:nvPr/>
        </p:nvSpPr>
        <p:spPr>
          <a:xfrm>
            <a:off x="5541243" y="2114021"/>
            <a:ext cx="511765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  <a:cs typeface="Aharoni" panose="02010803020104030203" pitchFamily="2" charset="-79"/>
              </a:rPr>
              <a:t>Base what you see in your imagination on what you already know … from your life … from your past reading …. </a:t>
            </a:r>
          </a:p>
        </p:txBody>
      </p:sp>
    </p:spTree>
    <p:extLst>
      <p:ext uri="{BB962C8B-B14F-4D97-AF65-F5344CB8AC3E}">
        <p14:creationId xmlns:p14="http://schemas.microsoft.com/office/powerpoint/2010/main" val="2296141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842AB-DA9E-D047-8C24-A268072E1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765696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ARCHETYPES can be either: 	</a:t>
            </a:r>
            <a:r>
              <a:rPr lang="en-US" sz="32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Characters</a:t>
            </a:r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b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						</a:t>
            </a:r>
            <a:r>
              <a:rPr lang="en-US" sz="32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Images</a:t>
            </a:r>
            <a:b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						</a:t>
            </a:r>
            <a:r>
              <a:rPr lang="en-US" sz="3200" b="1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Themes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12F72328-F1DF-2A4B-9165-1D76BFC544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5325" y="1765696"/>
            <a:ext cx="6848475" cy="5136357"/>
          </a:xfrm>
        </p:spPr>
      </p:pic>
      <p:pic>
        <p:nvPicPr>
          <p:cNvPr id="8" name="Picture 7" descr="A picture containing game, table&#10;&#10;Description automatically generated">
            <a:extLst>
              <a:ext uri="{FF2B5EF4-FFF2-40B4-BE49-F238E27FC236}">
                <a16:creationId xmlns:a16="http://schemas.microsoft.com/office/drawing/2014/main" id="{B3DFB603-0987-A944-94B6-B00ADBE549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325" y="2174875"/>
            <a:ext cx="43180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49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D0327B-BDE8-444B-A6F4-48F8C5832E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565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52C996B-2348-B74C-958A-D6C0ECEE4710}"/>
              </a:ext>
            </a:extLst>
          </p:cNvPr>
          <p:cNvSpPr/>
          <p:nvPr/>
        </p:nvSpPr>
        <p:spPr>
          <a:xfrm>
            <a:off x="541867" y="518066"/>
            <a:ext cx="11650133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There are many more character archetypes  </a:t>
            </a:r>
          </a:p>
          <a:p>
            <a:pPr fontAlgn="base"/>
            <a:endParaRPr lang="en-CA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342900" indent="-342900" fontAlgn="base">
              <a:buFont typeface="Wingdings" pitchFamily="2" charset="2"/>
              <a:buChar char="v"/>
            </a:pPr>
            <a:r>
              <a:rPr lang="en-CA" sz="2400" dirty="0">
                <a:latin typeface="Aharoni" panose="02010803020104030203" pitchFamily="2" charset="-79"/>
                <a:cs typeface="Aharoni" panose="02010803020104030203" pitchFamily="2" charset="-79"/>
              </a:rPr>
              <a:t>Archetypes are everywhere.</a:t>
            </a:r>
          </a:p>
          <a:p>
            <a:pPr fontAlgn="base"/>
            <a:endParaRPr lang="en-CA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342900" indent="-342900" fontAlgn="base">
              <a:buFont typeface="Wingdings" pitchFamily="2" charset="2"/>
              <a:buChar char="v"/>
            </a:pPr>
            <a:r>
              <a:rPr lang="en-CA" sz="2400" dirty="0">
                <a:latin typeface="Aharoni" panose="02010803020104030203" pitchFamily="2" charset="-79"/>
                <a:cs typeface="Aharoni" panose="02010803020104030203" pitchFamily="2" charset="-79"/>
              </a:rPr>
              <a:t>They are guiding, inspiring, possessing, ruling, and living through you each day.</a:t>
            </a:r>
          </a:p>
          <a:p>
            <a:pPr fontAlgn="base"/>
            <a:endParaRPr lang="en-CA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342900" indent="-342900" fontAlgn="base">
              <a:buFont typeface="Wingdings" pitchFamily="2" charset="2"/>
              <a:buChar char="v"/>
            </a:pPr>
            <a:r>
              <a:rPr lang="en-CA" sz="2400" dirty="0">
                <a:latin typeface="Aharoni" panose="02010803020104030203" pitchFamily="2" charset="-79"/>
                <a:cs typeface="Aharoni" panose="02010803020104030203" pitchFamily="2" charset="-79"/>
              </a:rPr>
              <a:t>Archetypes influence 99% of your behaviour.</a:t>
            </a:r>
          </a:p>
          <a:p>
            <a:pPr fontAlgn="base"/>
            <a:endParaRPr lang="en-CA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342900" indent="-342900" fontAlgn="base">
              <a:buFont typeface="Wingdings" pitchFamily="2" charset="2"/>
              <a:buChar char="v"/>
            </a:pPr>
            <a:r>
              <a:rPr lang="en-CA" sz="2400" dirty="0">
                <a:latin typeface="Aharoni" panose="02010803020104030203" pitchFamily="2" charset="-79"/>
                <a:cs typeface="Aharoni" panose="02010803020104030203" pitchFamily="2" charset="-79"/>
              </a:rPr>
              <a:t>It’s not a question of whether archetypes are influencing your behaviour; it’s a matter of degrees.</a:t>
            </a:r>
          </a:p>
          <a:p>
            <a:pPr fontAlgn="base"/>
            <a:endParaRPr lang="en-CA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See the checklist @</a:t>
            </a:r>
          </a:p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  <a:hlinkClick r:id="rId2"/>
              </a:rPr>
              <a:t>https://scottjeffrey.com/archetypes-list/#Caroline_Mysss_Archetype_Cards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CA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CA" sz="2400" dirty="0">
                <a:latin typeface="Aharoni" panose="02010803020104030203" pitchFamily="2" charset="-79"/>
                <a:cs typeface="Aharoni" panose="02010803020104030203" pitchFamily="2" charset="-79"/>
              </a:rPr>
              <a:t>To the extent you’re aware of the archetypes operating within you is an indicator of your level of consciousness.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83849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0D331-350E-EB41-8300-BADB6AD44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133" y="-406400"/>
            <a:ext cx="10515600" cy="284480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Use vocabulary strategies to understand unfamiliar words and phrases</a:t>
            </a:r>
          </a:p>
        </p:txBody>
      </p:sp>
      <p:pic>
        <p:nvPicPr>
          <p:cNvPr id="5" name="Content Placeholder 4" descr="A picture containing game, table&#10;&#10;Description automatically generated">
            <a:extLst>
              <a:ext uri="{FF2B5EF4-FFF2-40B4-BE49-F238E27FC236}">
                <a16:creationId xmlns:a16="http://schemas.microsoft.com/office/drawing/2014/main" id="{E40096D0-2F9A-3145-A835-8E1F210202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1267" y="2438400"/>
            <a:ext cx="4089400" cy="425291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EBB8FED-3822-2048-9F83-D7881407C959}"/>
              </a:ext>
            </a:extLst>
          </p:cNvPr>
          <p:cNvSpPr txBox="1"/>
          <p:nvPr/>
        </p:nvSpPr>
        <p:spPr>
          <a:xfrm>
            <a:off x="5317066" y="3109733"/>
            <a:ext cx="605366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70C0"/>
                </a:solidFill>
              </a:rPr>
              <a:t>Context clues</a:t>
            </a:r>
          </a:p>
          <a:p>
            <a:r>
              <a:rPr lang="en-US" sz="4800" b="1" dirty="0">
                <a:solidFill>
                  <a:srgbClr val="FF0000"/>
                </a:solidFill>
              </a:rPr>
              <a:t>Root words</a:t>
            </a:r>
            <a:r>
              <a:rPr lang="en-US" sz="4800" b="1" dirty="0">
                <a:solidFill>
                  <a:srgbClr val="0070C0"/>
                </a:solidFill>
              </a:rPr>
              <a:t>.   e</a:t>
            </a:r>
            <a:r>
              <a:rPr lang="en-US" sz="4800" b="1" dirty="0"/>
              <a:t>x: </a:t>
            </a:r>
            <a:r>
              <a:rPr lang="en-US" sz="4800" b="1" dirty="0">
                <a:solidFill>
                  <a:srgbClr val="FF0000"/>
                </a:solidFill>
              </a:rPr>
              <a:t>effort</a:t>
            </a:r>
            <a:r>
              <a:rPr lang="en-US" sz="4800" b="1" dirty="0">
                <a:solidFill>
                  <a:srgbClr val="0070C0"/>
                </a:solidFill>
              </a:rPr>
              <a:t>lessly</a:t>
            </a:r>
          </a:p>
          <a:p>
            <a:r>
              <a:rPr lang="en-US" sz="4800" b="1" dirty="0">
                <a:solidFill>
                  <a:schemeClr val="accent2"/>
                </a:solidFill>
              </a:rPr>
              <a:t>Prefixes</a:t>
            </a:r>
            <a:r>
              <a:rPr lang="en-US" sz="4800" b="1" dirty="0">
                <a:solidFill>
                  <a:srgbClr val="0070C0"/>
                </a:solidFill>
              </a:rPr>
              <a:t>      </a:t>
            </a:r>
            <a:r>
              <a:rPr lang="en-US" sz="4800" b="1" dirty="0"/>
              <a:t>ex: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>
                <a:solidFill>
                  <a:schemeClr val="accent2"/>
                </a:solidFill>
              </a:rPr>
              <a:t>Pre</a:t>
            </a:r>
            <a:r>
              <a:rPr lang="en-US" sz="4800" b="1" dirty="0">
                <a:solidFill>
                  <a:srgbClr val="0070C0"/>
                </a:solidFill>
              </a:rPr>
              <a:t>diction</a:t>
            </a:r>
          </a:p>
          <a:p>
            <a:r>
              <a:rPr lang="en-US" sz="4800" b="1" dirty="0">
                <a:solidFill>
                  <a:srgbClr val="FFC000"/>
                </a:solidFill>
              </a:rPr>
              <a:t>Suffixes</a:t>
            </a:r>
            <a:r>
              <a:rPr lang="en-US" sz="4800" b="1" dirty="0">
                <a:solidFill>
                  <a:srgbClr val="0070C0"/>
                </a:solidFill>
              </a:rPr>
              <a:t>       </a:t>
            </a:r>
            <a:r>
              <a:rPr lang="en-US" sz="4800" b="1" dirty="0"/>
              <a:t>ex: </a:t>
            </a:r>
            <a:r>
              <a:rPr lang="en-US" sz="4800" b="1" dirty="0">
                <a:solidFill>
                  <a:srgbClr val="0070C0"/>
                </a:solidFill>
              </a:rPr>
              <a:t>Prepar</a:t>
            </a:r>
            <a:r>
              <a:rPr lang="en-US" sz="4800" b="1" dirty="0">
                <a:solidFill>
                  <a:srgbClr val="FFC000"/>
                </a:solidFill>
              </a:rPr>
              <a:t>ation</a:t>
            </a:r>
          </a:p>
        </p:txBody>
      </p:sp>
    </p:spTree>
    <p:extLst>
      <p:ext uri="{BB962C8B-B14F-4D97-AF65-F5344CB8AC3E}">
        <p14:creationId xmlns:p14="http://schemas.microsoft.com/office/powerpoint/2010/main" val="3337226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0D331-350E-EB41-8300-BADB6AD44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133" y="-406400"/>
            <a:ext cx="10515600" cy="2658281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Make point-form notes, graphic organizers or charts to remember ……….</a:t>
            </a:r>
          </a:p>
        </p:txBody>
      </p:sp>
      <p:pic>
        <p:nvPicPr>
          <p:cNvPr id="5" name="Content Placeholder 4" descr="A picture containing game, table&#10;&#10;Description automatically generated">
            <a:extLst>
              <a:ext uri="{FF2B5EF4-FFF2-40B4-BE49-F238E27FC236}">
                <a16:creationId xmlns:a16="http://schemas.microsoft.com/office/drawing/2014/main" id="{E40096D0-2F9A-3145-A835-8E1F210202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1267" y="2438400"/>
            <a:ext cx="4089400" cy="425291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EBB8FED-3822-2048-9F83-D7881407C959}"/>
              </a:ext>
            </a:extLst>
          </p:cNvPr>
          <p:cNvSpPr txBox="1"/>
          <p:nvPr/>
        </p:nvSpPr>
        <p:spPr>
          <a:xfrm>
            <a:off x="5026418" y="2269118"/>
            <a:ext cx="605366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Aharoni" panose="02010803020104030203" pitchFamily="2" charset="-79"/>
                <a:cs typeface="Aharoni" panose="02010803020104030203" pitchFamily="2" charset="-79"/>
              </a:rPr>
              <a:t>Plot</a:t>
            </a:r>
          </a:p>
          <a:p>
            <a:r>
              <a:rPr lang="en-US" sz="54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  <a:p>
            <a:r>
              <a:rPr lang="en-US" sz="5400" dirty="0">
                <a:latin typeface="Aharoni" panose="02010803020104030203" pitchFamily="2" charset="-79"/>
                <a:cs typeface="Aharoni" panose="02010803020104030203" pitchFamily="2" charset="-79"/>
              </a:rPr>
              <a:t>Characters </a:t>
            </a:r>
          </a:p>
          <a:p>
            <a:endParaRPr lang="en-US" sz="5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5400" dirty="0">
                <a:latin typeface="Aharoni" panose="02010803020104030203" pitchFamily="2" charset="-79"/>
                <a:cs typeface="Aharoni" panose="02010803020104030203" pitchFamily="2" charset="-79"/>
              </a:rPr>
              <a:t>Important Ideas</a:t>
            </a:r>
            <a:endParaRPr lang="en-US" sz="5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24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0D331-350E-EB41-8300-BADB6AD44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133" y="-406400"/>
            <a:ext cx="10515600" cy="2658281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Mark parts of the text that you find confusing and ask about them later ……….</a:t>
            </a:r>
          </a:p>
        </p:txBody>
      </p:sp>
      <p:pic>
        <p:nvPicPr>
          <p:cNvPr id="5" name="Content Placeholder 4" descr="A picture containing game, table&#10;&#10;Description automatically generated">
            <a:extLst>
              <a:ext uri="{FF2B5EF4-FFF2-40B4-BE49-F238E27FC236}">
                <a16:creationId xmlns:a16="http://schemas.microsoft.com/office/drawing/2014/main" id="{E40096D0-2F9A-3145-A835-8E1F210202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1267" y="2438400"/>
            <a:ext cx="4089400" cy="425291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EBB8FED-3822-2048-9F83-D7881407C959}"/>
              </a:ext>
            </a:extLst>
          </p:cNvPr>
          <p:cNvSpPr txBox="1"/>
          <p:nvPr/>
        </p:nvSpPr>
        <p:spPr>
          <a:xfrm>
            <a:off x="5026418" y="2269118"/>
            <a:ext cx="677611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Aharoni" panose="02010803020104030203" pitchFamily="2" charset="-79"/>
                <a:cs typeface="Aharoni" panose="02010803020104030203" pitchFamily="2" charset="-79"/>
              </a:rPr>
              <a:t>Use a sticky note</a:t>
            </a:r>
          </a:p>
          <a:p>
            <a:r>
              <a:rPr lang="en-US" sz="54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  <a:p>
            <a:r>
              <a:rPr lang="en-US" sz="5400" dirty="0">
                <a:latin typeface="Aharoni" panose="02010803020104030203" pitchFamily="2" charset="-79"/>
                <a:cs typeface="Aharoni" panose="02010803020104030203" pitchFamily="2" charset="-79"/>
              </a:rPr>
              <a:t>Use a </a:t>
            </a:r>
            <a:r>
              <a:rPr lang="en-US" sz="5400" dirty="0">
                <a:highlight>
                  <a:srgbClr val="FFFF00"/>
                </a:highlight>
                <a:latin typeface="Aharoni" panose="02010803020104030203" pitchFamily="2" charset="-79"/>
                <a:cs typeface="Aharoni" panose="02010803020104030203" pitchFamily="2" charset="-79"/>
              </a:rPr>
              <a:t>highlighter</a:t>
            </a:r>
          </a:p>
          <a:p>
            <a:endParaRPr lang="en-US" sz="5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5400" b="1" dirty="0">
                <a:solidFill>
                  <a:schemeClr val="bg1">
                    <a:lumMod val="50000"/>
                  </a:schemeClr>
                </a:solidFill>
                <a:latin typeface="+mj-lt"/>
                <a:cs typeface="Aharoni" panose="02010803020104030203" pitchFamily="2" charset="-79"/>
              </a:rPr>
              <a:t>Write</a:t>
            </a:r>
            <a:r>
              <a:rPr lang="en-US" sz="5400" dirty="0">
                <a:latin typeface="Aharoni" panose="02010803020104030203" pitchFamily="2" charset="-79"/>
                <a:cs typeface="Aharoni" panose="02010803020104030203" pitchFamily="2" charset="-79"/>
              </a:rPr>
              <a:t> in the margin</a:t>
            </a:r>
            <a:endParaRPr lang="en-US" sz="5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98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0D331-350E-EB41-8300-BADB6AD44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38667" y="-406399"/>
            <a:ext cx="12141200" cy="238760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As you read, ask yourself the following questions:</a:t>
            </a:r>
          </a:p>
        </p:txBody>
      </p:sp>
      <p:pic>
        <p:nvPicPr>
          <p:cNvPr id="5" name="Content Placeholder 4" descr="A picture containing game, table&#10;&#10;Description automatically generated">
            <a:extLst>
              <a:ext uri="{FF2B5EF4-FFF2-40B4-BE49-F238E27FC236}">
                <a16:creationId xmlns:a16="http://schemas.microsoft.com/office/drawing/2014/main" id="{E40096D0-2F9A-3145-A835-8E1F210202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727252"/>
            <a:ext cx="3810000" cy="425291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EBB8FED-3822-2048-9F83-D7881407C959}"/>
              </a:ext>
            </a:extLst>
          </p:cNvPr>
          <p:cNvSpPr txBox="1"/>
          <p:nvPr/>
        </p:nvSpPr>
        <p:spPr>
          <a:xfrm>
            <a:off x="3810000" y="2252185"/>
            <a:ext cx="8178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Does this make sense to me?</a:t>
            </a: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the writer saying?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the narrator’s point of view?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 I agree? Why or why not ?</a:t>
            </a:r>
            <a:endParaRPr lang="en-US" sz="3600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576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ketchyVTI">
  <a:themeElements>
    <a:clrScheme name="AnalogousFromDarkSeedLeftStep">
      <a:dk1>
        <a:srgbClr val="000000"/>
      </a:dk1>
      <a:lt1>
        <a:srgbClr val="FFFFFF"/>
      </a:lt1>
      <a:dk2>
        <a:srgbClr val="243641"/>
      </a:dk2>
      <a:lt2>
        <a:srgbClr val="E2E8E2"/>
      </a:lt2>
      <a:accent1>
        <a:srgbClr val="C34DBC"/>
      </a:accent1>
      <a:accent2>
        <a:srgbClr val="893EB3"/>
      </a:accent2>
      <a:accent3>
        <a:srgbClr val="674DC3"/>
      </a:accent3>
      <a:accent4>
        <a:srgbClr val="4459B5"/>
      </a:accent4>
      <a:accent5>
        <a:srgbClr val="4D95C3"/>
      </a:accent5>
      <a:accent6>
        <a:srgbClr val="3BB1AF"/>
      </a:accent6>
      <a:hlink>
        <a:srgbClr val="487EC2"/>
      </a:hlink>
      <a:folHlink>
        <a:srgbClr val="7F7F7F"/>
      </a:folHlink>
    </a:clrScheme>
    <a:fontScheme name="Sketchy_SerifHand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301</Words>
  <Application>Microsoft Macintosh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Aharoni</vt:lpstr>
      <vt:lpstr>Arial</vt:lpstr>
      <vt:lpstr>Modern Love</vt:lpstr>
      <vt:lpstr>The Hand</vt:lpstr>
      <vt:lpstr>Wingdings</vt:lpstr>
      <vt:lpstr>SketchyVTI</vt:lpstr>
      <vt:lpstr>READING STRATEGIES</vt:lpstr>
      <vt:lpstr>Visualize the characters, the setting, and what you hope to discover …</vt:lpstr>
      <vt:lpstr>ARCHETYPES can be either:  Characters        Images       Themes</vt:lpstr>
      <vt:lpstr>PowerPoint Presentation</vt:lpstr>
      <vt:lpstr>PowerPoint Presentation</vt:lpstr>
      <vt:lpstr>Use vocabulary strategies to understand unfamiliar words and phrases</vt:lpstr>
      <vt:lpstr>Make point-form notes, graphic organizers or charts to remember ……….</vt:lpstr>
      <vt:lpstr>Mark parts of the text that you find confusing and ask about them later ……….</vt:lpstr>
      <vt:lpstr>As you read, ask yourself the following questions:</vt:lpstr>
      <vt:lpstr>Adjust your reading rate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STRATEGIES</dc:title>
  <dc:creator>Philip Desjardins</dc:creator>
  <cp:lastModifiedBy>Philip Desjardins</cp:lastModifiedBy>
  <cp:revision>11</cp:revision>
  <dcterms:created xsi:type="dcterms:W3CDTF">2020-07-04T11:51:29Z</dcterms:created>
  <dcterms:modified xsi:type="dcterms:W3CDTF">2020-07-04T16:59:16Z</dcterms:modified>
</cp:coreProperties>
</file>